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76" r:id="rId1"/>
    <p:sldMasterId id="2147483990" r:id="rId2"/>
  </p:sldMasterIdLst>
  <p:notesMasterIdLst>
    <p:notesMasterId r:id="rId43"/>
  </p:notesMasterIdLst>
  <p:sldIdLst>
    <p:sldId id="256" r:id="rId3"/>
    <p:sldId id="305" r:id="rId4"/>
    <p:sldId id="306" r:id="rId5"/>
    <p:sldId id="262" r:id="rId6"/>
    <p:sldId id="264" r:id="rId7"/>
    <p:sldId id="285" r:id="rId8"/>
    <p:sldId id="279" r:id="rId9"/>
    <p:sldId id="277" r:id="rId10"/>
    <p:sldId id="286" r:id="rId11"/>
    <p:sldId id="290" r:id="rId12"/>
    <p:sldId id="278" r:id="rId13"/>
    <p:sldId id="259" r:id="rId14"/>
    <p:sldId id="307" r:id="rId15"/>
    <p:sldId id="292" r:id="rId16"/>
    <p:sldId id="304" r:id="rId17"/>
    <p:sldId id="296" r:id="rId18"/>
    <p:sldId id="257" r:id="rId19"/>
    <p:sldId id="297" r:id="rId20"/>
    <p:sldId id="298" r:id="rId21"/>
    <p:sldId id="273" r:id="rId22"/>
    <p:sldId id="269" r:id="rId23"/>
    <p:sldId id="268" r:id="rId24"/>
    <p:sldId id="274" r:id="rId25"/>
    <p:sldId id="267" r:id="rId26"/>
    <p:sldId id="299" r:id="rId27"/>
    <p:sldId id="293" r:id="rId28"/>
    <p:sldId id="300" r:id="rId29"/>
    <p:sldId id="294" r:id="rId30"/>
    <p:sldId id="295" r:id="rId31"/>
    <p:sldId id="301" r:id="rId32"/>
    <p:sldId id="280" r:id="rId33"/>
    <p:sldId id="282" r:id="rId34"/>
    <p:sldId id="283" r:id="rId35"/>
    <p:sldId id="271" r:id="rId36"/>
    <p:sldId id="284" r:id="rId37"/>
    <p:sldId id="289" r:id="rId38"/>
    <p:sldId id="308" r:id="rId39"/>
    <p:sldId id="302" r:id="rId40"/>
    <p:sldId id="263" r:id="rId41"/>
    <p:sldId id="303"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305B"/>
    <a:srgbClr val="0075C9"/>
    <a:srgbClr val="002D5D"/>
    <a:srgbClr val="FFF2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65C0F2-19D0-40C8-A8DC-BFBED74FC2B4}" v="4" dt="2026-05-05T19:04:13.6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autoAdjust="0"/>
    <p:restoredTop sz="74218" autoAdjust="0"/>
  </p:normalViewPr>
  <p:slideViewPr>
    <p:cSldViewPr snapToGrid="0">
      <p:cViewPr varScale="1">
        <p:scale>
          <a:sx n="93" d="100"/>
          <a:sy n="93" d="100"/>
        </p:scale>
        <p:origin x="185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diagrams/_rels/data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image" Target="../media/image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C7CE7A-C64D-45BC-891B-77DE7532BEF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4643E78-1447-4723-A47C-C7777332B634}">
      <dgm:prSet/>
      <dgm:spPr/>
      <dgm:t>
        <a:bodyPr/>
        <a:lstStyle/>
        <a:p>
          <a:pPr>
            <a:lnSpc>
              <a:spcPct val="100000"/>
            </a:lnSpc>
          </a:pPr>
          <a:r>
            <a:rPr lang="en-US"/>
            <a:t>Define and compare hazardous waste, pharmaceutical waste, hazardous drugs, non-hazardous drugs and controlled substances</a:t>
          </a:r>
        </a:p>
      </dgm:t>
    </dgm:pt>
    <dgm:pt modelId="{D22E67E6-3198-4DE0-B09E-C56E8B0E9427}" type="parTrans" cxnId="{22E13C17-50C8-4BB9-897C-0546326E57F3}">
      <dgm:prSet/>
      <dgm:spPr/>
      <dgm:t>
        <a:bodyPr/>
        <a:lstStyle/>
        <a:p>
          <a:endParaRPr lang="en-US"/>
        </a:p>
      </dgm:t>
    </dgm:pt>
    <dgm:pt modelId="{9083E054-0EB4-41DB-8574-2BF14C49D2DE}" type="sibTrans" cxnId="{22E13C17-50C8-4BB9-897C-0546326E57F3}">
      <dgm:prSet/>
      <dgm:spPr/>
      <dgm:t>
        <a:bodyPr/>
        <a:lstStyle/>
        <a:p>
          <a:endParaRPr lang="en-US"/>
        </a:p>
      </dgm:t>
    </dgm:pt>
    <dgm:pt modelId="{7960343F-640B-41C9-876C-2B7783621C30}">
      <dgm:prSet/>
      <dgm:spPr/>
      <dgm:t>
        <a:bodyPr/>
        <a:lstStyle/>
        <a:p>
          <a:pPr>
            <a:lnSpc>
              <a:spcPct val="100000"/>
            </a:lnSpc>
          </a:pPr>
          <a:r>
            <a:rPr lang="en-US"/>
            <a:t>Describe special handling and disposal for medications included in the categories listed above</a:t>
          </a:r>
        </a:p>
      </dgm:t>
    </dgm:pt>
    <dgm:pt modelId="{16FEF313-7687-4172-8353-81990E5B044C}" type="parTrans" cxnId="{DC36A0A4-B6A2-4F66-A9BE-48C30B2AE258}">
      <dgm:prSet/>
      <dgm:spPr/>
      <dgm:t>
        <a:bodyPr/>
        <a:lstStyle/>
        <a:p>
          <a:endParaRPr lang="en-US"/>
        </a:p>
      </dgm:t>
    </dgm:pt>
    <dgm:pt modelId="{11F02613-46B1-4552-975E-1D039C881969}" type="sibTrans" cxnId="{DC36A0A4-B6A2-4F66-A9BE-48C30B2AE258}">
      <dgm:prSet/>
      <dgm:spPr/>
      <dgm:t>
        <a:bodyPr/>
        <a:lstStyle/>
        <a:p>
          <a:endParaRPr lang="en-US"/>
        </a:p>
      </dgm:t>
    </dgm:pt>
    <dgm:pt modelId="{DEE600D9-7BE5-42CA-B73B-8EE6F506D53A}">
      <dgm:prSet/>
      <dgm:spPr/>
      <dgm:t>
        <a:bodyPr/>
        <a:lstStyle/>
        <a:p>
          <a:pPr>
            <a:lnSpc>
              <a:spcPct val="100000"/>
            </a:lnSpc>
          </a:pPr>
          <a:r>
            <a:rPr lang="en-US"/>
            <a:t>Review the regulatory agencies responsible for oversight of proper handling and disposal of medications in long-term care communities</a:t>
          </a:r>
        </a:p>
      </dgm:t>
    </dgm:pt>
    <dgm:pt modelId="{037D5242-DA72-43DF-84CF-98EC59AF14A7}" type="parTrans" cxnId="{410CA2E2-F1B5-4540-9EF7-C2EDC074ECF6}">
      <dgm:prSet/>
      <dgm:spPr/>
      <dgm:t>
        <a:bodyPr/>
        <a:lstStyle/>
        <a:p>
          <a:endParaRPr lang="en-US"/>
        </a:p>
      </dgm:t>
    </dgm:pt>
    <dgm:pt modelId="{9B007BAD-0D35-4076-9F9A-9C68DA38113A}" type="sibTrans" cxnId="{410CA2E2-F1B5-4540-9EF7-C2EDC074ECF6}">
      <dgm:prSet/>
      <dgm:spPr/>
      <dgm:t>
        <a:bodyPr/>
        <a:lstStyle/>
        <a:p>
          <a:endParaRPr lang="en-US"/>
        </a:p>
      </dgm:t>
    </dgm:pt>
    <dgm:pt modelId="{A3330C1D-ADC7-41D5-A67B-F47886720BB5}" type="pres">
      <dgm:prSet presAssocID="{92C7CE7A-C64D-45BC-891B-77DE7532BEF6}" presName="root" presStyleCnt="0">
        <dgm:presLayoutVars>
          <dgm:dir/>
          <dgm:resizeHandles val="exact"/>
        </dgm:presLayoutVars>
      </dgm:prSet>
      <dgm:spPr/>
    </dgm:pt>
    <dgm:pt modelId="{C8AC254C-F86D-4059-A59C-A7A3857C4B48}" type="pres">
      <dgm:prSet presAssocID="{F4643E78-1447-4723-A47C-C7777332B634}" presName="compNode" presStyleCnt="0"/>
      <dgm:spPr/>
    </dgm:pt>
    <dgm:pt modelId="{D3B9E53B-F336-4786-AD34-7005F35270BE}" type="pres">
      <dgm:prSet presAssocID="{F4643E78-1447-4723-A47C-C7777332B634}" presName="bgRect" presStyleLbl="bgShp" presStyleIdx="0" presStyleCnt="3" custLinFactNeighborY="-2931"/>
      <dgm:spPr/>
    </dgm:pt>
    <dgm:pt modelId="{D991C1B8-9B18-4DD8-AB5E-AC22833A5DB9}" type="pres">
      <dgm:prSet presAssocID="{F4643E78-1447-4723-A47C-C7777332B634}"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Medicine"/>
        </a:ext>
      </dgm:extLst>
    </dgm:pt>
    <dgm:pt modelId="{F556F990-994D-4574-A0B5-E97FC924DBD8}" type="pres">
      <dgm:prSet presAssocID="{F4643E78-1447-4723-A47C-C7777332B634}" presName="spaceRect" presStyleCnt="0"/>
      <dgm:spPr/>
    </dgm:pt>
    <dgm:pt modelId="{443F9427-DBB4-4253-9B6E-2F2CE4A80647}" type="pres">
      <dgm:prSet presAssocID="{F4643E78-1447-4723-A47C-C7777332B634}" presName="parTx" presStyleLbl="revTx" presStyleIdx="0" presStyleCnt="3">
        <dgm:presLayoutVars>
          <dgm:chMax val="0"/>
          <dgm:chPref val="0"/>
        </dgm:presLayoutVars>
      </dgm:prSet>
      <dgm:spPr/>
    </dgm:pt>
    <dgm:pt modelId="{C786C2C3-EDC8-4D4B-88B5-5941FE6CDFFD}" type="pres">
      <dgm:prSet presAssocID="{9083E054-0EB4-41DB-8574-2BF14C49D2DE}" presName="sibTrans" presStyleCnt="0"/>
      <dgm:spPr/>
    </dgm:pt>
    <dgm:pt modelId="{3CEBC5FE-63B7-4837-B9B7-59B223241A15}" type="pres">
      <dgm:prSet presAssocID="{7960343F-640B-41C9-876C-2B7783621C30}" presName="compNode" presStyleCnt="0"/>
      <dgm:spPr/>
    </dgm:pt>
    <dgm:pt modelId="{5C0C45F9-AAEB-49C4-83C5-C6223D895B53}" type="pres">
      <dgm:prSet presAssocID="{7960343F-640B-41C9-876C-2B7783621C30}" presName="bgRect" presStyleLbl="bgShp" presStyleIdx="1" presStyleCnt="3"/>
      <dgm:spPr/>
    </dgm:pt>
    <dgm:pt modelId="{6ED931C5-E383-4B9C-9EC1-FABB65C83B00}" type="pres">
      <dgm:prSet presAssocID="{7960343F-640B-41C9-876C-2B7783621C30}"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92BB2487-FE5D-4E12-8A40-BE208F274383}" type="pres">
      <dgm:prSet presAssocID="{7960343F-640B-41C9-876C-2B7783621C30}" presName="spaceRect" presStyleCnt="0"/>
      <dgm:spPr/>
    </dgm:pt>
    <dgm:pt modelId="{925F79CE-574F-4CB2-9097-6CD72904E658}" type="pres">
      <dgm:prSet presAssocID="{7960343F-640B-41C9-876C-2B7783621C30}" presName="parTx" presStyleLbl="revTx" presStyleIdx="1" presStyleCnt="3">
        <dgm:presLayoutVars>
          <dgm:chMax val="0"/>
          <dgm:chPref val="0"/>
        </dgm:presLayoutVars>
      </dgm:prSet>
      <dgm:spPr/>
    </dgm:pt>
    <dgm:pt modelId="{91E62095-5CA5-4527-A086-A01AE5EA64E4}" type="pres">
      <dgm:prSet presAssocID="{11F02613-46B1-4552-975E-1D039C881969}" presName="sibTrans" presStyleCnt="0"/>
      <dgm:spPr/>
    </dgm:pt>
    <dgm:pt modelId="{FF146347-8DA9-43A9-B395-97893CC547A3}" type="pres">
      <dgm:prSet presAssocID="{DEE600D9-7BE5-42CA-B73B-8EE6F506D53A}" presName="compNode" presStyleCnt="0"/>
      <dgm:spPr/>
    </dgm:pt>
    <dgm:pt modelId="{CB5F5B8B-24F6-431D-9506-FFE5D65D584A}" type="pres">
      <dgm:prSet presAssocID="{DEE600D9-7BE5-42CA-B73B-8EE6F506D53A}" presName="bgRect" presStyleLbl="bgShp" presStyleIdx="2" presStyleCnt="3"/>
      <dgm:spPr/>
    </dgm:pt>
    <dgm:pt modelId="{C37D29C3-931B-4EEB-B05A-6C0FE584C257}" type="pres">
      <dgm:prSet presAssocID="{DEE600D9-7BE5-42CA-B73B-8EE6F506D53A}"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Doctor"/>
        </a:ext>
      </dgm:extLst>
    </dgm:pt>
    <dgm:pt modelId="{B7198E1D-3A58-463D-8741-650C994C4CFC}" type="pres">
      <dgm:prSet presAssocID="{DEE600D9-7BE5-42CA-B73B-8EE6F506D53A}" presName="spaceRect" presStyleCnt="0"/>
      <dgm:spPr/>
    </dgm:pt>
    <dgm:pt modelId="{932FEE25-824E-4730-8EB5-73C3ECBBC69B}" type="pres">
      <dgm:prSet presAssocID="{DEE600D9-7BE5-42CA-B73B-8EE6F506D53A}" presName="parTx" presStyleLbl="revTx" presStyleIdx="2" presStyleCnt="3">
        <dgm:presLayoutVars>
          <dgm:chMax val="0"/>
          <dgm:chPref val="0"/>
        </dgm:presLayoutVars>
      </dgm:prSet>
      <dgm:spPr/>
    </dgm:pt>
  </dgm:ptLst>
  <dgm:cxnLst>
    <dgm:cxn modelId="{22E13C17-50C8-4BB9-897C-0546326E57F3}" srcId="{92C7CE7A-C64D-45BC-891B-77DE7532BEF6}" destId="{F4643E78-1447-4723-A47C-C7777332B634}" srcOrd="0" destOrd="0" parTransId="{D22E67E6-3198-4DE0-B09E-C56E8B0E9427}" sibTransId="{9083E054-0EB4-41DB-8574-2BF14C49D2DE}"/>
    <dgm:cxn modelId="{A928A41C-2DC7-4642-BC5C-760D88E99534}" type="presOf" srcId="{7960343F-640B-41C9-876C-2B7783621C30}" destId="{925F79CE-574F-4CB2-9097-6CD72904E658}" srcOrd="0" destOrd="0" presId="urn:microsoft.com/office/officeart/2018/2/layout/IconVerticalSolidList"/>
    <dgm:cxn modelId="{6911B824-195E-44A9-8D0B-CB502B958F03}" type="presOf" srcId="{DEE600D9-7BE5-42CA-B73B-8EE6F506D53A}" destId="{932FEE25-824E-4730-8EB5-73C3ECBBC69B}" srcOrd="0" destOrd="0" presId="urn:microsoft.com/office/officeart/2018/2/layout/IconVerticalSolidList"/>
    <dgm:cxn modelId="{42BCD83E-BC74-4841-9A5F-1042167D6733}" type="presOf" srcId="{F4643E78-1447-4723-A47C-C7777332B634}" destId="{443F9427-DBB4-4253-9B6E-2F2CE4A80647}" srcOrd="0" destOrd="0" presId="urn:microsoft.com/office/officeart/2018/2/layout/IconVerticalSolidList"/>
    <dgm:cxn modelId="{40B6879C-A59D-4883-96D6-9D582EC6C3F0}" type="presOf" srcId="{92C7CE7A-C64D-45BC-891B-77DE7532BEF6}" destId="{A3330C1D-ADC7-41D5-A67B-F47886720BB5}" srcOrd="0" destOrd="0" presId="urn:microsoft.com/office/officeart/2018/2/layout/IconVerticalSolidList"/>
    <dgm:cxn modelId="{DC36A0A4-B6A2-4F66-A9BE-48C30B2AE258}" srcId="{92C7CE7A-C64D-45BC-891B-77DE7532BEF6}" destId="{7960343F-640B-41C9-876C-2B7783621C30}" srcOrd="1" destOrd="0" parTransId="{16FEF313-7687-4172-8353-81990E5B044C}" sibTransId="{11F02613-46B1-4552-975E-1D039C881969}"/>
    <dgm:cxn modelId="{410CA2E2-F1B5-4540-9EF7-C2EDC074ECF6}" srcId="{92C7CE7A-C64D-45BC-891B-77DE7532BEF6}" destId="{DEE600D9-7BE5-42CA-B73B-8EE6F506D53A}" srcOrd="2" destOrd="0" parTransId="{037D5242-DA72-43DF-84CF-98EC59AF14A7}" sibTransId="{9B007BAD-0D35-4076-9F9A-9C68DA38113A}"/>
    <dgm:cxn modelId="{5998EF54-9B1D-4409-8AE7-ED31E4148B2F}" type="presParOf" srcId="{A3330C1D-ADC7-41D5-A67B-F47886720BB5}" destId="{C8AC254C-F86D-4059-A59C-A7A3857C4B48}" srcOrd="0" destOrd="0" presId="urn:microsoft.com/office/officeart/2018/2/layout/IconVerticalSolidList"/>
    <dgm:cxn modelId="{943E61B6-25A9-4C3D-BD44-4C99DAB5C5CE}" type="presParOf" srcId="{C8AC254C-F86D-4059-A59C-A7A3857C4B48}" destId="{D3B9E53B-F336-4786-AD34-7005F35270BE}" srcOrd="0" destOrd="0" presId="urn:microsoft.com/office/officeart/2018/2/layout/IconVerticalSolidList"/>
    <dgm:cxn modelId="{7D968EA0-A2CE-4F98-A6CF-7135E7D2677A}" type="presParOf" srcId="{C8AC254C-F86D-4059-A59C-A7A3857C4B48}" destId="{D991C1B8-9B18-4DD8-AB5E-AC22833A5DB9}" srcOrd="1" destOrd="0" presId="urn:microsoft.com/office/officeart/2018/2/layout/IconVerticalSolidList"/>
    <dgm:cxn modelId="{DAC47DE9-BEDA-4704-AEA7-2488D4C2853D}" type="presParOf" srcId="{C8AC254C-F86D-4059-A59C-A7A3857C4B48}" destId="{F556F990-994D-4574-A0B5-E97FC924DBD8}" srcOrd="2" destOrd="0" presId="urn:microsoft.com/office/officeart/2018/2/layout/IconVerticalSolidList"/>
    <dgm:cxn modelId="{9E238752-DD26-4B2B-A917-A87E8CC612B7}" type="presParOf" srcId="{C8AC254C-F86D-4059-A59C-A7A3857C4B48}" destId="{443F9427-DBB4-4253-9B6E-2F2CE4A80647}" srcOrd="3" destOrd="0" presId="urn:microsoft.com/office/officeart/2018/2/layout/IconVerticalSolidList"/>
    <dgm:cxn modelId="{191858DE-93ED-4ABA-9A8F-884AFC2C1A79}" type="presParOf" srcId="{A3330C1D-ADC7-41D5-A67B-F47886720BB5}" destId="{C786C2C3-EDC8-4D4B-88B5-5941FE6CDFFD}" srcOrd="1" destOrd="0" presId="urn:microsoft.com/office/officeart/2018/2/layout/IconVerticalSolidList"/>
    <dgm:cxn modelId="{AACB6CD0-DF7D-4B72-B559-3687A5760ACA}" type="presParOf" srcId="{A3330C1D-ADC7-41D5-A67B-F47886720BB5}" destId="{3CEBC5FE-63B7-4837-B9B7-59B223241A15}" srcOrd="2" destOrd="0" presId="urn:microsoft.com/office/officeart/2018/2/layout/IconVerticalSolidList"/>
    <dgm:cxn modelId="{377391D8-2E8E-47CC-9208-0D0AB981258F}" type="presParOf" srcId="{3CEBC5FE-63B7-4837-B9B7-59B223241A15}" destId="{5C0C45F9-AAEB-49C4-83C5-C6223D895B53}" srcOrd="0" destOrd="0" presId="urn:microsoft.com/office/officeart/2018/2/layout/IconVerticalSolidList"/>
    <dgm:cxn modelId="{A9E8EC91-D550-459A-B3E6-4F5AF037F9F4}" type="presParOf" srcId="{3CEBC5FE-63B7-4837-B9B7-59B223241A15}" destId="{6ED931C5-E383-4B9C-9EC1-FABB65C83B00}" srcOrd="1" destOrd="0" presId="urn:microsoft.com/office/officeart/2018/2/layout/IconVerticalSolidList"/>
    <dgm:cxn modelId="{7962E844-9C9C-459D-8006-F3AC59526ABC}" type="presParOf" srcId="{3CEBC5FE-63B7-4837-B9B7-59B223241A15}" destId="{92BB2487-FE5D-4E12-8A40-BE208F274383}" srcOrd="2" destOrd="0" presId="urn:microsoft.com/office/officeart/2018/2/layout/IconVerticalSolidList"/>
    <dgm:cxn modelId="{1DF0EA89-A5B5-4D7C-928B-5F6BAE4B98AF}" type="presParOf" srcId="{3CEBC5FE-63B7-4837-B9B7-59B223241A15}" destId="{925F79CE-574F-4CB2-9097-6CD72904E658}" srcOrd="3" destOrd="0" presId="urn:microsoft.com/office/officeart/2018/2/layout/IconVerticalSolidList"/>
    <dgm:cxn modelId="{23CB696C-665B-4443-ACB6-4D159A67CC05}" type="presParOf" srcId="{A3330C1D-ADC7-41D5-A67B-F47886720BB5}" destId="{91E62095-5CA5-4527-A086-A01AE5EA64E4}" srcOrd="3" destOrd="0" presId="urn:microsoft.com/office/officeart/2018/2/layout/IconVerticalSolidList"/>
    <dgm:cxn modelId="{47943E7E-B934-4FB6-8EA0-8EBE2825ED69}" type="presParOf" srcId="{A3330C1D-ADC7-41D5-A67B-F47886720BB5}" destId="{FF146347-8DA9-43A9-B395-97893CC547A3}" srcOrd="4" destOrd="0" presId="urn:microsoft.com/office/officeart/2018/2/layout/IconVerticalSolidList"/>
    <dgm:cxn modelId="{94914FC6-B4E1-4409-8DAD-5E35A4A5E60B}" type="presParOf" srcId="{FF146347-8DA9-43A9-B395-97893CC547A3}" destId="{CB5F5B8B-24F6-431D-9506-FFE5D65D584A}" srcOrd="0" destOrd="0" presId="urn:microsoft.com/office/officeart/2018/2/layout/IconVerticalSolidList"/>
    <dgm:cxn modelId="{83A18F65-A81C-47EE-9496-C8E6EC612AA8}" type="presParOf" srcId="{FF146347-8DA9-43A9-B395-97893CC547A3}" destId="{C37D29C3-931B-4EEB-B05A-6C0FE584C257}" srcOrd="1" destOrd="0" presId="urn:microsoft.com/office/officeart/2018/2/layout/IconVerticalSolidList"/>
    <dgm:cxn modelId="{317ED7B5-26CA-40AD-8F55-6DC57B1819D0}" type="presParOf" srcId="{FF146347-8DA9-43A9-B395-97893CC547A3}" destId="{B7198E1D-3A58-463D-8741-650C994C4CFC}" srcOrd="2" destOrd="0" presId="urn:microsoft.com/office/officeart/2018/2/layout/IconVerticalSolidList"/>
    <dgm:cxn modelId="{1E5D898D-644F-4605-9833-0242D12D7E7B}" type="presParOf" srcId="{FF146347-8DA9-43A9-B395-97893CC547A3}" destId="{932FEE25-824E-4730-8EB5-73C3ECBBC69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468CB1-C243-41AC-92A9-233FCB07EF55}"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DE49B97D-6D34-4C15-9ABE-48CF99676DEF}">
      <dgm:prSet phldrT="[Text]" phldr="0" custT="1"/>
      <dgm:spPr/>
      <dgm:t>
        <a:bodyPr/>
        <a:lstStyle/>
        <a:p>
          <a:r>
            <a:rPr lang="en-US" sz="2400" b="1" dirty="0"/>
            <a:t>HAZARDOUS DRUGS</a:t>
          </a:r>
        </a:p>
      </dgm:t>
    </dgm:pt>
    <dgm:pt modelId="{CF7C9D7B-CE31-4110-A13E-E9E460BE6FEE}" type="parTrans" cxnId="{1AB27148-F855-423F-ACE7-36821CE92D9B}">
      <dgm:prSet/>
      <dgm:spPr/>
      <dgm:t>
        <a:bodyPr/>
        <a:lstStyle/>
        <a:p>
          <a:endParaRPr lang="en-US"/>
        </a:p>
      </dgm:t>
    </dgm:pt>
    <dgm:pt modelId="{1A1B508F-6584-4F30-8B59-9207151015F6}" type="sibTrans" cxnId="{1AB27148-F855-423F-ACE7-36821CE92D9B}">
      <dgm:prSet/>
      <dgm:spPr/>
      <dgm:t>
        <a:bodyPr/>
        <a:lstStyle/>
        <a:p>
          <a:endParaRPr lang="en-US"/>
        </a:p>
      </dgm:t>
    </dgm:pt>
    <dgm:pt modelId="{A2AB5112-1963-4D09-94AC-61C8145B0353}">
      <dgm:prSet phldrT="[Text]" phldr="0" custT="1"/>
      <dgm:spPr/>
      <dgm:t>
        <a:bodyPr/>
        <a:lstStyle/>
        <a:p>
          <a:r>
            <a:rPr lang="en-US" sz="2400" b="1" dirty="0"/>
            <a:t>NON-HAZARDOUS DRUGS</a:t>
          </a:r>
        </a:p>
      </dgm:t>
    </dgm:pt>
    <dgm:pt modelId="{FFA8827C-790A-4ACB-A57E-B1DDBCD9DE5C}" type="parTrans" cxnId="{F91FA3EC-775C-4A8E-AA05-8C3C09D70ABD}">
      <dgm:prSet/>
      <dgm:spPr/>
      <dgm:t>
        <a:bodyPr/>
        <a:lstStyle/>
        <a:p>
          <a:endParaRPr lang="en-US"/>
        </a:p>
      </dgm:t>
    </dgm:pt>
    <dgm:pt modelId="{7F3EB89F-7DD6-43C3-BD97-7E2516D77441}" type="sibTrans" cxnId="{F91FA3EC-775C-4A8E-AA05-8C3C09D70ABD}">
      <dgm:prSet/>
      <dgm:spPr/>
      <dgm:t>
        <a:bodyPr/>
        <a:lstStyle/>
        <a:p>
          <a:endParaRPr lang="en-US"/>
        </a:p>
      </dgm:t>
    </dgm:pt>
    <dgm:pt modelId="{792DA35E-F8DA-484D-9F7B-2BBE91C3A997}">
      <dgm:prSet phldrT="[Text]" phldr="0" custT="1"/>
      <dgm:spPr/>
      <dgm:t>
        <a:bodyPr/>
        <a:lstStyle/>
        <a:p>
          <a:r>
            <a:rPr lang="en-US" sz="2400" b="1" dirty="0"/>
            <a:t>CONTROLLED SUBSTANCE DRUGS</a:t>
          </a:r>
        </a:p>
      </dgm:t>
    </dgm:pt>
    <dgm:pt modelId="{DB23BAAC-4E73-4B34-9754-C6E9B3389657}" type="sibTrans" cxnId="{11678808-7D27-4057-BAD5-5094F9A74686}">
      <dgm:prSet/>
      <dgm:spPr/>
      <dgm:t>
        <a:bodyPr/>
        <a:lstStyle/>
        <a:p>
          <a:endParaRPr lang="en-US"/>
        </a:p>
      </dgm:t>
    </dgm:pt>
    <dgm:pt modelId="{E8430E4A-4D07-4D1D-A26A-10E983A92CA3}" type="parTrans" cxnId="{11678808-7D27-4057-BAD5-5094F9A74686}">
      <dgm:prSet/>
      <dgm:spPr/>
      <dgm:t>
        <a:bodyPr/>
        <a:lstStyle/>
        <a:p>
          <a:endParaRPr lang="en-US"/>
        </a:p>
      </dgm:t>
    </dgm:pt>
    <dgm:pt modelId="{049775C7-A387-4017-991F-0A2868B93CB8}">
      <dgm:prSet/>
      <dgm:spPr/>
      <dgm:t>
        <a:bodyPr/>
        <a:lstStyle/>
        <a:p>
          <a:r>
            <a:rPr lang="en-US"/>
            <a:t>Occupational hazards</a:t>
          </a:r>
        </a:p>
      </dgm:t>
    </dgm:pt>
    <dgm:pt modelId="{5E5C024B-3CD1-4A23-AFDD-1BB3475D295A}" type="parTrans" cxnId="{2EC55792-1F14-4FE8-83D8-59D15CA54EF8}">
      <dgm:prSet/>
      <dgm:spPr/>
      <dgm:t>
        <a:bodyPr/>
        <a:lstStyle/>
        <a:p>
          <a:endParaRPr lang="en-US"/>
        </a:p>
      </dgm:t>
    </dgm:pt>
    <dgm:pt modelId="{03F72D0B-1D04-4A71-AC77-00CA22F0A89D}" type="sibTrans" cxnId="{2EC55792-1F14-4FE8-83D8-59D15CA54EF8}">
      <dgm:prSet/>
      <dgm:spPr/>
      <dgm:t>
        <a:bodyPr/>
        <a:lstStyle/>
        <a:p>
          <a:endParaRPr lang="en-US"/>
        </a:p>
      </dgm:t>
    </dgm:pt>
    <dgm:pt modelId="{276E987E-2CE4-43C4-9030-7E27BCB163DB}">
      <dgm:prSet/>
      <dgm:spPr/>
      <dgm:t>
        <a:bodyPr/>
        <a:lstStyle/>
        <a:p>
          <a:r>
            <a:rPr lang="en-US"/>
            <a:t>Defined by risk to the WORKER</a:t>
          </a:r>
          <a:endParaRPr lang="en-US" dirty="0"/>
        </a:p>
      </dgm:t>
    </dgm:pt>
    <dgm:pt modelId="{79790D96-94DE-44A9-86FD-71DADA03AF7F}" type="parTrans" cxnId="{ED942E0D-0A20-4717-9D5A-B8D3DDEE3551}">
      <dgm:prSet/>
      <dgm:spPr/>
      <dgm:t>
        <a:bodyPr/>
        <a:lstStyle/>
        <a:p>
          <a:endParaRPr lang="en-US"/>
        </a:p>
      </dgm:t>
    </dgm:pt>
    <dgm:pt modelId="{44184A3F-4B2E-4205-BF24-3D14336F1A53}" type="sibTrans" cxnId="{ED942E0D-0A20-4717-9D5A-B8D3DDEE3551}">
      <dgm:prSet/>
      <dgm:spPr/>
      <dgm:t>
        <a:bodyPr/>
        <a:lstStyle/>
        <a:p>
          <a:endParaRPr lang="en-US"/>
        </a:p>
      </dgm:t>
    </dgm:pt>
    <dgm:pt modelId="{BB0B9F41-3F2C-4DFE-82C9-12A4005C0569}">
      <dgm:prSet/>
      <dgm:spPr/>
      <dgm:t>
        <a:bodyPr/>
        <a:lstStyle/>
        <a:p>
          <a:r>
            <a:rPr lang="en-US"/>
            <a:t>NIOSH List 2024</a:t>
          </a:r>
          <a:endParaRPr lang="en-US" dirty="0"/>
        </a:p>
      </dgm:t>
    </dgm:pt>
    <dgm:pt modelId="{329C6588-890B-469D-BBB6-94206C27EFCB}" type="parTrans" cxnId="{5335E8AA-A9B6-4C15-BC1E-4469DB12622D}">
      <dgm:prSet/>
      <dgm:spPr/>
      <dgm:t>
        <a:bodyPr/>
        <a:lstStyle/>
        <a:p>
          <a:endParaRPr lang="en-US"/>
        </a:p>
      </dgm:t>
    </dgm:pt>
    <dgm:pt modelId="{53F727C6-D1DC-4D75-97C0-5847C87C3DA1}" type="sibTrans" cxnId="{5335E8AA-A9B6-4C15-BC1E-4469DB12622D}">
      <dgm:prSet/>
      <dgm:spPr/>
      <dgm:t>
        <a:bodyPr/>
        <a:lstStyle/>
        <a:p>
          <a:endParaRPr lang="en-US"/>
        </a:p>
      </dgm:t>
    </dgm:pt>
    <dgm:pt modelId="{94207B61-E500-4E0F-A283-8D56EBC65314}">
      <dgm:prSet/>
      <dgm:spPr/>
      <dgm:t>
        <a:bodyPr/>
        <a:lstStyle/>
        <a:p>
          <a:r>
            <a:rPr lang="en-US"/>
            <a:t>Medications determined not to be hazardous to workers</a:t>
          </a:r>
        </a:p>
      </dgm:t>
    </dgm:pt>
    <dgm:pt modelId="{3B172AC2-5178-48B0-A6EF-DEC83DCE7301}" type="parTrans" cxnId="{1A4006CE-7D18-4F1C-825E-12FA6EEE71C7}">
      <dgm:prSet/>
      <dgm:spPr/>
      <dgm:t>
        <a:bodyPr/>
        <a:lstStyle/>
        <a:p>
          <a:endParaRPr lang="en-US"/>
        </a:p>
      </dgm:t>
    </dgm:pt>
    <dgm:pt modelId="{CB9C2E8F-DCCB-439E-AD39-8E5F68424B80}" type="sibTrans" cxnId="{1A4006CE-7D18-4F1C-825E-12FA6EEE71C7}">
      <dgm:prSet/>
      <dgm:spPr/>
      <dgm:t>
        <a:bodyPr/>
        <a:lstStyle/>
        <a:p>
          <a:endParaRPr lang="en-US"/>
        </a:p>
      </dgm:t>
    </dgm:pt>
    <dgm:pt modelId="{ED03A0B2-1FE2-412C-80BA-CD6A582487C1}">
      <dgm:prSet/>
      <dgm:spPr>
        <a:noFill/>
      </dgm:spPr>
      <dgm:t>
        <a:bodyPr/>
        <a:lstStyle/>
        <a:p>
          <a:r>
            <a:rPr lang="en-US"/>
            <a:t>Regulated by the DEA due to potential for abuse and dependence</a:t>
          </a:r>
        </a:p>
      </dgm:t>
    </dgm:pt>
    <dgm:pt modelId="{9EA87DAD-AE09-4BAA-85AF-D593301F360B}" type="parTrans" cxnId="{4812C212-C5F2-4841-BB0D-D670D8C650E4}">
      <dgm:prSet/>
      <dgm:spPr/>
      <dgm:t>
        <a:bodyPr/>
        <a:lstStyle/>
        <a:p>
          <a:endParaRPr lang="en-US"/>
        </a:p>
      </dgm:t>
    </dgm:pt>
    <dgm:pt modelId="{2685B8B0-FDC2-46C4-971C-7E68907C951D}" type="sibTrans" cxnId="{4812C212-C5F2-4841-BB0D-D670D8C650E4}">
      <dgm:prSet/>
      <dgm:spPr/>
      <dgm:t>
        <a:bodyPr/>
        <a:lstStyle/>
        <a:p>
          <a:endParaRPr lang="en-US"/>
        </a:p>
      </dgm:t>
    </dgm:pt>
    <dgm:pt modelId="{E8B9D16C-B077-4E49-A042-D8A461EC66E2}">
      <dgm:prSet/>
      <dgm:spPr>
        <a:noFill/>
      </dgm:spPr>
      <dgm:t>
        <a:bodyPr/>
        <a:lstStyle/>
        <a:p>
          <a:r>
            <a:rPr lang="en-US"/>
            <a:t>May be identified as a hazardous drug </a:t>
          </a:r>
          <a:endParaRPr lang="en-US" dirty="0"/>
        </a:p>
      </dgm:t>
    </dgm:pt>
    <dgm:pt modelId="{376E8351-5B6E-4963-BADB-967497F7B94C}" type="parTrans" cxnId="{B0D8B88D-23CC-4505-AD6F-F34ACAD03CD8}">
      <dgm:prSet/>
      <dgm:spPr/>
      <dgm:t>
        <a:bodyPr/>
        <a:lstStyle/>
        <a:p>
          <a:endParaRPr lang="en-US"/>
        </a:p>
      </dgm:t>
    </dgm:pt>
    <dgm:pt modelId="{35BB70A0-8767-4CDE-AB13-F7B752C25753}" type="sibTrans" cxnId="{B0D8B88D-23CC-4505-AD6F-F34ACAD03CD8}">
      <dgm:prSet/>
      <dgm:spPr/>
      <dgm:t>
        <a:bodyPr/>
        <a:lstStyle/>
        <a:p>
          <a:endParaRPr lang="en-US"/>
        </a:p>
      </dgm:t>
    </dgm:pt>
    <dgm:pt modelId="{62B159E2-78C3-4315-AF4E-955749A00ED3}">
      <dgm:prSet/>
      <dgm:spPr>
        <a:noFill/>
      </dgm:spPr>
      <dgm:t>
        <a:bodyPr/>
        <a:lstStyle/>
        <a:p>
          <a:r>
            <a:rPr lang="en-US"/>
            <a:t>Exempt from hazardous waste pharmaceutical requirements</a:t>
          </a:r>
          <a:endParaRPr lang="en-US" dirty="0"/>
        </a:p>
      </dgm:t>
    </dgm:pt>
    <dgm:pt modelId="{A1455E73-6126-4055-B7FE-09FD9176EB96}" type="parTrans" cxnId="{4E4F1837-EDEF-4FA2-86D5-6AEE20BBA548}">
      <dgm:prSet/>
      <dgm:spPr/>
      <dgm:t>
        <a:bodyPr/>
        <a:lstStyle/>
        <a:p>
          <a:endParaRPr lang="en-US"/>
        </a:p>
      </dgm:t>
    </dgm:pt>
    <dgm:pt modelId="{C23F7431-1503-4FB8-A722-38A691CC6D27}" type="sibTrans" cxnId="{4E4F1837-EDEF-4FA2-86D5-6AEE20BBA548}">
      <dgm:prSet/>
      <dgm:spPr/>
      <dgm:t>
        <a:bodyPr/>
        <a:lstStyle/>
        <a:p>
          <a:endParaRPr lang="en-US"/>
        </a:p>
      </dgm:t>
    </dgm:pt>
    <dgm:pt modelId="{9E300BBE-7A82-4B0E-81D1-4D238BBA4E5C}" type="pres">
      <dgm:prSet presAssocID="{D0468CB1-C243-41AC-92A9-233FCB07EF55}" presName="linear" presStyleCnt="0">
        <dgm:presLayoutVars>
          <dgm:dir/>
          <dgm:animLvl val="lvl"/>
          <dgm:resizeHandles val="exact"/>
        </dgm:presLayoutVars>
      </dgm:prSet>
      <dgm:spPr/>
    </dgm:pt>
    <dgm:pt modelId="{ECB0759F-B70A-45A1-8BEF-EBC579063EBE}" type="pres">
      <dgm:prSet presAssocID="{DE49B97D-6D34-4C15-9ABE-48CF99676DEF}" presName="parentLin" presStyleCnt="0"/>
      <dgm:spPr/>
    </dgm:pt>
    <dgm:pt modelId="{32C2756E-9D19-42B0-9F4F-6EA4A21CF871}" type="pres">
      <dgm:prSet presAssocID="{DE49B97D-6D34-4C15-9ABE-48CF99676DEF}" presName="parentLeftMargin" presStyleLbl="node1" presStyleIdx="0" presStyleCnt="3"/>
      <dgm:spPr/>
    </dgm:pt>
    <dgm:pt modelId="{B07384F5-4734-4BD4-A5A2-B02279943337}" type="pres">
      <dgm:prSet presAssocID="{DE49B97D-6D34-4C15-9ABE-48CF99676DEF}" presName="parentText" presStyleLbl="node1" presStyleIdx="0" presStyleCnt="3">
        <dgm:presLayoutVars>
          <dgm:chMax val="0"/>
          <dgm:bulletEnabled val="1"/>
        </dgm:presLayoutVars>
      </dgm:prSet>
      <dgm:spPr/>
    </dgm:pt>
    <dgm:pt modelId="{D036C2E6-5D20-45CA-80A9-AF587E80081E}" type="pres">
      <dgm:prSet presAssocID="{DE49B97D-6D34-4C15-9ABE-48CF99676DEF}" presName="negativeSpace" presStyleCnt="0"/>
      <dgm:spPr/>
    </dgm:pt>
    <dgm:pt modelId="{F60FF6CF-0D56-4137-9E1D-43271DD2D77E}" type="pres">
      <dgm:prSet presAssocID="{DE49B97D-6D34-4C15-9ABE-48CF99676DEF}" presName="childText" presStyleLbl="conFgAcc1" presStyleIdx="0" presStyleCnt="3">
        <dgm:presLayoutVars>
          <dgm:bulletEnabled val="1"/>
        </dgm:presLayoutVars>
      </dgm:prSet>
      <dgm:spPr/>
    </dgm:pt>
    <dgm:pt modelId="{52453091-79B5-4BF0-9A64-3758D0DA2805}" type="pres">
      <dgm:prSet presAssocID="{1A1B508F-6584-4F30-8B59-9207151015F6}" presName="spaceBetweenRectangles" presStyleCnt="0"/>
      <dgm:spPr/>
    </dgm:pt>
    <dgm:pt modelId="{116D86BC-6753-4273-B226-3ED8D4B6693B}" type="pres">
      <dgm:prSet presAssocID="{A2AB5112-1963-4D09-94AC-61C8145B0353}" presName="parentLin" presStyleCnt="0"/>
      <dgm:spPr/>
    </dgm:pt>
    <dgm:pt modelId="{048A1CD0-9133-49E5-A7B6-D77C62F82593}" type="pres">
      <dgm:prSet presAssocID="{A2AB5112-1963-4D09-94AC-61C8145B0353}" presName="parentLeftMargin" presStyleLbl="node1" presStyleIdx="0" presStyleCnt="3"/>
      <dgm:spPr/>
    </dgm:pt>
    <dgm:pt modelId="{28214651-D2AE-46F4-A9B1-B29AC2D8156D}" type="pres">
      <dgm:prSet presAssocID="{A2AB5112-1963-4D09-94AC-61C8145B0353}" presName="parentText" presStyleLbl="node1" presStyleIdx="1" presStyleCnt="3">
        <dgm:presLayoutVars>
          <dgm:chMax val="0"/>
          <dgm:bulletEnabled val="1"/>
        </dgm:presLayoutVars>
      </dgm:prSet>
      <dgm:spPr/>
    </dgm:pt>
    <dgm:pt modelId="{C6FBDAA4-090D-4190-B38C-BF43BA704D98}" type="pres">
      <dgm:prSet presAssocID="{A2AB5112-1963-4D09-94AC-61C8145B0353}" presName="negativeSpace" presStyleCnt="0"/>
      <dgm:spPr/>
    </dgm:pt>
    <dgm:pt modelId="{AAE84346-E034-44D7-953C-150750B76EFB}" type="pres">
      <dgm:prSet presAssocID="{A2AB5112-1963-4D09-94AC-61C8145B0353}" presName="childText" presStyleLbl="conFgAcc1" presStyleIdx="1" presStyleCnt="3">
        <dgm:presLayoutVars>
          <dgm:bulletEnabled val="1"/>
        </dgm:presLayoutVars>
      </dgm:prSet>
      <dgm:spPr/>
    </dgm:pt>
    <dgm:pt modelId="{FE63F177-037E-4A88-9EAC-28A48C919407}" type="pres">
      <dgm:prSet presAssocID="{7F3EB89F-7DD6-43C3-BD97-7E2516D77441}" presName="spaceBetweenRectangles" presStyleCnt="0"/>
      <dgm:spPr/>
    </dgm:pt>
    <dgm:pt modelId="{AD24B2E1-D38A-44DD-9023-F3B83E2B95CF}" type="pres">
      <dgm:prSet presAssocID="{792DA35E-F8DA-484D-9F7B-2BBE91C3A997}" presName="parentLin" presStyleCnt="0"/>
      <dgm:spPr/>
    </dgm:pt>
    <dgm:pt modelId="{5ADE18EB-843A-4D1A-91C3-AA87F174C758}" type="pres">
      <dgm:prSet presAssocID="{792DA35E-F8DA-484D-9F7B-2BBE91C3A997}" presName="parentLeftMargin" presStyleLbl="node1" presStyleIdx="1" presStyleCnt="3"/>
      <dgm:spPr/>
    </dgm:pt>
    <dgm:pt modelId="{C5564EEC-372D-4E33-B059-47B81BC2CD21}" type="pres">
      <dgm:prSet presAssocID="{792DA35E-F8DA-484D-9F7B-2BBE91C3A997}" presName="parentText" presStyleLbl="node1" presStyleIdx="2" presStyleCnt="3">
        <dgm:presLayoutVars>
          <dgm:chMax val="0"/>
          <dgm:bulletEnabled val="1"/>
        </dgm:presLayoutVars>
      </dgm:prSet>
      <dgm:spPr/>
    </dgm:pt>
    <dgm:pt modelId="{E53400C0-FD8A-4BFD-801A-BD4B345504C4}" type="pres">
      <dgm:prSet presAssocID="{792DA35E-F8DA-484D-9F7B-2BBE91C3A997}" presName="negativeSpace" presStyleCnt="0"/>
      <dgm:spPr/>
    </dgm:pt>
    <dgm:pt modelId="{40362D79-D403-4403-9FD9-7C1ABAB25E75}" type="pres">
      <dgm:prSet presAssocID="{792DA35E-F8DA-484D-9F7B-2BBE91C3A997}" presName="childText" presStyleLbl="conFgAcc1" presStyleIdx="2" presStyleCnt="3">
        <dgm:presLayoutVars>
          <dgm:bulletEnabled val="1"/>
        </dgm:presLayoutVars>
      </dgm:prSet>
      <dgm:spPr/>
    </dgm:pt>
  </dgm:ptLst>
  <dgm:cxnLst>
    <dgm:cxn modelId="{6C169301-9D11-4936-A7B0-F089F35F8C00}" type="presOf" srcId="{049775C7-A387-4017-991F-0A2868B93CB8}" destId="{F60FF6CF-0D56-4137-9E1D-43271DD2D77E}" srcOrd="0" destOrd="0" presId="urn:microsoft.com/office/officeart/2005/8/layout/list1"/>
    <dgm:cxn modelId="{2376A402-5D35-4B39-9B3D-4AB791380DBB}" type="presOf" srcId="{ED03A0B2-1FE2-412C-80BA-CD6A582487C1}" destId="{40362D79-D403-4403-9FD9-7C1ABAB25E75}" srcOrd="0" destOrd="0" presId="urn:microsoft.com/office/officeart/2005/8/layout/list1"/>
    <dgm:cxn modelId="{11678808-7D27-4057-BAD5-5094F9A74686}" srcId="{D0468CB1-C243-41AC-92A9-233FCB07EF55}" destId="{792DA35E-F8DA-484D-9F7B-2BBE91C3A997}" srcOrd="2" destOrd="0" parTransId="{E8430E4A-4D07-4D1D-A26A-10E983A92CA3}" sibTransId="{DB23BAAC-4E73-4B34-9754-C6E9B3389657}"/>
    <dgm:cxn modelId="{ED942E0D-0A20-4717-9D5A-B8D3DDEE3551}" srcId="{DE49B97D-6D34-4C15-9ABE-48CF99676DEF}" destId="{276E987E-2CE4-43C4-9030-7E27BCB163DB}" srcOrd="1" destOrd="0" parTransId="{79790D96-94DE-44A9-86FD-71DADA03AF7F}" sibTransId="{44184A3F-4B2E-4205-BF24-3D14336F1A53}"/>
    <dgm:cxn modelId="{4812C212-C5F2-4841-BB0D-D670D8C650E4}" srcId="{792DA35E-F8DA-484D-9F7B-2BBE91C3A997}" destId="{ED03A0B2-1FE2-412C-80BA-CD6A582487C1}" srcOrd="0" destOrd="0" parTransId="{9EA87DAD-AE09-4BAA-85AF-D593301F360B}" sibTransId="{2685B8B0-FDC2-46C4-971C-7E68907C951D}"/>
    <dgm:cxn modelId="{79C4291D-75FC-4994-8107-D4DA10115777}" type="presOf" srcId="{276E987E-2CE4-43C4-9030-7E27BCB163DB}" destId="{F60FF6CF-0D56-4137-9E1D-43271DD2D77E}" srcOrd="0" destOrd="1" presId="urn:microsoft.com/office/officeart/2005/8/layout/list1"/>
    <dgm:cxn modelId="{92A96225-C14F-442F-87EA-09184D368E2A}" type="presOf" srcId="{94207B61-E500-4E0F-A283-8D56EBC65314}" destId="{AAE84346-E034-44D7-953C-150750B76EFB}" srcOrd="0" destOrd="0" presId="urn:microsoft.com/office/officeart/2005/8/layout/list1"/>
    <dgm:cxn modelId="{F3496F2A-9C33-4984-83B9-51B5116881E6}" type="presOf" srcId="{BB0B9F41-3F2C-4DFE-82C9-12A4005C0569}" destId="{F60FF6CF-0D56-4137-9E1D-43271DD2D77E}" srcOrd="0" destOrd="2" presId="urn:microsoft.com/office/officeart/2005/8/layout/list1"/>
    <dgm:cxn modelId="{4E4F1837-EDEF-4FA2-86D5-6AEE20BBA548}" srcId="{792DA35E-F8DA-484D-9F7B-2BBE91C3A997}" destId="{62B159E2-78C3-4315-AF4E-955749A00ED3}" srcOrd="2" destOrd="0" parTransId="{A1455E73-6126-4055-B7FE-09FD9176EB96}" sibTransId="{C23F7431-1503-4FB8-A722-38A691CC6D27}"/>
    <dgm:cxn modelId="{17814447-B8D8-41FC-9D7C-9D0262C872E6}" type="presOf" srcId="{DE49B97D-6D34-4C15-9ABE-48CF99676DEF}" destId="{32C2756E-9D19-42B0-9F4F-6EA4A21CF871}" srcOrd="0" destOrd="0" presId="urn:microsoft.com/office/officeart/2005/8/layout/list1"/>
    <dgm:cxn modelId="{1AB27148-F855-423F-ACE7-36821CE92D9B}" srcId="{D0468CB1-C243-41AC-92A9-233FCB07EF55}" destId="{DE49B97D-6D34-4C15-9ABE-48CF99676DEF}" srcOrd="0" destOrd="0" parTransId="{CF7C9D7B-CE31-4110-A13E-E9E460BE6FEE}" sibTransId="{1A1B508F-6584-4F30-8B59-9207151015F6}"/>
    <dgm:cxn modelId="{5413D64B-9424-426C-B58D-200935FB15A5}" type="presOf" srcId="{792DA35E-F8DA-484D-9F7B-2BBE91C3A997}" destId="{C5564EEC-372D-4E33-B059-47B81BC2CD21}" srcOrd="1" destOrd="0" presId="urn:microsoft.com/office/officeart/2005/8/layout/list1"/>
    <dgm:cxn modelId="{D8EB4750-5515-428E-8970-8D111FC21484}" type="presOf" srcId="{E8B9D16C-B077-4E49-A042-D8A461EC66E2}" destId="{40362D79-D403-4403-9FD9-7C1ABAB25E75}" srcOrd="0" destOrd="1" presId="urn:microsoft.com/office/officeart/2005/8/layout/list1"/>
    <dgm:cxn modelId="{32DBD055-2644-4690-B501-A030F956027D}" type="presOf" srcId="{792DA35E-F8DA-484D-9F7B-2BBE91C3A997}" destId="{5ADE18EB-843A-4D1A-91C3-AA87F174C758}" srcOrd="0" destOrd="0" presId="urn:microsoft.com/office/officeart/2005/8/layout/list1"/>
    <dgm:cxn modelId="{D86E3064-2A43-4914-9135-729D9846399C}" type="presOf" srcId="{A2AB5112-1963-4D09-94AC-61C8145B0353}" destId="{28214651-D2AE-46F4-A9B1-B29AC2D8156D}" srcOrd="1" destOrd="0" presId="urn:microsoft.com/office/officeart/2005/8/layout/list1"/>
    <dgm:cxn modelId="{401F787D-8C39-4498-97F0-232C6A6F96D5}" type="presOf" srcId="{A2AB5112-1963-4D09-94AC-61C8145B0353}" destId="{048A1CD0-9133-49E5-A7B6-D77C62F82593}" srcOrd="0" destOrd="0" presId="urn:microsoft.com/office/officeart/2005/8/layout/list1"/>
    <dgm:cxn modelId="{B0D8B88D-23CC-4505-AD6F-F34ACAD03CD8}" srcId="{792DA35E-F8DA-484D-9F7B-2BBE91C3A997}" destId="{E8B9D16C-B077-4E49-A042-D8A461EC66E2}" srcOrd="1" destOrd="0" parTransId="{376E8351-5B6E-4963-BADB-967497F7B94C}" sibTransId="{35BB70A0-8767-4CDE-AB13-F7B752C25753}"/>
    <dgm:cxn modelId="{2EC55792-1F14-4FE8-83D8-59D15CA54EF8}" srcId="{DE49B97D-6D34-4C15-9ABE-48CF99676DEF}" destId="{049775C7-A387-4017-991F-0A2868B93CB8}" srcOrd="0" destOrd="0" parTransId="{5E5C024B-3CD1-4A23-AFDD-1BB3475D295A}" sibTransId="{03F72D0B-1D04-4A71-AC77-00CA22F0A89D}"/>
    <dgm:cxn modelId="{8BC8B1A8-0CCA-45CC-B8CA-3800DCEC3B09}" type="presOf" srcId="{DE49B97D-6D34-4C15-9ABE-48CF99676DEF}" destId="{B07384F5-4734-4BD4-A5A2-B02279943337}" srcOrd="1" destOrd="0" presId="urn:microsoft.com/office/officeart/2005/8/layout/list1"/>
    <dgm:cxn modelId="{5335E8AA-A9B6-4C15-BC1E-4469DB12622D}" srcId="{DE49B97D-6D34-4C15-9ABE-48CF99676DEF}" destId="{BB0B9F41-3F2C-4DFE-82C9-12A4005C0569}" srcOrd="2" destOrd="0" parTransId="{329C6588-890B-469D-BBB6-94206C27EFCB}" sibTransId="{53F727C6-D1DC-4D75-97C0-5847C87C3DA1}"/>
    <dgm:cxn modelId="{1A4006CE-7D18-4F1C-825E-12FA6EEE71C7}" srcId="{A2AB5112-1963-4D09-94AC-61C8145B0353}" destId="{94207B61-E500-4E0F-A283-8D56EBC65314}" srcOrd="0" destOrd="0" parTransId="{3B172AC2-5178-48B0-A6EF-DEC83DCE7301}" sibTransId="{CB9C2E8F-DCCB-439E-AD39-8E5F68424B80}"/>
    <dgm:cxn modelId="{45F55CDC-8A47-4088-AEE5-2DBAC99C3D61}" type="presOf" srcId="{D0468CB1-C243-41AC-92A9-233FCB07EF55}" destId="{9E300BBE-7A82-4B0E-81D1-4D238BBA4E5C}" srcOrd="0" destOrd="0" presId="urn:microsoft.com/office/officeart/2005/8/layout/list1"/>
    <dgm:cxn modelId="{F91FA3EC-775C-4A8E-AA05-8C3C09D70ABD}" srcId="{D0468CB1-C243-41AC-92A9-233FCB07EF55}" destId="{A2AB5112-1963-4D09-94AC-61C8145B0353}" srcOrd="1" destOrd="0" parTransId="{FFA8827C-790A-4ACB-A57E-B1DDBCD9DE5C}" sibTransId="{7F3EB89F-7DD6-43C3-BD97-7E2516D77441}"/>
    <dgm:cxn modelId="{43E605FF-006A-4C78-80DB-5D07C101BD67}" type="presOf" srcId="{62B159E2-78C3-4315-AF4E-955749A00ED3}" destId="{40362D79-D403-4403-9FD9-7C1ABAB25E75}" srcOrd="0" destOrd="2" presId="urn:microsoft.com/office/officeart/2005/8/layout/list1"/>
    <dgm:cxn modelId="{A2034BE5-3837-41FF-8AF3-8229B7AAD8CB}" type="presParOf" srcId="{9E300BBE-7A82-4B0E-81D1-4D238BBA4E5C}" destId="{ECB0759F-B70A-45A1-8BEF-EBC579063EBE}" srcOrd="0" destOrd="0" presId="urn:microsoft.com/office/officeart/2005/8/layout/list1"/>
    <dgm:cxn modelId="{56B7C68E-41A6-478D-A698-C305FD31A28D}" type="presParOf" srcId="{ECB0759F-B70A-45A1-8BEF-EBC579063EBE}" destId="{32C2756E-9D19-42B0-9F4F-6EA4A21CF871}" srcOrd="0" destOrd="0" presId="urn:microsoft.com/office/officeart/2005/8/layout/list1"/>
    <dgm:cxn modelId="{7EEB911A-559D-44B4-9744-5B3D34DDE886}" type="presParOf" srcId="{ECB0759F-B70A-45A1-8BEF-EBC579063EBE}" destId="{B07384F5-4734-4BD4-A5A2-B02279943337}" srcOrd="1" destOrd="0" presId="urn:microsoft.com/office/officeart/2005/8/layout/list1"/>
    <dgm:cxn modelId="{2F22182B-1793-419D-B3E1-A5B101CF8657}" type="presParOf" srcId="{9E300BBE-7A82-4B0E-81D1-4D238BBA4E5C}" destId="{D036C2E6-5D20-45CA-80A9-AF587E80081E}" srcOrd="1" destOrd="0" presId="urn:microsoft.com/office/officeart/2005/8/layout/list1"/>
    <dgm:cxn modelId="{EC0CF992-7578-49FA-96EE-0B8881AFC26E}" type="presParOf" srcId="{9E300BBE-7A82-4B0E-81D1-4D238BBA4E5C}" destId="{F60FF6CF-0D56-4137-9E1D-43271DD2D77E}" srcOrd="2" destOrd="0" presId="urn:microsoft.com/office/officeart/2005/8/layout/list1"/>
    <dgm:cxn modelId="{D913B6C7-48C7-4A30-9B8D-9A2FC79DDC03}" type="presParOf" srcId="{9E300BBE-7A82-4B0E-81D1-4D238BBA4E5C}" destId="{52453091-79B5-4BF0-9A64-3758D0DA2805}" srcOrd="3" destOrd="0" presId="urn:microsoft.com/office/officeart/2005/8/layout/list1"/>
    <dgm:cxn modelId="{6F045B4F-513B-448B-8430-2BC41A293F98}" type="presParOf" srcId="{9E300BBE-7A82-4B0E-81D1-4D238BBA4E5C}" destId="{116D86BC-6753-4273-B226-3ED8D4B6693B}" srcOrd="4" destOrd="0" presId="urn:microsoft.com/office/officeart/2005/8/layout/list1"/>
    <dgm:cxn modelId="{67E15B6B-2115-40EB-B1FF-16553184296C}" type="presParOf" srcId="{116D86BC-6753-4273-B226-3ED8D4B6693B}" destId="{048A1CD0-9133-49E5-A7B6-D77C62F82593}" srcOrd="0" destOrd="0" presId="urn:microsoft.com/office/officeart/2005/8/layout/list1"/>
    <dgm:cxn modelId="{DAB499AB-5E86-479E-9155-EC735293BB16}" type="presParOf" srcId="{116D86BC-6753-4273-B226-3ED8D4B6693B}" destId="{28214651-D2AE-46F4-A9B1-B29AC2D8156D}" srcOrd="1" destOrd="0" presId="urn:microsoft.com/office/officeart/2005/8/layout/list1"/>
    <dgm:cxn modelId="{F3A8723B-D839-4422-89FC-E79ED904E320}" type="presParOf" srcId="{9E300BBE-7A82-4B0E-81D1-4D238BBA4E5C}" destId="{C6FBDAA4-090D-4190-B38C-BF43BA704D98}" srcOrd="5" destOrd="0" presId="urn:microsoft.com/office/officeart/2005/8/layout/list1"/>
    <dgm:cxn modelId="{27CDD104-8342-4F27-BF47-7ECE96765B16}" type="presParOf" srcId="{9E300BBE-7A82-4B0E-81D1-4D238BBA4E5C}" destId="{AAE84346-E034-44D7-953C-150750B76EFB}" srcOrd="6" destOrd="0" presId="urn:microsoft.com/office/officeart/2005/8/layout/list1"/>
    <dgm:cxn modelId="{1382119C-874D-4EBF-BB5F-C312E3C89FCE}" type="presParOf" srcId="{9E300BBE-7A82-4B0E-81D1-4D238BBA4E5C}" destId="{FE63F177-037E-4A88-9EAC-28A48C919407}" srcOrd="7" destOrd="0" presId="urn:microsoft.com/office/officeart/2005/8/layout/list1"/>
    <dgm:cxn modelId="{4436BAA9-6354-4D41-8F48-E6A57A60CCEC}" type="presParOf" srcId="{9E300BBE-7A82-4B0E-81D1-4D238BBA4E5C}" destId="{AD24B2E1-D38A-44DD-9023-F3B83E2B95CF}" srcOrd="8" destOrd="0" presId="urn:microsoft.com/office/officeart/2005/8/layout/list1"/>
    <dgm:cxn modelId="{7C66375D-44D6-4B06-830E-F3859C6DD158}" type="presParOf" srcId="{AD24B2E1-D38A-44DD-9023-F3B83E2B95CF}" destId="{5ADE18EB-843A-4D1A-91C3-AA87F174C758}" srcOrd="0" destOrd="0" presId="urn:microsoft.com/office/officeart/2005/8/layout/list1"/>
    <dgm:cxn modelId="{29EBEFC8-E7AF-4F18-AB07-A22D00EEE811}" type="presParOf" srcId="{AD24B2E1-D38A-44DD-9023-F3B83E2B95CF}" destId="{C5564EEC-372D-4E33-B059-47B81BC2CD21}" srcOrd="1" destOrd="0" presId="urn:microsoft.com/office/officeart/2005/8/layout/list1"/>
    <dgm:cxn modelId="{B6C0D359-2C73-4C3D-AFC0-81B6A4E1E844}" type="presParOf" srcId="{9E300BBE-7A82-4B0E-81D1-4D238BBA4E5C}" destId="{E53400C0-FD8A-4BFD-801A-BD4B345504C4}" srcOrd="9" destOrd="0" presId="urn:microsoft.com/office/officeart/2005/8/layout/list1"/>
    <dgm:cxn modelId="{F82BF383-A912-4A50-99E4-2A060EF5384D}" type="presParOf" srcId="{9E300BBE-7A82-4B0E-81D1-4D238BBA4E5C}" destId="{40362D79-D403-4403-9FD9-7C1ABAB25E7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AE6E76-0629-4F16-8023-A875E2F25A03}" type="doc">
      <dgm:prSet loTypeId="urn:microsoft.com/office/officeart/2005/8/layout/radial5" loCatId="relationship" qsTypeId="urn:microsoft.com/office/officeart/2005/8/quickstyle/simple1" qsCatId="simple" csTypeId="urn:microsoft.com/office/officeart/2005/8/colors/colorful5" csCatId="colorful" phldr="1"/>
      <dgm:spPr/>
      <dgm:t>
        <a:bodyPr/>
        <a:lstStyle/>
        <a:p>
          <a:endParaRPr lang="en-US"/>
        </a:p>
      </dgm:t>
    </dgm:pt>
    <dgm:pt modelId="{45AC6E0A-5729-48E9-96B5-FF1FD058EF0B}">
      <dgm:prSet phldrT="[Text]" phldr="0"/>
      <dgm:spPr/>
      <dgm:t>
        <a:bodyPr/>
        <a:lstStyle/>
        <a:p>
          <a:r>
            <a:rPr lang="en-US" dirty="0"/>
            <a:t>EPA Rule</a:t>
          </a:r>
        </a:p>
      </dgm:t>
    </dgm:pt>
    <dgm:pt modelId="{9CF844C1-4423-46DB-B199-47491F1AC5B3}" type="parTrans" cxnId="{5D864D8F-4E08-49D6-BCAE-7905E033B494}">
      <dgm:prSet/>
      <dgm:spPr/>
      <dgm:t>
        <a:bodyPr/>
        <a:lstStyle/>
        <a:p>
          <a:endParaRPr lang="en-US"/>
        </a:p>
      </dgm:t>
    </dgm:pt>
    <dgm:pt modelId="{7933AC62-84A8-4AB7-901E-EDFF792EA495}" type="sibTrans" cxnId="{5D864D8F-4E08-49D6-BCAE-7905E033B494}">
      <dgm:prSet/>
      <dgm:spPr/>
      <dgm:t>
        <a:bodyPr/>
        <a:lstStyle/>
        <a:p>
          <a:endParaRPr lang="en-US"/>
        </a:p>
      </dgm:t>
    </dgm:pt>
    <dgm:pt modelId="{B713DCFC-4B61-46C8-ABD9-B21582609DA1}">
      <dgm:prSet phldrT="[Text]" phldr="0"/>
      <dgm:spPr/>
      <dgm:t>
        <a:bodyPr/>
        <a:lstStyle/>
        <a:p>
          <a:r>
            <a:rPr lang="en-US" dirty="0"/>
            <a:t>Skilled Nursing Facilities</a:t>
          </a:r>
        </a:p>
      </dgm:t>
    </dgm:pt>
    <dgm:pt modelId="{358065F9-BB83-46D2-A26C-56BEA9CF863D}" type="parTrans" cxnId="{14566525-EF9C-45F6-ACE3-252DE587AF72}">
      <dgm:prSet/>
      <dgm:spPr/>
      <dgm:t>
        <a:bodyPr/>
        <a:lstStyle/>
        <a:p>
          <a:endParaRPr lang="en-US"/>
        </a:p>
      </dgm:t>
    </dgm:pt>
    <dgm:pt modelId="{C07CB75A-824C-4C36-ACEE-7538A61B3C7F}" type="sibTrans" cxnId="{14566525-EF9C-45F6-ACE3-252DE587AF72}">
      <dgm:prSet/>
      <dgm:spPr/>
      <dgm:t>
        <a:bodyPr/>
        <a:lstStyle/>
        <a:p>
          <a:endParaRPr lang="en-US"/>
        </a:p>
      </dgm:t>
    </dgm:pt>
    <dgm:pt modelId="{DD080CDD-F443-446D-B896-AD98C0B7F99D}">
      <dgm:prSet phldrT="[Text]" phldr="0"/>
      <dgm:spPr/>
      <dgm:t>
        <a:bodyPr/>
        <a:lstStyle/>
        <a:p>
          <a:r>
            <a:rPr lang="en-US" dirty="0"/>
            <a:t>Inpatient Hospice </a:t>
          </a:r>
          <a:r>
            <a:rPr lang="en-US" dirty="0" err="1"/>
            <a:t>Facilties</a:t>
          </a:r>
          <a:endParaRPr lang="en-US" dirty="0"/>
        </a:p>
      </dgm:t>
    </dgm:pt>
    <dgm:pt modelId="{508431F3-BA3C-429D-B612-E04A633F8C70}" type="parTrans" cxnId="{DF8B56E1-3DF8-4E65-8D6A-D2BF253AB7A4}">
      <dgm:prSet/>
      <dgm:spPr/>
      <dgm:t>
        <a:bodyPr/>
        <a:lstStyle/>
        <a:p>
          <a:endParaRPr lang="en-US"/>
        </a:p>
      </dgm:t>
    </dgm:pt>
    <dgm:pt modelId="{D3E67FEA-DE89-4CEB-8687-321F8AE261A3}" type="sibTrans" cxnId="{DF8B56E1-3DF8-4E65-8D6A-D2BF253AB7A4}">
      <dgm:prSet/>
      <dgm:spPr/>
      <dgm:t>
        <a:bodyPr/>
        <a:lstStyle/>
        <a:p>
          <a:endParaRPr lang="en-US"/>
        </a:p>
      </dgm:t>
    </dgm:pt>
    <dgm:pt modelId="{FF7D28FF-73DB-409F-97A2-6D9AB37EA047}">
      <dgm:prSet phldrT="[Text]" phldr="0"/>
      <dgm:spPr/>
      <dgm:t>
        <a:bodyPr/>
        <a:lstStyle/>
        <a:p>
          <a:r>
            <a:rPr lang="en-US" dirty="0"/>
            <a:t>Portions of Continuing Care Retirement Community</a:t>
          </a:r>
        </a:p>
      </dgm:t>
    </dgm:pt>
    <dgm:pt modelId="{90A0DA01-C688-4ADD-B471-38650D8AAB3B}" type="parTrans" cxnId="{27DA634F-FCAD-4B98-84ED-B1DA93FC7B01}">
      <dgm:prSet/>
      <dgm:spPr/>
      <dgm:t>
        <a:bodyPr/>
        <a:lstStyle/>
        <a:p>
          <a:endParaRPr lang="en-US"/>
        </a:p>
      </dgm:t>
    </dgm:pt>
    <dgm:pt modelId="{C6D3F232-207D-45B8-B85C-15F74E41EDEC}" type="sibTrans" cxnId="{27DA634F-FCAD-4B98-84ED-B1DA93FC7B01}">
      <dgm:prSet/>
      <dgm:spPr/>
      <dgm:t>
        <a:bodyPr/>
        <a:lstStyle/>
        <a:p>
          <a:endParaRPr lang="en-US"/>
        </a:p>
      </dgm:t>
    </dgm:pt>
    <dgm:pt modelId="{4785A0FA-FEC1-41ED-8D20-B30BC5F21B1C}">
      <dgm:prSet phldrT="[Text]" phldr="0"/>
      <dgm:spPr/>
      <dgm:t>
        <a:bodyPr/>
        <a:lstStyle/>
        <a:p>
          <a:r>
            <a:rPr lang="en-US" dirty="0"/>
            <a:t>LTC Pharmacies</a:t>
          </a:r>
        </a:p>
      </dgm:t>
    </dgm:pt>
    <dgm:pt modelId="{C0514D12-B362-4220-BA1A-6444AE3ADDB7}" type="parTrans" cxnId="{D9C0D5B6-3EDB-41E7-8E8E-D09467624C1D}">
      <dgm:prSet/>
      <dgm:spPr/>
      <dgm:t>
        <a:bodyPr/>
        <a:lstStyle/>
        <a:p>
          <a:endParaRPr lang="en-US"/>
        </a:p>
      </dgm:t>
    </dgm:pt>
    <dgm:pt modelId="{713BF1B2-56BB-45B7-96BF-8383EAE22767}" type="sibTrans" cxnId="{D9C0D5B6-3EDB-41E7-8E8E-D09467624C1D}">
      <dgm:prSet/>
      <dgm:spPr/>
      <dgm:t>
        <a:bodyPr/>
        <a:lstStyle/>
        <a:p>
          <a:endParaRPr lang="en-US"/>
        </a:p>
      </dgm:t>
    </dgm:pt>
    <dgm:pt modelId="{8D38954A-7010-40B5-A252-E3A954918E91}" type="pres">
      <dgm:prSet presAssocID="{B3AE6E76-0629-4F16-8023-A875E2F25A03}" presName="Name0" presStyleCnt="0">
        <dgm:presLayoutVars>
          <dgm:chMax val="1"/>
          <dgm:dir/>
          <dgm:animLvl val="ctr"/>
          <dgm:resizeHandles val="exact"/>
        </dgm:presLayoutVars>
      </dgm:prSet>
      <dgm:spPr/>
    </dgm:pt>
    <dgm:pt modelId="{A311DB2B-7714-44BA-83CC-FC3214E2CA11}" type="pres">
      <dgm:prSet presAssocID="{45AC6E0A-5729-48E9-96B5-FF1FD058EF0B}" presName="centerShape" presStyleLbl="node0" presStyleIdx="0" presStyleCnt="1"/>
      <dgm:spPr/>
    </dgm:pt>
    <dgm:pt modelId="{148B1FB4-2953-4224-B3F4-EEE3BD15FDC1}" type="pres">
      <dgm:prSet presAssocID="{358065F9-BB83-46D2-A26C-56BEA9CF863D}" presName="parTrans" presStyleLbl="sibTrans2D1" presStyleIdx="0" presStyleCnt="4"/>
      <dgm:spPr/>
    </dgm:pt>
    <dgm:pt modelId="{2747AE78-18C6-488D-8028-4105A81C5D6F}" type="pres">
      <dgm:prSet presAssocID="{358065F9-BB83-46D2-A26C-56BEA9CF863D}" presName="connectorText" presStyleLbl="sibTrans2D1" presStyleIdx="0" presStyleCnt="4"/>
      <dgm:spPr/>
    </dgm:pt>
    <dgm:pt modelId="{9F37F717-AF19-4CD4-B64F-0CF5710986C7}" type="pres">
      <dgm:prSet presAssocID="{B713DCFC-4B61-46C8-ABD9-B21582609DA1}" presName="node" presStyleLbl="node1" presStyleIdx="0" presStyleCnt="4">
        <dgm:presLayoutVars>
          <dgm:bulletEnabled val="1"/>
        </dgm:presLayoutVars>
      </dgm:prSet>
      <dgm:spPr/>
    </dgm:pt>
    <dgm:pt modelId="{09CEDEB8-C78D-4440-B99A-0B147E36B7E8}" type="pres">
      <dgm:prSet presAssocID="{508431F3-BA3C-429D-B612-E04A633F8C70}" presName="parTrans" presStyleLbl="sibTrans2D1" presStyleIdx="1" presStyleCnt="4"/>
      <dgm:spPr/>
    </dgm:pt>
    <dgm:pt modelId="{81E3D3FE-D822-4987-AF15-5AB6F1A7D495}" type="pres">
      <dgm:prSet presAssocID="{508431F3-BA3C-429D-B612-E04A633F8C70}" presName="connectorText" presStyleLbl="sibTrans2D1" presStyleIdx="1" presStyleCnt="4"/>
      <dgm:spPr/>
    </dgm:pt>
    <dgm:pt modelId="{131C3F93-E008-4DFF-A58F-88ECF5763D4E}" type="pres">
      <dgm:prSet presAssocID="{DD080CDD-F443-446D-B896-AD98C0B7F99D}" presName="node" presStyleLbl="node1" presStyleIdx="1" presStyleCnt="4">
        <dgm:presLayoutVars>
          <dgm:bulletEnabled val="1"/>
        </dgm:presLayoutVars>
      </dgm:prSet>
      <dgm:spPr/>
    </dgm:pt>
    <dgm:pt modelId="{B6D96D5B-C9DF-48BD-8FB0-C6DD8BF0076F}" type="pres">
      <dgm:prSet presAssocID="{90A0DA01-C688-4ADD-B471-38650D8AAB3B}" presName="parTrans" presStyleLbl="sibTrans2D1" presStyleIdx="2" presStyleCnt="4"/>
      <dgm:spPr/>
    </dgm:pt>
    <dgm:pt modelId="{67D92390-BB7C-47FD-990C-6C277C4C7C15}" type="pres">
      <dgm:prSet presAssocID="{90A0DA01-C688-4ADD-B471-38650D8AAB3B}" presName="connectorText" presStyleLbl="sibTrans2D1" presStyleIdx="2" presStyleCnt="4"/>
      <dgm:spPr/>
    </dgm:pt>
    <dgm:pt modelId="{278F3E2D-CC56-4EE5-9F21-94A28ECC3B03}" type="pres">
      <dgm:prSet presAssocID="{FF7D28FF-73DB-409F-97A2-6D9AB37EA047}" presName="node" presStyleLbl="node1" presStyleIdx="2" presStyleCnt="4">
        <dgm:presLayoutVars>
          <dgm:bulletEnabled val="1"/>
        </dgm:presLayoutVars>
      </dgm:prSet>
      <dgm:spPr/>
    </dgm:pt>
    <dgm:pt modelId="{A9542AE7-9204-4782-986C-A79C2D5965CD}" type="pres">
      <dgm:prSet presAssocID="{C0514D12-B362-4220-BA1A-6444AE3ADDB7}" presName="parTrans" presStyleLbl="sibTrans2D1" presStyleIdx="3" presStyleCnt="4"/>
      <dgm:spPr/>
    </dgm:pt>
    <dgm:pt modelId="{20F287BF-045B-4472-B8C6-28E6F960361D}" type="pres">
      <dgm:prSet presAssocID="{C0514D12-B362-4220-BA1A-6444AE3ADDB7}" presName="connectorText" presStyleLbl="sibTrans2D1" presStyleIdx="3" presStyleCnt="4"/>
      <dgm:spPr/>
    </dgm:pt>
    <dgm:pt modelId="{DFEB00FD-E254-467B-843C-30D564CAABDE}" type="pres">
      <dgm:prSet presAssocID="{4785A0FA-FEC1-41ED-8D20-B30BC5F21B1C}" presName="node" presStyleLbl="node1" presStyleIdx="3" presStyleCnt="4">
        <dgm:presLayoutVars>
          <dgm:bulletEnabled val="1"/>
        </dgm:presLayoutVars>
      </dgm:prSet>
      <dgm:spPr/>
    </dgm:pt>
  </dgm:ptLst>
  <dgm:cxnLst>
    <dgm:cxn modelId="{271B7001-5E4D-4320-A402-53F5DFF0353C}" type="presOf" srcId="{358065F9-BB83-46D2-A26C-56BEA9CF863D}" destId="{148B1FB4-2953-4224-B3F4-EEE3BD15FDC1}" srcOrd="0" destOrd="0" presId="urn:microsoft.com/office/officeart/2005/8/layout/radial5"/>
    <dgm:cxn modelId="{14566525-EF9C-45F6-ACE3-252DE587AF72}" srcId="{45AC6E0A-5729-48E9-96B5-FF1FD058EF0B}" destId="{B713DCFC-4B61-46C8-ABD9-B21582609DA1}" srcOrd="0" destOrd="0" parTransId="{358065F9-BB83-46D2-A26C-56BEA9CF863D}" sibTransId="{C07CB75A-824C-4C36-ACEE-7538A61B3C7F}"/>
    <dgm:cxn modelId="{8A10B62A-1BD8-4AC6-B29E-9C0D817BD020}" type="presOf" srcId="{C0514D12-B362-4220-BA1A-6444AE3ADDB7}" destId="{A9542AE7-9204-4782-986C-A79C2D5965CD}" srcOrd="0" destOrd="0" presId="urn:microsoft.com/office/officeart/2005/8/layout/radial5"/>
    <dgm:cxn modelId="{AE5E1A3A-AF73-4057-A0E4-DC877F1F0090}" type="presOf" srcId="{45AC6E0A-5729-48E9-96B5-FF1FD058EF0B}" destId="{A311DB2B-7714-44BA-83CC-FC3214E2CA11}" srcOrd="0" destOrd="0" presId="urn:microsoft.com/office/officeart/2005/8/layout/radial5"/>
    <dgm:cxn modelId="{27DA634F-FCAD-4B98-84ED-B1DA93FC7B01}" srcId="{45AC6E0A-5729-48E9-96B5-FF1FD058EF0B}" destId="{FF7D28FF-73DB-409F-97A2-6D9AB37EA047}" srcOrd="2" destOrd="0" parTransId="{90A0DA01-C688-4ADD-B471-38650D8AAB3B}" sibTransId="{C6D3F232-207D-45B8-B85C-15F74E41EDEC}"/>
    <dgm:cxn modelId="{30192A53-C6A7-444C-BAFC-E2F5C04FA19E}" type="presOf" srcId="{358065F9-BB83-46D2-A26C-56BEA9CF863D}" destId="{2747AE78-18C6-488D-8028-4105A81C5D6F}" srcOrd="1" destOrd="0" presId="urn:microsoft.com/office/officeart/2005/8/layout/radial5"/>
    <dgm:cxn modelId="{0652E670-B7C7-455E-80BA-1DDF978BF104}" type="presOf" srcId="{DD080CDD-F443-446D-B896-AD98C0B7F99D}" destId="{131C3F93-E008-4DFF-A58F-88ECF5763D4E}" srcOrd="0" destOrd="0" presId="urn:microsoft.com/office/officeart/2005/8/layout/radial5"/>
    <dgm:cxn modelId="{56E43672-38D3-492E-BAB1-6060557DAA91}" type="presOf" srcId="{90A0DA01-C688-4ADD-B471-38650D8AAB3B}" destId="{B6D96D5B-C9DF-48BD-8FB0-C6DD8BF0076F}" srcOrd="0" destOrd="0" presId="urn:microsoft.com/office/officeart/2005/8/layout/radial5"/>
    <dgm:cxn modelId="{E9575D87-45D8-4425-AC5E-E6B3D678A296}" type="presOf" srcId="{508431F3-BA3C-429D-B612-E04A633F8C70}" destId="{81E3D3FE-D822-4987-AF15-5AB6F1A7D495}" srcOrd="1" destOrd="0" presId="urn:microsoft.com/office/officeart/2005/8/layout/radial5"/>
    <dgm:cxn modelId="{5D864D8F-4E08-49D6-BCAE-7905E033B494}" srcId="{B3AE6E76-0629-4F16-8023-A875E2F25A03}" destId="{45AC6E0A-5729-48E9-96B5-FF1FD058EF0B}" srcOrd="0" destOrd="0" parTransId="{9CF844C1-4423-46DB-B199-47491F1AC5B3}" sibTransId="{7933AC62-84A8-4AB7-901E-EDFF792EA495}"/>
    <dgm:cxn modelId="{7F383EA0-D977-403F-BA51-D7F7EDACA0A5}" type="presOf" srcId="{B713DCFC-4B61-46C8-ABD9-B21582609DA1}" destId="{9F37F717-AF19-4CD4-B64F-0CF5710986C7}" srcOrd="0" destOrd="0" presId="urn:microsoft.com/office/officeart/2005/8/layout/radial5"/>
    <dgm:cxn modelId="{D9C0D5B6-3EDB-41E7-8E8E-D09467624C1D}" srcId="{45AC6E0A-5729-48E9-96B5-FF1FD058EF0B}" destId="{4785A0FA-FEC1-41ED-8D20-B30BC5F21B1C}" srcOrd="3" destOrd="0" parTransId="{C0514D12-B362-4220-BA1A-6444AE3ADDB7}" sibTransId="{713BF1B2-56BB-45B7-96BF-8383EAE22767}"/>
    <dgm:cxn modelId="{6966AADB-4D66-4B21-9C35-9FF915E633B0}" type="presOf" srcId="{4785A0FA-FEC1-41ED-8D20-B30BC5F21B1C}" destId="{DFEB00FD-E254-467B-843C-30D564CAABDE}" srcOrd="0" destOrd="0" presId="urn:microsoft.com/office/officeart/2005/8/layout/radial5"/>
    <dgm:cxn modelId="{C3B5F4DB-69A5-4588-9F35-9A594F53CC92}" type="presOf" srcId="{90A0DA01-C688-4ADD-B471-38650D8AAB3B}" destId="{67D92390-BB7C-47FD-990C-6C277C4C7C15}" srcOrd="1" destOrd="0" presId="urn:microsoft.com/office/officeart/2005/8/layout/radial5"/>
    <dgm:cxn modelId="{23EC2BE0-43A0-42B7-B0A5-C27DAEBEA731}" type="presOf" srcId="{FF7D28FF-73DB-409F-97A2-6D9AB37EA047}" destId="{278F3E2D-CC56-4EE5-9F21-94A28ECC3B03}" srcOrd="0" destOrd="0" presId="urn:microsoft.com/office/officeart/2005/8/layout/radial5"/>
    <dgm:cxn modelId="{DF8B56E1-3DF8-4E65-8D6A-D2BF253AB7A4}" srcId="{45AC6E0A-5729-48E9-96B5-FF1FD058EF0B}" destId="{DD080CDD-F443-446D-B896-AD98C0B7F99D}" srcOrd="1" destOrd="0" parTransId="{508431F3-BA3C-429D-B612-E04A633F8C70}" sibTransId="{D3E67FEA-DE89-4CEB-8687-321F8AE261A3}"/>
    <dgm:cxn modelId="{683FECE8-6D6A-49A2-810B-A0D664BFC896}" type="presOf" srcId="{C0514D12-B362-4220-BA1A-6444AE3ADDB7}" destId="{20F287BF-045B-4472-B8C6-28E6F960361D}" srcOrd="1" destOrd="0" presId="urn:microsoft.com/office/officeart/2005/8/layout/radial5"/>
    <dgm:cxn modelId="{968E28F8-E37A-4219-AE51-4F33150D1EE9}" type="presOf" srcId="{508431F3-BA3C-429D-B612-E04A633F8C70}" destId="{09CEDEB8-C78D-4440-B99A-0B147E36B7E8}" srcOrd="0" destOrd="0" presId="urn:microsoft.com/office/officeart/2005/8/layout/radial5"/>
    <dgm:cxn modelId="{619126FA-8FF3-46B3-A340-9205B91154CE}" type="presOf" srcId="{B3AE6E76-0629-4F16-8023-A875E2F25A03}" destId="{8D38954A-7010-40B5-A252-E3A954918E91}" srcOrd="0" destOrd="0" presId="urn:microsoft.com/office/officeart/2005/8/layout/radial5"/>
    <dgm:cxn modelId="{B6CEE45A-9B7E-4888-8A84-34EE94C8CA64}" type="presParOf" srcId="{8D38954A-7010-40B5-A252-E3A954918E91}" destId="{A311DB2B-7714-44BA-83CC-FC3214E2CA11}" srcOrd="0" destOrd="0" presId="urn:microsoft.com/office/officeart/2005/8/layout/radial5"/>
    <dgm:cxn modelId="{268E807A-C9FD-4E07-82E8-5A73D965E7D8}" type="presParOf" srcId="{8D38954A-7010-40B5-A252-E3A954918E91}" destId="{148B1FB4-2953-4224-B3F4-EEE3BD15FDC1}" srcOrd="1" destOrd="0" presId="urn:microsoft.com/office/officeart/2005/8/layout/radial5"/>
    <dgm:cxn modelId="{61AB3315-F8CF-4853-8B17-1C9A32D32CDF}" type="presParOf" srcId="{148B1FB4-2953-4224-B3F4-EEE3BD15FDC1}" destId="{2747AE78-18C6-488D-8028-4105A81C5D6F}" srcOrd="0" destOrd="0" presId="urn:microsoft.com/office/officeart/2005/8/layout/radial5"/>
    <dgm:cxn modelId="{2CE36E5A-CCA6-4E87-A920-E9CD1B1D8527}" type="presParOf" srcId="{8D38954A-7010-40B5-A252-E3A954918E91}" destId="{9F37F717-AF19-4CD4-B64F-0CF5710986C7}" srcOrd="2" destOrd="0" presId="urn:microsoft.com/office/officeart/2005/8/layout/radial5"/>
    <dgm:cxn modelId="{91D3696D-34DC-4630-A20D-16B1788559AA}" type="presParOf" srcId="{8D38954A-7010-40B5-A252-E3A954918E91}" destId="{09CEDEB8-C78D-4440-B99A-0B147E36B7E8}" srcOrd="3" destOrd="0" presId="urn:microsoft.com/office/officeart/2005/8/layout/radial5"/>
    <dgm:cxn modelId="{5CF3E14F-A229-4072-92A0-DE2B8B9557D1}" type="presParOf" srcId="{09CEDEB8-C78D-4440-B99A-0B147E36B7E8}" destId="{81E3D3FE-D822-4987-AF15-5AB6F1A7D495}" srcOrd="0" destOrd="0" presId="urn:microsoft.com/office/officeart/2005/8/layout/radial5"/>
    <dgm:cxn modelId="{A83982EA-0C35-45F9-A650-6FF4E6BB8DB7}" type="presParOf" srcId="{8D38954A-7010-40B5-A252-E3A954918E91}" destId="{131C3F93-E008-4DFF-A58F-88ECF5763D4E}" srcOrd="4" destOrd="0" presId="urn:microsoft.com/office/officeart/2005/8/layout/radial5"/>
    <dgm:cxn modelId="{6CE26FE8-CD9E-4FD8-8DE8-AB8870B7C87D}" type="presParOf" srcId="{8D38954A-7010-40B5-A252-E3A954918E91}" destId="{B6D96D5B-C9DF-48BD-8FB0-C6DD8BF0076F}" srcOrd="5" destOrd="0" presId="urn:microsoft.com/office/officeart/2005/8/layout/radial5"/>
    <dgm:cxn modelId="{8F069653-C3A9-4792-94A7-8653D7A1E0EA}" type="presParOf" srcId="{B6D96D5B-C9DF-48BD-8FB0-C6DD8BF0076F}" destId="{67D92390-BB7C-47FD-990C-6C277C4C7C15}" srcOrd="0" destOrd="0" presId="urn:microsoft.com/office/officeart/2005/8/layout/radial5"/>
    <dgm:cxn modelId="{B13FFBE9-05D4-4DEB-9747-981E253064F2}" type="presParOf" srcId="{8D38954A-7010-40B5-A252-E3A954918E91}" destId="{278F3E2D-CC56-4EE5-9F21-94A28ECC3B03}" srcOrd="6" destOrd="0" presId="urn:microsoft.com/office/officeart/2005/8/layout/radial5"/>
    <dgm:cxn modelId="{68DB3338-52D9-4CCE-A2A6-A1A3A0EB514C}" type="presParOf" srcId="{8D38954A-7010-40B5-A252-E3A954918E91}" destId="{A9542AE7-9204-4782-986C-A79C2D5965CD}" srcOrd="7" destOrd="0" presId="urn:microsoft.com/office/officeart/2005/8/layout/radial5"/>
    <dgm:cxn modelId="{9A23BCC0-139E-492D-B8EC-82D581A6F16F}" type="presParOf" srcId="{A9542AE7-9204-4782-986C-A79C2D5965CD}" destId="{20F287BF-045B-4472-B8C6-28E6F960361D}" srcOrd="0" destOrd="0" presId="urn:microsoft.com/office/officeart/2005/8/layout/radial5"/>
    <dgm:cxn modelId="{1FEEEE12-EF2A-4C21-A83C-A5DB644E5B83}" type="presParOf" srcId="{8D38954A-7010-40B5-A252-E3A954918E91}" destId="{DFEB00FD-E254-467B-843C-30D564CAABDE}"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B9E53B-F336-4786-AD34-7005F35270BE}">
      <dsp:nvSpPr>
        <dsp:cNvPr id="0" name=""/>
        <dsp:cNvSpPr/>
      </dsp:nvSpPr>
      <dsp:spPr>
        <a:xfrm>
          <a:off x="0" y="0"/>
          <a:ext cx="10520811" cy="10065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91C1B8-9B18-4DD8-AB5E-AC22833A5DB9}">
      <dsp:nvSpPr>
        <dsp:cNvPr id="0" name=""/>
        <dsp:cNvSpPr/>
      </dsp:nvSpPr>
      <dsp:spPr>
        <a:xfrm>
          <a:off x="304472" y="226897"/>
          <a:ext cx="553586" cy="55358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3F9427-DBB4-4253-9B6E-2F2CE4A80647}">
      <dsp:nvSpPr>
        <dsp:cNvPr id="0" name=""/>
        <dsp:cNvSpPr/>
      </dsp:nvSpPr>
      <dsp:spPr>
        <a:xfrm>
          <a:off x="1162532" y="430"/>
          <a:ext cx="9358278" cy="1006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524" tIns="106524" rIns="106524" bIns="106524" numCol="1" spcCol="1270" anchor="ctr" anchorCtr="0">
          <a:noAutofit/>
        </a:bodyPr>
        <a:lstStyle/>
        <a:p>
          <a:pPr marL="0" lvl="0" indent="0" algn="l" defTabSz="1111250">
            <a:lnSpc>
              <a:spcPct val="100000"/>
            </a:lnSpc>
            <a:spcBef>
              <a:spcPct val="0"/>
            </a:spcBef>
            <a:spcAft>
              <a:spcPct val="35000"/>
            </a:spcAft>
            <a:buNone/>
          </a:pPr>
          <a:r>
            <a:rPr lang="en-US" sz="2500" kern="1200"/>
            <a:t>Define and compare hazardous waste, pharmaceutical waste, hazardous drugs, non-hazardous drugs and controlled substances</a:t>
          </a:r>
        </a:p>
      </dsp:txBody>
      <dsp:txXfrm>
        <a:off x="1162532" y="430"/>
        <a:ext cx="9358278" cy="1006521"/>
      </dsp:txXfrm>
    </dsp:sp>
    <dsp:sp modelId="{5C0C45F9-AAEB-49C4-83C5-C6223D895B53}">
      <dsp:nvSpPr>
        <dsp:cNvPr id="0" name=""/>
        <dsp:cNvSpPr/>
      </dsp:nvSpPr>
      <dsp:spPr>
        <a:xfrm>
          <a:off x="0" y="1258582"/>
          <a:ext cx="10520811" cy="10065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D931C5-E383-4B9C-9EC1-FABB65C83B00}">
      <dsp:nvSpPr>
        <dsp:cNvPr id="0" name=""/>
        <dsp:cNvSpPr/>
      </dsp:nvSpPr>
      <dsp:spPr>
        <a:xfrm>
          <a:off x="304472" y="1485049"/>
          <a:ext cx="553586" cy="55358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5F79CE-574F-4CB2-9097-6CD72904E658}">
      <dsp:nvSpPr>
        <dsp:cNvPr id="0" name=""/>
        <dsp:cNvSpPr/>
      </dsp:nvSpPr>
      <dsp:spPr>
        <a:xfrm>
          <a:off x="1162532" y="1258582"/>
          <a:ext cx="9358278" cy="1006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524" tIns="106524" rIns="106524" bIns="106524" numCol="1" spcCol="1270" anchor="ctr" anchorCtr="0">
          <a:noAutofit/>
        </a:bodyPr>
        <a:lstStyle/>
        <a:p>
          <a:pPr marL="0" lvl="0" indent="0" algn="l" defTabSz="1111250">
            <a:lnSpc>
              <a:spcPct val="100000"/>
            </a:lnSpc>
            <a:spcBef>
              <a:spcPct val="0"/>
            </a:spcBef>
            <a:spcAft>
              <a:spcPct val="35000"/>
            </a:spcAft>
            <a:buNone/>
          </a:pPr>
          <a:r>
            <a:rPr lang="en-US" sz="2500" kern="1200"/>
            <a:t>Describe special handling and disposal for medications included in the categories listed above</a:t>
          </a:r>
        </a:p>
      </dsp:txBody>
      <dsp:txXfrm>
        <a:off x="1162532" y="1258582"/>
        <a:ext cx="9358278" cy="1006521"/>
      </dsp:txXfrm>
    </dsp:sp>
    <dsp:sp modelId="{CB5F5B8B-24F6-431D-9506-FFE5D65D584A}">
      <dsp:nvSpPr>
        <dsp:cNvPr id="0" name=""/>
        <dsp:cNvSpPr/>
      </dsp:nvSpPr>
      <dsp:spPr>
        <a:xfrm>
          <a:off x="0" y="2516734"/>
          <a:ext cx="10520811" cy="10065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7D29C3-931B-4EEB-B05A-6C0FE584C257}">
      <dsp:nvSpPr>
        <dsp:cNvPr id="0" name=""/>
        <dsp:cNvSpPr/>
      </dsp:nvSpPr>
      <dsp:spPr>
        <a:xfrm>
          <a:off x="304472" y="2743201"/>
          <a:ext cx="553586" cy="55358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2FEE25-824E-4730-8EB5-73C3ECBBC69B}">
      <dsp:nvSpPr>
        <dsp:cNvPr id="0" name=""/>
        <dsp:cNvSpPr/>
      </dsp:nvSpPr>
      <dsp:spPr>
        <a:xfrm>
          <a:off x="1162532" y="2516734"/>
          <a:ext cx="9358278" cy="1006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524" tIns="106524" rIns="106524" bIns="106524" numCol="1" spcCol="1270" anchor="ctr" anchorCtr="0">
          <a:noAutofit/>
        </a:bodyPr>
        <a:lstStyle/>
        <a:p>
          <a:pPr marL="0" lvl="0" indent="0" algn="l" defTabSz="1111250">
            <a:lnSpc>
              <a:spcPct val="100000"/>
            </a:lnSpc>
            <a:spcBef>
              <a:spcPct val="0"/>
            </a:spcBef>
            <a:spcAft>
              <a:spcPct val="35000"/>
            </a:spcAft>
            <a:buNone/>
          </a:pPr>
          <a:r>
            <a:rPr lang="en-US" sz="2500" kern="1200"/>
            <a:t>Review the regulatory agencies responsible for oversight of proper handling and disposal of medications in long-term care communities</a:t>
          </a:r>
        </a:p>
      </dsp:txBody>
      <dsp:txXfrm>
        <a:off x="1162532" y="2516734"/>
        <a:ext cx="9358278" cy="10065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FF6CF-0D56-4137-9E1D-43271DD2D77E}">
      <dsp:nvSpPr>
        <dsp:cNvPr id="0" name=""/>
        <dsp:cNvSpPr/>
      </dsp:nvSpPr>
      <dsp:spPr>
        <a:xfrm>
          <a:off x="0" y="277397"/>
          <a:ext cx="10338282" cy="1285200"/>
        </a:xfrm>
        <a:prstGeom prst="rect">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2366" tIns="354076" rIns="802366"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Occupational hazards</a:t>
          </a:r>
        </a:p>
        <a:p>
          <a:pPr marL="171450" lvl="1" indent="-171450" algn="l" defTabSz="755650">
            <a:lnSpc>
              <a:spcPct val="90000"/>
            </a:lnSpc>
            <a:spcBef>
              <a:spcPct val="0"/>
            </a:spcBef>
            <a:spcAft>
              <a:spcPct val="15000"/>
            </a:spcAft>
            <a:buChar char="•"/>
          </a:pPr>
          <a:r>
            <a:rPr lang="en-US" sz="1700" kern="1200"/>
            <a:t>Defined by risk to the WORKER</a:t>
          </a:r>
          <a:endParaRPr lang="en-US" sz="1700" kern="1200" dirty="0"/>
        </a:p>
        <a:p>
          <a:pPr marL="171450" lvl="1" indent="-171450" algn="l" defTabSz="755650">
            <a:lnSpc>
              <a:spcPct val="90000"/>
            </a:lnSpc>
            <a:spcBef>
              <a:spcPct val="0"/>
            </a:spcBef>
            <a:spcAft>
              <a:spcPct val="15000"/>
            </a:spcAft>
            <a:buChar char="•"/>
          </a:pPr>
          <a:r>
            <a:rPr lang="en-US" sz="1700" kern="1200"/>
            <a:t>NIOSH List 2024</a:t>
          </a:r>
          <a:endParaRPr lang="en-US" sz="1700" kern="1200" dirty="0"/>
        </a:p>
      </dsp:txBody>
      <dsp:txXfrm>
        <a:off x="0" y="277397"/>
        <a:ext cx="10338282" cy="1285200"/>
      </dsp:txXfrm>
    </dsp:sp>
    <dsp:sp modelId="{B07384F5-4734-4BD4-A5A2-B02279943337}">
      <dsp:nvSpPr>
        <dsp:cNvPr id="0" name=""/>
        <dsp:cNvSpPr/>
      </dsp:nvSpPr>
      <dsp:spPr>
        <a:xfrm>
          <a:off x="516914" y="26477"/>
          <a:ext cx="7236797" cy="50184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534" tIns="0" rIns="273534" bIns="0" numCol="1" spcCol="1270" anchor="ctr" anchorCtr="0">
          <a:noAutofit/>
        </a:bodyPr>
        <a:lstStyle/>
        <a:p>
          <a:pPr marL="0" lvl="0" indent="0" algn="l" defTabSz="1066800">
            <a:lnSpc>
              <a:spcPct val="90000"/>
            </a:lnSpc>
            <a:spcBef>
              <a:spcPct val="0"/>
            </a:spcBef>
            <a:spcAft>
              <a:spcPct val="35000"/>
            </a:spcAft>
            <a:buNone/>
          </a:pPr>
          <a:r>
            <a:rPr lang="en-US" sz="2400" b="1" kern="1200" dirty="0"/>
            <a:t>HAZARDOUS DRUGS</a:t>
          </a:r>
        </a:p>
      </dsp:txBody>
      <dsp:txXfrm>
        <a:off x="541412" y="50975"/>
        <a:ext cx="7187801" cy="452844"/>
      </dsp:txXfrm>
    </dsp:sp>
    <dsp:sp modelId="{AAE84346-E034-44D7-953C-150750B76EFB}">
      <dsp:nvSpPr>
        <dsp:cNvPr id="0" name=""/>
        <dsp:cNvSpPr/>
      </dsp:nvSpPr>
      <dsp:spPr>
        <a:xfrm>
          <a:off x="0" y="1905317"/>
          <a:ext cx="10338282" cy="722925"/>
        </a:xfrm>
        <a:prstGeom prst="rect">
          <a:avLst/>
        </a:prstGeom>
        <a:solidFill>
          <a:schemeClr val="lt1">
            <a:alpha val="90000"/>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2366" tIns="354076" rIns="802366"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Medications determined not to be hazardous to workers</a:t>
          </a:r>
        </a:p>
      </dsp:txBody>
      <dsp:txXfrm>
        <a:off x="0" y="1905317"/>
        <a:ext cx="10338282" cy="722925"/>
      </dsp:txXfrm>
    </dsp:sp>
    <dsp:sp modelId="{28214651-D2AE-46F4-A9B1-B29AC2D8156D}">
      <dsp:nvSpPr>
        <dsp:cNvPr id="0" name=""/>
        <dsp:cNvSpPr/>
      </dsp:nvSpPr>
      <dsp:spPr>
        <a:xfrm>
          <a:off x="516914" y="1654397"/>
          <a:ext cx="7236797" cy="501840"/>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534" tIns="0" rIns="273534" bIns="0" numCol="1" spcCol="1270" anchor="ctr" anchorCtr="0">
          <a:noAutofit/>
        </a:bodyPr>
        <a:lstStyle/>
        <a:p>
          <a:pPr marL="0" lvl="0" indent="0" algn="l" defTabSz="1066800">
            <a:lnSpc>
              <a:spcPct val="90000"/>
            </a:lnSpc>
            <a:spcBef>
              <a:spcPct val="0"/>
            </a:spcBef>
            <a:spcAft>
              <a:spcPct val="35000"/>
            </a:spcAft>
            <a:buNone/>
          </a:pPr>
          <a:r>
            <a:rPr lang="en-US" sz="2400" b="1" kern="1200" dirty="0"/>
            <a:t>NON-HAZARDOUS DRUGS</a:t>
          </a:r>
        </a:p>
      </dsp:txBody>
      <dsp:txXfrm>
        <a:off x="541412" y="1678895"/>
        <a:ext cx="7187801" cy="452844"/>
      </dsp:txXfrm>
    </dsp:sp>
    <dsp:sp modelId="{40362D79-D403-4403-9FD9-7C1ABAB25E75}">
      <dsp:nvSpPr>
        <dsp:cNvPr id="0" name=""/>
        <dsp:cNvSpPr/>
      </dsp:nvSpPr>
      <dsp:spPr>
        <a:xfrm>
          <a:off x="0" y="2970962"/>
          <a:ext cx="10338282" cy="1285200"/>
        </a:xfrm>
        <a:prstGeom prst="rect">
          <a:avLst/>
        </a:prstGeom>
        <a:no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2366" tIns="354076" rIns="802366"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Regulated by the DEA due to potential for abuse and dependence</a:t>
          </a:r>
        </a:p>
        <a:p>
          <a:pPr marL="171450" lvl="1" indent="-171450" algn="l" defTabSz="755650">
            <a:lnSpc>
              <a:spcPct val="90000"/>
            </a:lnSpc>
            <a:spcBef>
              <a:spcPct val="0"/>
            </a:spcBef>
            <a:spcAft>
              <a:spcPct val="15000"/>
            </a:spcAft>
            <a:buChar char="•"/>
          </a:pPr>
          <a:r>
            <a:rPr lang="en-US" sz="1700" kern="1200"/>
            <a:t>May be identified as a hazardous drug </a:t>
          </a:r>
          <a:endParaRPr lang="en-US" sz="1700" kern="1200" dirty="0"/>
        </a:p>
        <a:p>
          <a:pPr marL="171450" lvl="1" indent="-171450" algn="l" defTabSz="755650">
            <a:lnSpc>
              <a:spcPct val="90000"/>
            </a:lnSpc>
            <a:spcBef>
              <a:spcPct val="0"/>
            </a:spcBef>
            <a:spcAft>
              <a:spcPct val="15000"/>
            </a:spcAft>
            <a:buChar char="•"/>
          </a:pPr>
          <a:r>
            <a:rPr lang="en-US" sz="1700" kern="1200"/>
            <a:t>Exempt from hazardous waste pharmaceutical requirements</a:t>
          </a:r>
          <a:endParaRPr lang="en-US" sz="1700" kern="1200" dirty="0"/>
        </a:p>
      </dsp:txBody>
      <dsp:txXfrm>
        <a:off x="0" y="2970962"/>
        <a:ext cx="10338282" cy="1285200"/>
      </dsp:txXfrm>
    </dsp:sp>
    <dsp:sp modelId="{C5564EEC-372D-4E33-B059-47B81BC2CD21}">
      <dsp:nvSpPr>
        <dsp:cNvPr id="0" name=""/>
        <dsp:cNvSpPr/>
      </dsp:nvSpPr>
      <dsp:spPr>
        <a:xfrm>
          <a:off x="516914" y="2720042"/>
          <a:ext cx="7236797" cy="501840"/>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534" tIns="0" rIns="273534" bIns="0" numCol="1" spcCol="1270" anchor="ctr" anchorCtr="0">
          <a:noAutofit/>
        </a:bodyPr>
        <a:lstStyle/>
        <a:p>
          <a:pPr marL="0" lvl="0" indent="0" algn="l" defTabSz="1066800">
            <a:lnSpc>
              <a:spcPct val="90000"/>
            </a:lnSpc>
            <a:spcBef>
              <a:spcPct val="0"/>
            </a:spcBef>
            <a:spcAft>
              <a:spcPct val="35000"/>
            </a:spcAft>
            <a:buNone/>
          </a:pPr>
          <a:r>
            <a:rPr lang="en-US" sz="2400" b="1" kern="1200" dirty="0"/>
            <a:t>CONTROLLED SUBSTANCE DRUGS</a:t>
          </a:r>
        </a:p>
      </dsp:txBody>
      <dsp:txXfrm>
        <a:off x="541412" y="2744540"/>
        <a:ext cx="7187801"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1DB2B-7714-44BA-83CC-FC3214E2CA11}">
      <dsp:nvSpPr>
        <dsp:cNvPr id="0" name=""/>
        <dsp:cNvSpPr/>
      </dsp:nvSpPr>
      <dsp:spPr>
        <a:xfrm>
          <a:off x="3351609" y="1996942"/>
          <a:ext cx="1424781" cy="1424781"/>
        </a:xfrm>
        <a:prstGeom prst="ellipse">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EPA Rule</a:t>
          </a:r>
        </a:p>
      </dsp:txBody>
      <dsp:txXfrm>
        <a:off x="3560263" y="2205596"/>
        <a:ext cx="1007473" cy="1007473"/>
      </dsp:txXfrm>
    </dsp:sp>
    <dsp:sp modelId="{148B1FB4-2953-4224-B3F4-EEE3BD15FDC1}">
      <dsp:nvSpPr>
        <dsp:cNvPr id="0" name=""/>
        <dsp:cNvSpPr/>
      </dsp:nvSpPr>
      <dsp:spPr>
        <a:xfrm rot="16200000">
          <a:off x="3913169" y="1478682"/>
          <a:ext cx="301660" cy="48442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958418" y="1620816"/>
        <a:ext cx="211162" cy="290655"/>
      </dsp:txXfrm>
    </dsp:sp>
    <dsp:sp modelId="{9F37F717-AF19-4CD4-B64F-0CF5710986C7}">
      <dsp:nvSpPr>
        <dsp:cNvPr id="0" name=""/>
        <dsp:cNvSpPr/>
      </dsp:nvSpPr>
      <dsp:spPr>
        <a:xfrm>
          <a:off x="3351609" y="2990"/>
          <a:ext cx="1424781" cy="1424781"/>
        </a:xfrm>
        <a:prstGeom prst="ellipse">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Skilled Nursing Facilities</a:t>
          </a:r>
        </a:p>
      </dsp:txBody>
      <dsp:txXfrm>
        <a:off x="3560263" y="211644"/>
        <a:ext cx="1007473" cy="1007473"/>
      </dsp:txXfrm>
    </dsp:sp>
    <dsp:sp modelId="{09CEDEB8-C78D-4440-B99A-0B147E36B7E8}">
      <dsp:nvSpPr>
        <dsp:cNvPr id="0" name=""/>
        <dsp:cNvSpPr/>
      </dsp:nvSpPr>
      <dsp:spPr>
        <a:xfrm>
          <a:off x="4901608" y="2467120"/>
          <a:ext cx="301660" cy="484425"/>
        </a:xfrm>
        <a:prstGeom prst="rightArrow">
          <a:avLst>
            <a:gd name="adj1" fmla="val 60000"/>
            <a:gd name="adj2" fmla="val 50000"/>
          </a:avLst>
        </a:prstGeom>
        <a:solidFill>
          <a:schemeClr val="accent5">
            <a:hueOff val="5505"/>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901608" y="2564005"/>
        <a:ext cx="211162" cy="290655"/>
      </dsp:txXfrm>
    </dsp:sp>
    <dsp:sp modelId="{131C3F93-E008-4DFF-A58F-88ECF5763D4E}">
      <dsp:nvSpPr>
        <dsp:cNvPr id="0" name=""/>
        <dsp:cNvSpPr/>
      </dsp:nvSpPr>
      <dsp:spPr>
        <a:xfrm>
          <a:off x="5345561" y="1996942"/>
          <a:ext cx="1424781" cy="1424781"/>
        </a:xfrm>
        <a:prstGeom prst="ellipse">
          <a:avLst/>
        </a:prstGeom>
        <a:solidFill>
          <a:schemeClr val="accent5">
            <a:hueOff val="5505"/>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Inpatient Hospice </a:t>
          </a:r>
          <a:r>
            <a:rPr lang="en-US" sz="1300" kern="1200" dirty="0" err="1"/>
            <a:t>Facilties</a:t>
          </a:r>
          <a:endParaRPr lang="en-US" sz="1300" kern="1200" dirty="0"/>
        </a:p>
      </dsp:txBody>
      <dsp:txXfrm>
        <a:off x="5554215" y="2205596"/>
        <a:ext cx="1007473" cy="1007473"/>
      </dsp:txXfrm>
    </dsp:sp>
    <dsp:sp modelId="{B6D96D5B-C9DF-48BD-8FB0-C6DD8BF0076F}">
      <dsp:nvSpPr>
        <dsp:cNvPr id="0" name=""/>
        <dsp:cNvSpPr/>
      </dsp:nvSpPr>
      <dsp:spPr>
        <a:xfrm rot="5400000">
          <a:off x="3913169" y="3455559"/>
          <a:ext cx="301660" cy="484425"/>
        </a:xfrm>
        <a:prstGeom prst="rightArrow">
          <a:avLst>
            <a:gd name="adj1" fmla="val 60000"/>
            <a:gd name="adj2" fmla="val 50000"/>
          </a:avLst>
        </a:prstGeom>
        <a:solidFill>
          <a:schemeClr val="accent5">
            <a:hueOff val="1101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958418" y="3507195"/>
        <a:ext cx="211162" cy="290655"/>
      </dsp:txXfrm>
    </dsp:sp>
    <dsp:sp modelId="{278F3E2D-CC56-4EE5-9F21-94A28ECC3B03}">
      <dsp:nvSpPr>
        <dsp:cNvPr id="0" name=""/>
        <dsp:cNvSpPr/>
      </dsp:nvSpPr>
      <dsp:spPr>
        <a:xfrm>
          <a:off x="3351609" y="3990894"/>
          <a:ext cx="1424781" cy="1424781"/>
        </a:xfrm>
        <a:prstGeom prst="ellipse">
          <a:avLst/>
        </a:prstGeom>
        <a:solidFill>
          <a:schemeClr val="accent5">
            <a:hueOff val="1101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Portions of Continuing Care Retirement Community</a:t>
          </a:r>
        </a:p>
      </dsp:txBody>
      <dsp:txXfrm>
        <a:off x="3560263" y="4199548"/>
        <a:ext cx="1007473" cy="1007473"/>
      </dsp:txXfrm>
    </dsp:sp>
    <dsp:sp modelId="{A9542AE7-9204-4782-986C-A79C2D5965CD}">
      <dsp:nvSpPr>
        <dsp:cNvPr id="0" name=""/>
        <dsp:cNvSpPr/>
      </dsp:nvSpPr>
      <dsp:spPr>
        <a:xfrm rot="10800000">
          <a:off x="2924731" y="2467120"/>
          <a:ext cx="301660" cy="484425"/>
        </a:xfrm>
        <a:prstGeom prst="rightArrow">
          <a:avLst>
            <a:gd name="adj1" fmla="val 60000"/>
            <a:gd name="adj2" fmla="val 50000"/>
          </a:avLst>
        </a:prstGeom>
        <a:solidFill>
          <a:schemeClr val="accent5">
            <a:hueOff val="16515"/>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3015229" y="2564005"/>
        <a:ext cx="211162" cy="290655"/>
      </dsp:txXfrm>
    </dsp:sp>
    <dsp:sp modelId="{DFEB00FD-E254-467B-843C-30D564CAABDE}">
      <dsp:nvSpPr>
        <dsp:cNvPr id="0" name=""/>
        <dsp:cNvSpPr/>
      </dsp:nvSpPr>
      <dsp:spPr>
        <a:xfrm>
          <a:off x="1357657" y="1996942"/>
          <a:ext cx="1424781" cy="1424781"/>
        </a:xfrm>
        <a:prstGeom prst="ellipse">
          <a:avLst/>
        </a:prstGeom>
        <a:solidFill>
          <a:schemeClr val="accent5">
            <a:hueOff val="16515"/>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LTC Pharmacies</a:t>
          </a:r>
        </a:p>
      </dsp:txBody>
      <dsp:txXfrm>
        <a:off x="1566311" y="2205596"/>
        <a:ext cx="1007473" cy="100747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B4E3F3-1361-41A7-9593-422044AE05FE}" type="datetimeFigureOut">
              <a:rPr lang="en-US" smtClean="0"/>
              <a:t>5/5/26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D85281-7D18-4522-B3A0-E73E73797FCE}" type="slidenum">
              <a:rPr lang="en-US" smtClean="0"/>
              <a:t>‹#›</a:t>
            </a:fld>
            <a:endParaRPr lang="en-US"/>
          </a:p>
        </p:txBody>
      </p:sp>
    </p:spTree>
    <p:extLst>
      <p:ext uri="{BB962C8B-B14F-4D97-AF65-F5344CB8AC3E}">
        <p14:creationId xmlns:p14="http://schemas.microsoft.com/office/powerpoint/2010/main" val="431988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niosh/docs/2025-103/pdfs/2025-103.pdf?id=10.26616/NIOSHPUB2025103"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cfr.gov/current/title-40/section-261.2"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t>
            </a:r>
            <a:r>
              <a:rPr lang="en-US" dirty="0" err="1"/>
              <a:t>mshi</a:t>
            </a:r>
            <a:endParaRPr lang="en-US" dirty="0"/>
          </a:p>
        </p:txBody>
      </p:sp>
      <p:sp>
        <p:nvSpPr>
          <p:cNvPr id="4" name="Slide Number Placeholder 3"/>
          <p:cNvSpPr>
            <a:spLocks noGrp="1"/>
          </p:cNvSpPr>
          <p:nvPr>
            <p:ph type="sldNum" sz="quarter" idx="5"/>
          </p:nvPr>
        </p:nvSpPr>
        <p:spPr/>
        <p:txBody>
          <a:bodyPr/>
          <a:lstStyle/>
          <a:p>
            <a:fld id="{8FD85281-7D18-4522-B3A0-E73E73797FCE}" type="slidenum">
              <a:rPr lang="en-US" smtClean="0"/>
              <a:t>5</a:t>
            </a:fld>
            <a:endParaRPr lang="en-US"/>
          </a:p>
        </p:txBody>
      </p:sp>
    </p:spTree>
    <p:extLst>
      <p:ext uri="{BB962C8B-B14F-4D97-AF65-F5344CB8AC3E}">
        <p14:creationId xmlns:p14="http://schemas.microsoft.com/office/powerpoint/2010/main" val="2567701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Healthcare workers in the U.S. handle an estimated 12 Billion doses of hazardous medications each year! Studies have indicated that repeated exposures could impact the HC workers own health, both acutely and potentially chronically. (Headaches, hair loss, nausea, kidney damage, cancer, infertility, other reproductive issues including effects on fetus or infants if breastfeeding.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Potential exposure to approximately </a:t>
            </a:r>
            <a:r>
              <a:rPr lang="en-US" u="sng" dirty="0"/>
              <a:t>8 million U.S. healthcare workers</a:t>
            </a:r>
            <a:r>
              <a:rPr lang="en-US" dirty="0"/>
              <a:t> each year</a:t>
            </a:r>
          </a:p>
          <a:p>
            <a:endParaRPr lang="en-US" dirty="0"/>
          </a:p>
        </p:txBody>
      </p:sp>
      <p:sp>
        <p:nvSpPr>
          <p:cNvPr id="4" name="Slide Number Placeholder 3"/>
          <p:cNvSpPr>
            <a:spLocks noGrp="1"/>
          </p:cNvSpPr>
          <p:nvPr>
            <p:ph type="sldNum" sz="quarter" idx="5"/>
          </p:nvPr>
        </p:nvSpPr>
        <p:spPr/>
        <p:txBody>
          <a:bodyPr/>
          <a:lstStyle/>
          <a:p>
            <a:fld id="{8FD85281-7D18-4522-B3A0-E73E73797FCE}" type="slidenum">
              <a:rPr lang="en-US" smtClean="0"/>
              <a:t>17</a:t>
            </a:fld>
            <a:endParaRPr lang="en-US"/>
          </a:p>
        </p:txBody>
      </p:sp>
    </p:spTree>
    <p:extLst>
      <p:ext uri="{BB962C8B-B14F-4D97-AF65-F5344CB8AC3E}">
        <p14:creationId xmlns:p14="http://schemas.microsoft.com/office/powerpoint/2010/main" val="2268472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Details on changes to the list: </a:t>
            </a:r>
          </a:p>
          <a:p>
            <a:r>
              <a:rPr lang="en-US" dirty="0">
                <a:hlinkClick r:id="rId3"/>
              </a:rPr>
              <a:t>2025-103.pdf</a:t>
            </a:r>
            <a:r>
              <a:rPr lang="en-US" dirty="0"/>
              <a:t> = NIOSH List, 2024</a:t>
            </a:r>
          </a:p>
        </p:txBody>
      </p:sp>
      <p:sp>
        <p:nvSpPr>
          <p:cNvPr id="4" name="Slide Number Placeholder 3"/>
          <p:cNvSpPr>
            <a:spLocks noGrp="1"/>
          </p:cNvSpPr>
          <p:nvPr>
            <p:ph type="sldNum" sz="quarter" idx="5"/>
          </p:nvPr>
        </p:nvSpPr>
        <p:spPr/>
        <p:txBody>
          <a:bodyPr/>
          <a:lstStyle/>
          <a:p>
            <a:fld id="{8FD85281-7D18-4522-B3A0-E73E73797FCE}" type="slidenum">
              <a:rPr lang="en-US" smtClean="0"/>
              <a:t>18</a:t>
            </a:fld>
            <a:endParaRPr lang="en-US"/>
          </a:p>
        </p:txBody>
      </p:sp>
    </p:spTree>
    <p:extLst>
      <p:ext uri="{BB962C8B-B14F-4D97-AF65-F5344CB8AC3E}">
        <p14:creationId xmlns:p14="http://schemas.microsoft.com/office/powerpoint/2010/main" val="558482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Most of you already have the PPE needed already in your buildings. Mainly it will be gloves, gowns, masks. Although, if manipulating Table 1 medications and skin contact or inhalation may be possible, it should be chemo-rated gloves and N95 masks. </a:t>
            </a:r>
          </a:p>
          <a:p>
            <a:r>
              <a:rPr lang="en-US" dirty="0"/>
              <a:t>And most of you already have in place devices like Silent Knights or </a:t>
            </a:r>
            <a:r>
              <a:rPr lang="en-US" dirty="0" err="1"/>
              <a:t>RxCrushers</a:t>
            </a:r>
            <a:r>
              <a:rPr lang="en-US" dirty="0"/>
              <a:t>, which are a mostly closed system for crushing medications. </a:t>
            </a:r>
          </a:p>
          <a:p>
            <a:endParaRPr lang="en-US" dirty="0"/>
          </a:p>
        </p:txBody>
      </p:sp>
      <p:sp>
        <p:nvSpPr>
          <p:cNvPr id="4" name="Slide Number Placeholder 3"/>
          <p:cNvSpPr>
            <a:spLocks noGrp="1"/>
          </p:cNvSpPr>
          <p:nvPr>
            <p:ph type="sldNum" sz="quarter" idx="5"/>
          </p:nvPr>
        </p:nvSpPr>
        <p:spPr/>
        <p:txBody>
          <a:bodyPr/>
          <a:lstStyle/>
          <a:p>
            <a:fld id="{8FD85281-7D18-4522-B3A0-E73E73797FCE}" type="slidenum">
              <a:rPr lang="en-US" smtClean="0"/>
              <a:t>22</a:t>
            </a:fld>
            <a:endParaRPr lang="en-US"/>
          </a:p>
        </p:txBody>
      </p:sp>
    </p:spTree>
    <p:extLst>
      <p:ext uri="{BB962C8B-B14F-4D97-AF65-F5344CB8AC3E}">
        <p14:creationId xmlns:p14="http://schemas.microsoft.com/office/powerpoint/2010/main" val="647350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If following good infection control procedures, there will be no contact between the employee and the medication at all as the meds will be popped directly from the blister card to the souffle cup or from the med packet into the med cup</a:t>
            </a:r>
          </a:p>
          <a:p>
            <a:r>
              <a:rPr lang="en-US" dirty="0"/>
              <a:t>Some of you who use multi-dose packaging options may have noticed that the pharmacy no longer puts certain medications in those packages. The reason for that is because of this guidance. Because this type of packaging is automated, we cannot run the risk that a medication on Table 1 would be crushed in the process and then would potentially effect every other medication and packet in the machine. This would not only be a risk to our pharmacy team but also to all the other residents who get their medications in that type of packaging.</a:t>
            </a:r>
          </a:p>
          <a:p>
            <a:endParaRPr lang="en-US" dirty="0"/>
          </a:p>
        </p:txBody>
      </p:sp>
      <p:sp>
        <p:nvSpPr>
          <p:cNvPr id="4" name="Slide Number Placeholder 3"/>
          <p:cNvSpPr>
            <a:spLocks noGrp="1"/>
          </p:cNvSpPr>
          <p:nvPr>
            <p:ph type="sldNum" sz="quarter" idx="5"/>
          </p:nvPr>
        </p:nvSpPr>
        <p:spPr/>
        <p:txBody>
          <a:bodyPr/>
          <a:lstStyle/>
          <a:p>
            <a:fld id="{8FD85281-7D18-4522-B3A0-E73E73797FCE}" type="slidenum">
              <a:rPr lang="en-US" smtClean="0"/>
              <a:t>24</a:t>
            </a:fld>
            <a:endParaRPr lang="en-US"/>
          </a:p>
        </p:txBody>
      </p:sp>
    </p:spTree>
    <p:extLst>
      <p:ext uri="{BB962C8B-B14F-4D97-AF65-F5344CB8AC3E}">
        <p14:creationId xmlns:p14="http://schemas.microsoft.com/office/powerpoint/2010/main" val="2381066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p>
        </p:txBody>
      </p:sp>
      <p:sp>
        <p:nvSpPr>
          <p:cNvPr id="4" name="Slide Number Placeholder 3"/>
          <p:cNvSpPr>
            <a:spLocks noGrp="1"/>
          </p:cNvSpPr>
          <p:nvPr>
            <p:ph type="sldNum" sz="quarter" idx="5"/>
          </p:nvPr>
        </p:nvSpPr>
        <p:spPr/>
        <p:txBody>
          <a:bodyPr/>
          <a:lstStyle/>
          <a:p>
            <a:fld id="{8FD85281-7D18-4522-B3A0-E73E73797FCE}" type="slidenum">
              <a:rPr lang="en-US" smtClean="0"/>
              <a:t>25</a:t>
            </a:fld>
            <a:endParaRPr lang="en-US"/>
          </a:p>
        </p:txBody>
      </p:sp>
    </p:spTree>
    <p:extLst>
      <p:ext uri="{BB962C8B-B14F-4D97-AF65-F5344CB8AC3E}">
        <p14:creationId xmlns:p14="http://schemas.microsoft.com/office/powerpoint/2010/main" val="4212306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29AC9-A4D9-0580-D9A1-13307E5749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E5E81A-5991-2F41-FF52-3EE7540D668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4D5B83F-D788-2E05-BEF7-B51B2C27F6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6F5601-451E-D3E5-1167-BCEDA2C13021}"/>
              </a:ext>
            </a:extLst>
          </p:cNvPr>
          <p:cNvSpPr>
            <a:spLocks noGrp="1"/>
          </p:cNvSpPr>
          <p:nvPr>
            <p:ph type="sldNum" sz="quarter" idx="5"/>
          </p:nvPr>
        </p:nvSpPr>
        <p:spPr/>
        <p:txBody>
          <a:bodyPr/>
          <a:lstStyle/>
          <a:p>
            <a:fld id="{8FD85281-7D18-4522-B3A0-E73E73797FCE}" type="slidenum">
              <a:rPr lang="en-US" smtClean="0"/>
              <a:t>26</a:t>
            </a:fld>
            <a:endParaRPr lang="en-US"/>
          </a:p>
        </p:txBody>
      </p:sp>
    </p:spTree>
    <p:extLst>
      <p:ext uri="{BB962C8B-B14F-4D97-AF65-F5344CB8AC3E}">
        <p14:creationId xmlns:p14="http://schemas.microsoft.com/office/powerpoint/2010/main" val="2642541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D85281-7D18-4522-B3A0-E73E73797FCE}" type="slidenum">
              <a:rPr lang="en-US" smtClean="0"/>
              <a:t>27</a:t>
            </a:fld>
            <a:endParaRPr lang="en-US"/>
          </a:p>
        </p:txBody>
      </p:sp>
    </p:spTree>
    <p:extLst>
      <p:ext uri="{BB962C8B-B14F-4D97-AF65-F5344CB8AC3E}">
        <p14:creationId xmlns:p14="http://schemas.microsoft.com/office/powerpoint/2010/main" val="3994836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7F736-60CA-24B5-CCFC-DAF426B73C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B44D67-6011-9242-45D6-EE987657BF1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EEF0FAC-F751-CBF8-D4E1-BB75FCF77BD2}"/>
              </a:ext>
            </a:extLst>
          </p:cNvPr>
          <p:cNvSpPr>
            <a:spLocks noGrp="1"/>
          </p:cNvSpPr>
          <p:nvPr>
            <p:ph type="body" idx="1"/>
          </p:nvPr>
        </p:nvSpPr>
        <p:spPr/>
        <p:txBody>
          <a:bodyPr/>
          <a:lstStyle/>
          <a:p>
            <a:r>
              <a:rPr lang="en-US" dirty="0" err="1"/>
              <a:t>MedSafe</a:t>
            </a:r>
            <a:r>
              <a:rPr lang="en-US" dirty="0"/>
              <a:t>: Ultimate-user unused medication disposal system</a:t>
            </a:r>
          </a:p>
        </p:txBody>
      </p:sp>
      <p:sp>
        <p:nvSpPr>
          <p:cNvPr id="4" name="Slide Number Placeholder 3">
            <a:extLst>
              <a:ext uri="{FF2B5EF4-FFF2-40B4-BE49-F238E27FC236}">
                <a16:creationId xmlns:a16="http://schemas.microsoft.com/office/drawing/2014/main" id="{9D46B51F-7008-3776-D5F8-D0FB3E0007E0}"/>
              </a:ext>
            </a:extLst>
          </p:cNvPr>
          <p:cNvSpPr>
            <a:spLocks noGrp="1"/>
          </p:cNvSpPr>
          <p:nvPr>
            <p:ph type="sldNum" sz="quarter" idx="5"/>
          </p:nvPr>
        </p:nvSpPr>
        <p:spPr/>
        <p:txBody>
          <a:bodyPr/>
          <a:lstStyle/>
          <a:p>
            <a:fld id="{8FD85281-7D18-4522-B3A0-E73E73797FCE}" type="slidenum">
              <a:rPr lang="en-US" smtClean="0"/>
              <a:t>29</a:t>
            </a:fld>
            <a:endParaRPr lang="en-US"/>
          </a:p>
        </p:txBody>
      </p:sp>
    </p:spTree>
    <p:extLst>
      <p:ext uri="{BB962C8B-B14F-4D97-AF65-F5344CB8AC3E}">
        <p14:creationId xmlns:p14="http://schemas.microsoft.com/office/powerpoint/2010/main" val="1285000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A0F27-B095-7DE1-A65D-8BF9720515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19D06E-4F29-E36B-2F66-D54A8FE27B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940B35-BC39-FC19-9475-3D62CDFB1FBC}"/>
              </a:ext>
            </a:extLst>
          </p:cNvPr>
          <p:cNvSpPr>
            <a:spLocks noGrp="1"/>
          </p:cNvSpPr>
          <p:nvPr>
            <p:ph type="body" idx="1"/>
          </p:nvPr>
        </p:nvSpPr>
        <p:spPr/>
        <p:txBody>
          <a:bodyPr/>
          <a:lstStyle/>
          <a:p>
            <a:r>
              <a:rPr lang="en-US" dirty="0"/>
              <a:t>FALSE</a:t>
            </a:r>
          </a:p>
        </p:txBody>
      </p:sp>
      <p:sp>
        <p:nvSpPr>
          <p:cNvPr id="4" name="Slide Number Placeholder 3">
            <a:extLst>
              <a:ext uri="{FF2B5EF4-FFF2-40B4-BE49-F238E27FC236}">
                <a16:creationId xmlns:a16="http://schemas.microsoft.com/office/drawing/2014/main" id="{B5322CBA-5F8B-1577-0959-E12CF7BF5A30}"/>
              </a:ext>
            </a:extLst>
          </p:cNvPr>
          <p:cNvSpPr>
            <a:spLocks noGrp="1"/>
          </p:cNvSpPr>
          <p:nvPr>
            <p:ph type="sldNum" sz="quarter" idx="5"/>
          </p:nvPr>
        </p:nvSpPr>
        <p:spPr/>
        <p:txBody>
          <a:bodyPr/>
          <a:lstStyle/>
          <a:p>
            <a:fld id="{8FD85281-7D18-4522-B3A0-E73E73797FCE}" type="slidenum">
              <a:rPr lang="en-US" smtClean="0"/>
              <a:t>30</a:t>
            </a:fld>
            <a:endParaRPr lang="en-US"/>
          </a:p>
        </p:txBody>
      </p:sp>
    </p:spTree>
    <p:extLst>
      <p:ext uri="{BB962C8B-B14F-4D97-AF65-F5344CB8AC3E}">
        <p14:creationId xmlns:p14="http://schemas.microsoft.com/office/powerpoint/2010/main" val="447053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FD85281-7D18-4522-B3A0-E73E73797FCE}" type="slidenum">
              <a:rPr lang="en-US" smtClean="0"/>
              <a:t>34</a:t>
            </a:fld>
            <a:endParaRPr lang="en-US"/>
          </a:p>
        </p:txBody>
      </p:sp>
    </p:spTree>
    <p:extLst>
      <p:ext uri="{BB962C8B-B14F-4D97-AF65-F5344CB8AC3E}">
        <p14:creationId xmlns:p14="http://schemas.microsoft.com/office/powerpoint/2010/main" val="2745574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D85281-7D18-4522-B3A0-E73E73797FCE}" type="slidenum">
              <a:rPr lang="en-US" smtClean="0"/>
              <a:t>7</a:t>
            </a:fld>
            <a:endParaRPr lang="en-US"/>
          </a:p>
        </p:txBody>
      </p:sp>
    </p:spTree>
    <p:extLst>
      <p:ext uri="{BB962C8B-B14F-4D97-AF65-F5344CB8AC3E}">
        <p14:creationId xmlns:p14="http://schemas.microsoft.com/office/powerpoint/2010/main" val="423141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E</a:t>
            </a:r>
          </a:p>
        </p:txBody>
      </p:sp>
      <p:sp>
        <p:nvSpPr>
          <p:cNvPr id="4" name="Slide Number Placeholder 3"/>
          <p:cNvSpPr>
            <a:spLocks noGrp="1"/>
          </p:cNvSpPr>
          <p:nvPr>
            <p:ph type="sldNum" sz="quarter" idx="5"/>
          </p:nvPr>
        </p:nvSpPr>
        <p:spPr/>
        <p:txBody>
          <a:bodyPr/>
          <a:lstStyle/>
          <a:p>
            <a:fld id="{8FD85281-7D18-4522-B3A0-E73E73797FCE}" type="slidenum">
              <a:rPr lang="en-US" smtClean="0"/>
              <a:t>38</a:t>
            </a:fld>
            <a:endParaRPr lang="en-US"/>
          </a:p>
        </p:txBody>
      </p:sp>
    </p:spTree>
    <p:extLst>
      <p:ext uri="{BB962C8B-B14F-4D97-AF65-F5344CB8AC3E}">
        <p14:creationId xmlns:p14="http://schemas.microsoft.com/office/powerpoint/2010/main" val="3401641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D85281-7D18-4522-B3A0-E73E73797FCE}" type="slidenum">
              <a:rPr lang="en-US" smtClean="0"/>
              <a:t>39</a:t>
            </a:fld>
            <a:endParaRPr lang="en-US"/>
          </a:p>
        </p:txBody>
      </p:sp>
    </p:spTree>
    <p:extLst>
      <p:ext uri="{BB962C8B-B14F-4D97-AF65-F5344CB8AC3E}">
        <p14:creationId xmlns:p14="http://schemas.microsoft.com/office/powerpoint/2010/main" val="3212458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P and U listed waste are pure or commercial grade formulations (known) that are unused</a:t>
            </a:r>
          </a:p>
          <a:p>
            <a:r>
              <a:rPr lang="en-US" dirty="0"/>
              <a:t>P listed are acutely toxic even at low doses (240 chemicals)</a:t>
            </a:r>
          </a:p>
          <a:p>
            <a:r>
              <a:rPr lang="en-US" dirty="0"/>
              <a:t>U listed are toxic but not as hazardous (just under 500 chemicals, 66 commonly found in healthcare)</a:t>
            </a:r>
          </a:p>
          <a:p>
            <a:endParaRPr lang="en-US" dirty="0"/>
          </a:p>
          <a:p>
            <a:r>
              <a:rPr lang="en-US" dirty="0"/>
              <a:t>A pharmaceutical is not a solid waste, as defined in </a:t>
            </a:r>
            <a:r>
              <a:rPr lang="en-US" dirty="0">
                <a:hlinkClick r:id="rId3"/>
              </a:rPr>
              <a:t>§ 261.2</a:t>
            </a:r>
            <a:r>
              <a:rPr lang="en-US" dirty="0"/>
              <a:t>, and therefore not a hazardous waste pharmaceutical, if it is legitimately used/reused (</a:t>
            </a:r>
            <a:r>
              <a:rPr lang="en-US" i="1" dirty="0"/>
              <a:t>e.g.,</a:t>
            </a:r>
            <a:r>
              <a:rPr lang="en-US" dirty="0"/>
              <a:t> lawfully donated for its intended purpose) or reclaimed.</a:t>
            </a:r>
          </a:p>
          <a:p>
            <a:endParaRPr lang="en-US" dirty="0"/>
          </a:p>
          <a:p>
            <a:r>
              <a:rPr lang="en-US" dirty="0"/>
              <a:t>Excluded: Not included within the scope of this definition are group homes, independent living communities, assisted living facilities, and the independent and assisted living portions of continuing care retirement communities. – Considered Household waste</a:t>
            </a:r>
          </a:p>
        </p:txBody>
      </p:sp>
      <p:sp>
        <p:nvSpPr>
          <p:cNvPr id="4" name="Slide Number Placeholder 3"/>
          <p:cNvSpPr>
            <a:spLocks noGrp="1"/>
          </p:cNvSpPr>
          <p:nvPr>
            <p:ph type="sldNum" sz="quarter" idx="5"/>
          </p:nvPr>
        </p:nvSpPr>
        <p:spPr/>
        <p:txBody>
          <a:bodyPr/>
          <a:lstStyle/>
          <a:p>
            <a:fld id="{8FD85281-7D18-4522-B3A0-E73E73797FCE}" type="slidenum">
              <a:rPr lang="en-US" smtClean="0"/>
              <a:t>8</a:t>
            </a:fld>
            <a:endParaRPr lang="en-US"/>
          </a:p>
        </p:txBody>
      </p:sp>
    </p:spTree>
    <p:extLst>
      <p:ext uri="{BB962C8B-B14F-4D97-AF65-F5344CB8AC3E}">
        <p14:creationId xmlns:p14="http://schemas.microsoft.com/office/powerpoint/2010/main" val="387069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HFA stands for hydrofluoroalkane, a hydrofluorocarbon (HFC)</a:t>
            </a:r>
            <a:endParaRPr lang="en-US" b="0" dirty="0"/>
          </a:p>
        </p:txBody>
      </p:sp>
      <p:sp>
        <p:nvSpPr>
          <p:cNvPr id="4" name="Slide Number Placeholder 3"/>
          <p:cNvSpPr>
            <a:spLocks noGrp="1"/>
          </p:cNvSpPr>
          <p:nvPr>
            <p:ph type="sldNum" sz="quarter" idx="5"/>
          </p:nvPr>
        </p:nvSpPr>
        <p:spPr/>
        <p:txBody>
          <a:bodyPr/>
          <a:lstStyle/>
          <a:p>
            <a:fld id="{8FD85281-7D18-4522-B3A0-E73E73797FCE}" type="slidenum">
              <a:rPr lang="en-US" smtClean="0"/>
              <a:t>9</a:t>
            </a:fld>
            <a:endParaRPr lang="en-US"/>
          </a:p>
        </p:txBody>
      </p:sp>
    </p:spTree>
    <p:extLst>
      <p:ext uri="{BB962C8B-B14F-4D97-AF65-F5344CB8AC3E}">
        <p14:creationId xmlns:p14="http://schemas.microsoft.com/office/powerpoint/2010/main" val="1899582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TRUE</a:t>
            </a:r>
          </a:p>
        </p:txBody>
      </p:sp>
      <p:sp>
        <p:nvSpPr>
          <p:cNvPr id="4" name="Slide Number Placeholder 3"/>
          <p:cNvSpPr>
            <a:spLocks noGrp="1"/>
          </p:cNvSpPr>
          <p:nvPr>
            <p:ph type="sldNum" sz="quarter" idx="5"/>
          </p:nvPr>
        </p:nvSpPr>
        <p:spPr/>
        <p:txBody>
          <a:bodyPr/>
          <a:lstStyle/>
          <a:p>
            <a:fld id="{8FD85281-7D18-4522-B3A0-E73E73797FCE}" type="slidenum">
              <a:rPr lang="en-US" smtClean="0"/>
              <a:t>10</a:t>
            </a:fld>
            <a:endParaRPr lang="en-US"/>
          </a:p>
        </p:txBody>
      </p:sp>
    </p:spTree>
    <p:extLst>
      <p:ext uri="{BB962C8B-B14F-4D97-AF65-F5344CB8AC3E}">
        <p14:creationId xmlns:p14="http://schemas.microsoft.com/office/powerpoint/2010/main" val="932696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D85281-7D18-4522-B3A0-E73E73797FCE}" type="slidenum">
              <a:rPr lang="en-US" smtClean="0"/>
              <a:t>11</a:t>
            </a:fld>
            <a:endParaRPr lang="en-US"/>
          </a:p>
        </p:txBody>
      </p:sp>
    </p:spTree>
    <p:extLst>
      <p:ext uri="{BB962C8B-B14F-4D97-AF65-F5344CB8AC3E}">
        <p14:creationId xmlns:p14="http://schemas.microsoft.com/office/powerpoint/2010/main" val="1202873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While the USP is the organization that determines the quality standards for handling hazardous medications, they are not the ones who determine whether or not a medication is deemed hazardous. The National Institute for Occupational Safety and Health, aka NIOSH, is responsible for this. If a medication carries warnings in its FDA labeling for any of these areas of concern, they can be found on this list. </a:t>
            </a:r>
          </a:p>
          <a:p>
            <a:pPr rtl="0" fontAlgn="base"/>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8FD85281-7D18-4522-B3A0-E73E73797FCE}" type="slidenum">
              <a:rPr lang="en-US" smtClean="0"/>
              <a:t>12</a:t>
            </a:fld>
            <a:endParaRPr lang="en-US"/>
          </a:p>
        </p:txBody>
      </p:sp>
    </p:spTree>
    <p:extLst>
      <p:ext uri="{BB962C8B-B14F-4D97-AF65-F5344CB8AC3E}">
        <p14:creationId xmlns:p14="http://schemas.microsoft.com/office/powerpoint/2010/main" val="1741659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
            </a:r>
          </a:p>
        </p:txBody>
      </p:sp>
      <p:sp>
        <p:nvSpPr>
          <p:cNvPr id="4" name="Slide Number Placeholder 3"/>
          <p:cNvSpPr>
            <a:spLocks noGrp="1"/>
          </p:cNvSpPr>
          <p:nvPr>
            <p:ph type="sldNum" sz="quarter" idx="5"/>
          </p:nvPr>
        </p:nvSpPr>
        <p:spPr/>
        <p:txBody>
          <a:bodyPr/>
          <a:lstStyle/>
          <a:p>
            <a:fld id="{8FD85281-7D18-4522-B3A0-E73E73797FCE}" type="slidenum">
              <a:rPr lang="en-US" smtClean="0"/>
              <a:t>14</a:t>
            </a:fld>
            <a:endParaRPr lang="en-US"/>
          </a:p>
        </p:txBody>
      </p:sp>
    </p:spTree>
    <p:extLst>
      <p:ext uri="{BB962C8B-B14F-4D97-AF65-F5344CB8AC3E}">
        <p14:creationId xmlns:p14="http://schemas.microsoft.com/office/powerpoint/2010/main" val="2808490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F136D-3DF8-29C5-547F-BF3541FF7D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7FCE2D-BB00-3A6E-FCAD-97F76259C5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0A7325-115D-C398-75D5-A8D601416A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924921-67F1-B1C4-9260-F30AE900F026}"/>
              </a:ext>
            </a:extLst>
          </p:cNvPr>
          <p:cNvSpPr>
            <a:spLocks noGrp="1"/>
          </p:cNvSpPr>
          <p:nvPr>
            <p:ph type="sldNum" sz="quarter" idx="5"/>
          </p:nvPr>
        </p:nvSpPr>
        <p:spPr/>
        <p:txBody>
          <a:bodyPr/>
          <a:lstStyle/>
          <a:p>
            <a:fld id="{8FD85281-7D18-4522-B3A0-E73E73797FCE}" type="slidenum">
              <a:rPr lang="en-US" smtClean="0"/>
              <a:t>15</a:t>
            </a:fld>
            <a:endParaRPr lang="en-US"/>
          </a:p>
        </p:txBody>
      </p:sp>
    </p:spTree>
    <p:extLst>
      <p:ext uri="{BB962C8B-B14F-4D97-AF65-F5344CB8AC3E}">
        <p14:creationId xmlns:p14="http://schemas.microsoft.com/office/powerpoint/2010/main" val="3255207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054E3A-5BD9-07B2-624F-683335C9E970}"/>
              </a:ext>
            </a:extLst>
          </p:cNvPr>
          <p:cNvPicPr>
            <a:picLocks noChangeAspect="1"/>
          </p:cNvPicPr>
          <p:nvPr userDrawn="1"/>
        </p:nvPicPr>
        <p:blipFill>
          <a:blip r:embed="rId2">
            <a:duotone>
              <a:schemeClr val="accent1">
                <a:shade val="45000"/>
                <a:satMod val="135000"/>
              </a:schemeClr>
              <a:prstClr val="white"/>
            </a:duotone>
          </a:blip>
          <a:srcRect l="3652" t="-57" b="57"/>
          <a:stretch>
            <a:fillRect/>
          </a:stretch>
        </p:blipFill>
        <p:spPr>
          <a:xfrm>
            <a:off x="-2" y="758953"/>
            <a:ext cx="9141619" cy="5337048"/>
          </a:xfrm>
          <a:prstGeom prst="rect">
            <a:avLst/>
          </a:prstGeom>
        </p:spPr>
      </p:pic>
      <p:sp>
        <p:nvSpPr>
          <p:cNvPr id="8" name="Rectangle 7"/>
          <p:cNvSpPr/>
          <p:nvPr/>
        </p:nvSpPr>
        <p:spPr>
          <a:xfrm>
            <a:off x="9270263" y="761999"/>
            <a:ext cx="2925318" cy="5334001"/>
          </a:xfrm>
          <a:prstGeom prst="rect">
            <a:avLst/>
          </a:prstGeom>
          <a:solidFill>
            <a:srgbClr val="C8C8C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0075C9"/>
                </a:solidFill>
              </a:defRPr>
            </a:lvl1pPr>
          </a:lstStyle>
          <a:p>
            <a:r>
              <a:rPr lang="en-US" dirty="0"/>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rgbClr val="1A305B"/>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pic>
        <p:nvPicPr>
          <p:cNvPr id="9" name="Picture 8">
            <a:extLst>
              <a:ext uri="{FF2B5EF4-FFF2-40B4-BE49-F238E27FC236}">
                <a16:creationId xmlns:a16="http://schemas.microsoft.com/office/drawing/2014/main" id="{0176E151-9DBA-14E4-13E1-EDAD0F9E9F23}"/>
              </a:ext>
            </a:extLst>
          </p:cNvPr>
          <p:cNvPicPr>
            <a:picLocks noChangeAspect="1"/>
          </p:cNvPicPr>
          <p:nvPr userDrawn="1"/>
        </p:nvPicPr>
        <p:blipFill>
          <a:blip r:embed="rId3"/>
          <a:srcRect/>
          <a:stretch/>
        </p:blipFill>
        <p:spPr>
          <a:xfrm>
            <a:off x="9538551" y="4915733"/>
            <a:ext cx="2388742" cy="930461"/>
          </a:xfrm>
          <a:prstGeom prst="rect">
            <a:avLst/>
          </a:prstGeom>
        </p:spPr>
      </p:pic>
    </p:spTree>
    <p:extLst>
      <p:ext uri="{BB962C8B-B14F-4D97-AF65-F5344CB8AC3E}">
        <p14:creationId xmlns:p14="http://schemas.microsoft.com/office/powerpoint/2010/main" val="3730139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A456C4-C28B-6325-C488-A5C7A0D62FBE}"/>
              </a:ext>
            </a:extLst>
          </p:cNvPr>
          <p:cNvPicPr>
            <a:picLocks noChangeAspect="1"/>
          </p:cNvPicPr>
          <p:nvPr userDrawn="1"/>
        </p:nvPicPr>
        <p:blipFill>
          <a:blip r:embed="rId2">
            <a:duotone>
              <a:schemeClr val="accent1">
                <a:shade val="45000"/>
                <a:satMod val="135000"/>
              </a:schemeClr>
              <a:prstClr val="white"/>
            </a:duotone>
          </a:blip>
          <a:srcRect l="3652" t="-57" b="57"/>
          <a:stretch>
            <a:fillRect/>
          </a:stretch>
        </p:blipFill>
        <p:spPr>
          <a:xfrm>
            <a:off x="-2" y="758953"/>
            <a:ext cx="9141619" cy="5337048"/>
          </a:xfrm>
          <a:prstGeom prst="rect">
            <a:avLst/>
          </a:prstGeom>
        </p:spPr>
      </p:pic>
      <p:sp>
        <p:nvSpPr>
          <p:cNvPr id="8" name="Rectangle 7"/>
          <p:cNvSpPr/>
          <p:nvPr/>
        </p:nvSpPr>
        <p:spPr>
          <a:xfrm>
            <a:off x="9270263" y="761999"/>
            <a:ext cx="2925318" cy="5334001"/>
          </a:xfrm>
          <a:prstGeom prst="rect">
            <a:avLst/>
          </a:prstGeom>
          <a:solidFill>
            <a:srgbClr val="C8C8C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0075C9"/>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rgbClr val="1A305B"/>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pic>
        <p:nvPicPr>
          <p:cNvPr id="9" name="Picture 8">
            <a:extLst>
              <a:ext uri="{FF2B5EF4-FFF2-40B4-BE49-F238E27FC236}">
                <a16:creationId xmlns:a16="http://schemas.microsoft.com/office/drawing/2014/main" id="{0176E151-9DBA-14E4-13E1-EDAD0F9E9F23}"/>
              </a:ext>
            </a:extLst>
          </p:cNvPr>
          <p:cNvPicPr>
            <a:picLocks noChangeAspect="1"/>
          </p:cNvPicPr>
          <p:nvPr userDrawn="1"/>
        </p:nvPicPr>
        <p:blipFill>
          <a:blip r:embed="rId3"/>
          <a:srcRect/>
          <a:stretch/>
        </p:blipFill>
        <p:spPr>
          <a:xfrm>
            <a:off x="9538551" y="4915733"/>
            <a:ext cx="2388742" cy="930461"/>
          </a:xfrm>
          <a:prstGeom prst="rect">
            <a:avLst/>
          </a:prstGeom>
        </p:spPr>
      </p:pic>
    </p:spTree>
    <p:extLst>
      <p:ext uri="{BB962C8B-B14F-4D97-AF65-F5344CB8AC3E}">
        <p14:creationId xmlns:p14="http://schemas.microsoft.com/office/powerpoint/2010/main" val="427349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5971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42157" y="2120533"/>
            <a:ext cx="3636067" cy="39693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DCF32035-52B7-3ED6-E03D-EF41012426CB}"/>
              </a:ext>
            </a:extLst>
          </p:cNvPr>
          <p:cNvSpPr>
            <a:spLocks noGrp="1"/>
          </p:cNvSpPr>
          <p:nvPr>
            <p:ph idx="10"/>
          </p:nvPr>
        </p:nvSpPr>
        <p:spPr>
          <a:xfrm>
            <a:off x="4277966" y="2120533"/>
            <a:ext cx="3636067" cy="39693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FEEC1819-045E-AF49-7306-8031E6F993C4}"/>
              </a:ext>
            </a:extLst>
          </p:cNvPr>
          <p:cNvSpPr>
            <a:spLocks noGrp="1"/>
          </p:cNvSpPr>
          <p:nvPr>
            <p:ph idx="11"/>
          </p:nvPr>
        </p:nvSpPr>
        <p:spPr>
          <a:xfrm>
            <a:off x="8113775" y="2120533"/>
            <a:ext cx="3636067" cy="39693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1865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81066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4F317E-AF51-A716-DBBC-EDB37625E361}"/>
              </a:ext>
            </a:extLst>
          </p:cNvPr>
          <p:cNvPicPr>
            <a:picLocks noChangeAspect="1"/>
          </p:cNvPicPr>
          <p:nvPr userDrawn="1"/>
        </p:nvPicPr>
        <p:blipFill>
          <a:blip r:embed="rId2"/>
          <a:srcRect/>
          <a:stretch/>
        </p:blipFill>
        <p:spPr>
          <a:xfrm>
            <a:off x="9552214" y="5794464"/>
            <a:ext cx="2064835" cy="804294"/>
          </a:xfrm>
          <a:prstGeom prst="rect">
            <a:avLst/>
          </a:prstGeom>
        </p:spPr>
      </p:pic>
    </p:spTree>
    <p:extLst>
      <p:ext uri="{BB962C8B-B14F-4D97-AF65-F5344CB8AC3E}">
        <p14:creationId xmlns:p14="http://schemas.microsoft.com/office/powerpoint/2010/main" val="3413274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rgbClr val="1A305B"/>
                </a:solidFill>
              </a:defRPr>
            </a:lvl1pPr>
          </a:lstStyle>
          <a:p>
            <a:r>
              <a:rPr lang="en-US" dirty="0"/>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rgbClr val="0075C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7" name="Picture 6" descr="Blue text on a black background&#10;&#10;AI-generated content may be incorrect.">
            <a:extLst>
              <a:ext uri="{FF2B5EF4-FFF2-40B4-BE49-F238E27FC236}">
                <a16:creationId xmlns:a16="http://schemas.microsoft.com/office/drawing/2014/main" id="{7251917F-946A-DC96-26EC-282488A6EA27}"/>
              </a:ext>
            </a:extLst>
          </p:cNvPr>
          <p:cNvPicPr>
            <a:picLocks noChangeAspect="1"/>
          </p:cNvPicPr>
          <p:nvPr userDrawn="1"/>
        </p:nvPicPr>
        <p:blipFill>
          <a:blip r:embed="rId2"/>
          <a:stretch>
            <a:fillRect/>
          </a:stretch>
        </p:blipFill>
        <p:spPr>
          <a:xfrm>
            <a:off x="335062" y="4672584"/>
            <a:ext cx="2855718" cy="1112358"/>
          </a:xfrm>
          <a:prstGeom prst="rect">
            <a:avLst/>
          </a:prstGeom>
        </p:spPr>
      </p:pic>
    </p:spTree>
    <p:extLst>
      <p:ext uri="{BB962C8B-B14F-4D97-AF65-F5344CB8AC3E}">
        <p14:creationId xmlns:p14="http://schemas.microsoft.com/office/powerpoint/2010/main" val="1363403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8452E484-CA65-4FD5-C3B7-1AA1CE05F1A2}"/>
              </a:ext>
            </a:extLst>
          </p:cNvPr>
          <p:cNvPicPr>
            <a:picLocks noChangeAspect="1"/>
          </p:cNvPicPr>
          <p:nvPr userDrawn="1"/>
        </p:nvPicPr>
        <p:blipFill>
          <a:blip r:embed="rId2"/>
          <a:srcRect/>
          <a:stretch/>
        </p:blipFill>
        <p:spPr>
          <a:xfrm>
            <a:off x="9552214" y="5794464"/>
            <a:ext cx="2064835" cy="804294"/>
          </a:xfrm>
          <a:prstGeom prst="rect">
            <a:avLst/>
          </a:prstGeom>
        </p:spPr>
      </p:pic>
    </p:spTree>
    <p:extLst>
      <p:ext uri="{BB962C8B-B14F-4D97-AF65-F5344CB8AC3E}">
        <p14:creationId xmlns:p14="http://schemas.microsoft.com/office/powerpoint/2010/main" val="1892951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rgbClr val="1A305B"/>
                </a:solidFill>
              </a:defRPr>
            </a:lvl1pPr>
          </a:lstStyle>
          <a:p>
            <a:r>
              <a:rPr lang="en-US" dirty="0"/>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rgbClr val="0075C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7" name="Picture 6" descr="Blue text on a black background&#10;&#10;AI-generated content may be incorrect.">
            <a:extLst>
              <a:ext uri="{FF2B5EF4-FFF2-40B4-BE49-F238E27FC236}">
                <a16:creationId xmlns:a16="http://schemas.microsoft.com/office/drawing/2014/main" id="{7251917F-946A-DC96-26EC-282488A6EA27}"/>
              </a:ext>
            </a:extLst>
          </p:cNvPr>
          <p:cNvPicPr>
            <a:picLocks noChangeAspect="1"/>
          </p:cNvPicPr>
          <p:nvPr userDrawn="1"/>
        </p:nvPicPr>
        <p:blipFill>
          <a:blip r:embed="rId2"/>
          <a:stretch>
            <a:fillRect/>
          </a:stretch>
        </p:blipFill>
        <p:spPr>
          <a:xfrm>
            <a:off x="335062" y="4672584"/>
            <a:ext cx="2855718" cy="1112358"/>
          </a:xfrm>
          <a:prstGeom prst="rect">
            <a:avLst/>
          </a:prstGeom>
        </p:spPr>
      </p:pic>
    </p:spTree>
    <p:extLst>
      <p:ext uri="{BB962C8B-B14F-4D97-AF65-F5344CB8AC3E}">
        <p14:creationId xmlns:p14="http://schemas.microsoft.com/office/powerpoint/2010/main" val="518037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5964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rgbClr val="1A305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rgbClr val="1A305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1072080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pic>
        <p:nvPicPr>
          <p:cNvPr id="2" name="Picture 1">
            <a:extLst>
              <a:ext uri="{FF2B5EF4-FFF2-40B4-BE49-F238E27FC236}">
                <a16:creationId xmlns:a16="http://schemas.microsoft.com/office/drawing/2014/main" id="{351FBF0F-BC59-8060-7700-54A719B6929E}"/>
              </a:ext>
            </a:extLst>
          </p:cNvPr>
          <p:cNvPicPr>
            <a:picLocks noChangeAspect="1"/>
          </p:cNvPicPr>
          <p:nvPr userDrawn="1"/>
        </p:nvPicPr>
        <p:blipFill>
          <a:blip r:embed="rId2"/>
          <a:srcRect/>
          <a:stretch/>
        </p:blipFill>
        <p:spPr>
          <a:xfrm>
            <a:off x="9552214" y="5794464"/>
            <a:ext cx="2064835" cy="804294"/>
          </a:xfrm>
          <a:prstGeom prst="rect">
            <a:avLst/>
          </a:prstGeom>
        </p:spPr>
      </p:pic>
    </p:spTree>
    <p:extLst>
      <p:ext uri="{BB962C8B-B14F-4D97-AF65-F5344CB8AC3E}">
        <p14:creationId xmlns:p14="http://schemas.microsoft.com/office/powerpoint/2010/main" val="865992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04D544-3937-2CA0-AF51-60E395227D02}"/>
              </a:ext>
            </a:extLst>
          </p:cNvPr>
          <p:cNvPicPr>
            <a:picLocks noChangeAspect="1"/>
          </p:cNvPicPr>
          <p:nvPr userDrawn="1"/>
        </p:nvPicPr>
        <p:blipFill>
          <a:blip r:embed="rId2"/>
          <a:srcRect/>
          <a:stretch/>
        </p:blipFill>
        <p:spPr>
          <a:xfrm>
            <a:off x="9552214" y="5794464"/>
            <a:ext cx="2064835" cy="804294"/>
          </a:xfrm>
          <a:prstGeom prst="rect">
            <a:avLst/>
          </a:prstGeom>
        </p:spPr>
      </p:pic>
    </p:spTree>
    <p:extLst>
      <p:ext uri="{BB962C8B-B14F-4D97-AF65-F5344CB8AC3E}">
        <p14:creationId xmlns:p14="http://schemas.microsoft.com/office/powerpoint/2010/main" val="1609132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7" name="Picture 6">
            <a:extLst>
              <a:ext uri="{FF2B5EF4-FFF2-40B4-BE49-F238E27FC236}">
                <a16:creationId xmlns:a16="http://schemas.microsoft.com/office/drawing/2014/main" id="{22D924B8-5A9F-4FBE-F652-F9320B37C4F3}"/>
              </a:ext>
            </a:extLst>
          </p:cNvPr>
          <p:cNvPicPr>
            <a:picLocks noChangeAspect="1"/>
          </p:cNvPicPr>
          <p:nvPr userDrawn="1"/>
        </p:nvPicPr>
        <p:blipFill>
          <a:blip r:embed="rId2"/>
          <a:srcRect/>
          <a:stretch/>
        </p:blipFill>
        <p:spPr>
          <a:xfrm>
            <a:off x="9552214" y="5794464"/>
            <a:ext cx="2064835" cy="804294"/>
          </a:xfrm>
          <a:prstGeom prst="rect">
            <a:avLst/>
          </a:prstGeom>
        </p:spPr>
      </p:pic>
    </p:spTree>
    <p:extLst>
      <p:ext uri="{BB962C8B-B14F-4D97-AF65-F5344CB8AC3E}">
        <p14:creationId xmlns:p14="http://schemas.microsoft.com/office/powerpoint/2010/main" val="1527027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7164026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2A3B86-D4D6-28AE-6FD6-24E826C74C64}"/>
              </a:ext>
            </a:extLst>
          </p:cNvPr>
          <p:cNvPicPr>
            <a:picLocks noChangeAspect="1"/>
          </p:cNvPicPr>
          <p:nvPr userDrawn="1"/>
        </p:nvPicPr>
        <p:blipFill>
          <a:blip r:embed="rId11">
            <a:duotone>
              <a:schemeClr val="accent1">
                <a:shade val="45000"/>
                <a:satMod val="135000"/>
              </a:schemeClr>
              <a:prstClr val="white"/>
            </a:duotone>
          </a:blip>
          <a:srcRect l="45624" r="18082"/>
          <a:stretch>
            <a:fillRect/>
          </a:stretch>
        </p:blipFill>
        <p:spPr>
          <a:xfrm>
            <a:off x="-1" y="758953"/>
            <a:ext cx="3443590" cy="5337048"/>
          </a:xfrm>
          <a:prstGeom prst="rect">
            <a:avLst/>
          </a:prstGeom>
        </p:spPr>
      </p:pic>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dirty="0"/>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4279323"/>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Lst>
  <p:hf sldNum="0" hdr="0" ftr="0" dt="0"/>
  <p:txStyles>
    <p:titleStyle>
      <a:lvl1pPr algn="l" defTabSz="914400" rtl="0" eaLnBrk="1" latinLnBrk="0" hangingPunct="1">
        <a:lnSpc>
          <a:spcPct val="90000"/>
        </a:lnSpc>
        <a:spcBef>
          <a:spcPct val="0"/>
        </a:spcBef>
        <a:buNone/>
        <a:defRPr sz="3600" kern="1200" spc="-60" baseline="0">
          <a:solidFill>
            <a:srgbClr val="0075C9"/>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rgbClr val="002D5D"/>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rgbClr val="002D5D"/>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rgbClr val="002D5D"/>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rgbClr val="002D5D"/>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rgbClr val="002D5D"/>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993E182-3B4F-021F-28DF-D3AB60BCD72A}"/>
              </a:ext>
            </a:extLst>
          </p:cNvPr>
          <p:cNvPicPr>
            <a:picLocks noChangeAspect="1"/>
          </p:cNvPicPr>
          <p:nvPr userDrawn="1"/>
        </p:nvPicPr>
        <p:blipFill>
          <a:blip r:embed="rId8">
            <a:duotone>
              <a:schemeClr val="accent1">
                <a:shade val="45000"/>
                <a:satMod val="135000"/>
              </a:schemeClr>
              <a:prstClr val="white"/>
            </a:duotone>
          </a:blip>
          <a:srcRect l="3652" t="72137" b="2043"/>
          <a:stretch>
            <a:fillRect/>
          </a:stretch>
        </p:blipFill>
        <p:spPr>
          <a:xfrm>
            <a:off x="-2" y="0"/>
            <a:ext cx="12192002" cy="1837943"/>
          </a:xfrm>
          <a:prstGeom prst="rect">
            <a:avLst/>
          </a:prstGeom>
        </p:spPr>
      </p:pic>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 Placeholder 2"/>
          <p:cNvSpPr>
            <a:spLocks noGrp="1"/>
          </p:cNvSpPr>
          <p:nvPr>
            <p:ph type="body" idx="1"/>
          </p:nvPr>
        </p:nvSpPr>
        <p:spPr>
          <a:xfrm>
            <a:off x="442157" y="2120533"/>
            <a:ext cx="10931548" cy="3969372"/>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42157" y="282589"/>
            <a:ext cx="10931549" cy="1363331"/>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7" name="Picture 6">
            <a:extLst>
              <a:ext uri="{FF2B5EF4-FFF2-40B4-BE49-F238E27FC236}">
                <a16:creationId xmlns:a16="http://schemas.microsoft.com/office/drawing/2014/main" id="{D5642D40-18B5-7F92-3BF8-9BBF8765F544}"/>
              </a:ext>
            </a:extLst>
          </p:cNvPr>
          <p:cNvPicPr>
            <a:picLocks noChangeAspect="1"/>
          </p:cNvPicPr>
          <p:nvPr userDrawn="1"/>
        </p:nvPicPr>
        <p:blipFill>
          <a:blip r:embed="rId9"/>
          <a:srcRect/>
          <a:stretch/>
        </p:blipFill>
        <p:spPr>
          <a:xfrm>
            <a:off x="9552214" y="5794464"/>
            <a:ext cx="2064835" cy="804294"/>
          </a:xfrm>
          <a:prstGeom prst="rect">
            <a:avLst/>
          </a:prstGeom>
        </p:spPr>
      </p:pic>
    </p:spTree>
    <p:extLst>
      <p:ext uri="{BB962C8B-B14F-4D97-AF65-F5344CB8AC3E}">
        <p14:creationId xmlns:p14="http://schemas.microsoft.com/office/powerpoint/2010/main" val="3652887172"/>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8" r:id="rId3"/>
    <p:sldLayoutId id="2147483996" r:id="rId4"/>
    <p:sldLayoutId id="2147483997" r:id="rId5"/>
    <p:sldLayoutId id="2147483999" r:id="rId6"/>
  </p:sldLayoutIdLst>
  <p:hf sldNum="0" hdr="0" ftr="0" dt="0"/>
  <p:txStyles>
    <p:titleStyle>
      <a:lvl1pPr algn="l" defTabSz="914400" rtl="0" eaLnBrk="1" latinLnBrk="0" hangingPunct="1">
        <a:lnSpc>
          <a:spcPct val="90000"/>
        </a:lnSpc>
        <a:spcBef>
          <a:spcPct val="0"/>
        </a:spcBef>
        <a:buNone/>
        <a:defRPr sz="3600" kern="1200" spc="-60" baseline="0">
          <a:solidFill>
            <a:srgbClr val="0075C9"/>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rgbClr val="002D5D"/>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rgbClr val="002D5D"/>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rgbClr val="002D5D"/>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rgbClr val="002D5D"/>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rgbClr val="002D5D"/>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12.xml"/><Relationship Id="rId4" Type="http://schemas.openxmlformats.org/officeDocument/2006/relationships/image" Target="../media/image11.tmp"/></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8" Type="http://schemas.openxmlformats.org/officeDocument/2006/relationships/hyperlink" Target="https://www.opioidanalgesicrems.com/mailBackEnvelope.html" TargetMode="External"/><Relationship Id="rId3" Type="http://schemas.openxmlformats.org/officeDocument/2006/relationships/hyperlink" Target="https://www.sharpsinc.com/assets/pdf/MedSafe-Brochure.pdf" TargetMode="External"/><Relationship Id="rId7" Type="http://schemas.openxmlformats.org/officeDocument/2006/relationships/hyperlink" Target="https://med-projectusa.org/safe-medication-return/"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hyperlink" Target="https://www.medline.com/product/Drug-Buster-Drug-Disposal-System/Pharmacy-Supply/Z05-PF19622" TargetMode="External"/><Relationship Id="rId5" Type="http://schemas.openxmlformats.org/officeDocument/2006/relationships/hyperlink" Target="https://www.rxdestroyer.com/disposal-of-controlled-drugs-in-care-homes/" TargetMode="External"/><Relationship Id="rId4" Type="http://schemas.openxmlformats.org/officeDocument/2006/relationships/hyperlink" Target="https://www.stericycle.com/en-us/solutions/regulated-waste-disposa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s://www.epa.gov/system/files/documents/2022-10/10_step_blueprint_guide_final_9-22.pdf" TargetMode="External"/><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8" Type="http://schemas.openxmlformats.org/officeDocument/2006/relationships/hyperlink" Target="https://www.epa.gov/household-medication-disposal/what-do-unwanted-household-medicines#Options" TargetMode="External"/><Relationship Id="rId3" Type="http://schemas.openxmlformats.org/officeDocument/2006/relationships/hyperlink" Target="https://www.cms.gov/about-cms" TargetMode="External"/><Relationship Id="rId7" Type="http://schemas.openxmlformats.org/officeDocument/2006/relationships/hyperlink" Target="https://www.stericycle.com/en-us/solutions/regulated-waste-disposal" TargetMode="External"/><Relationship Id="rId2" Type="http://schemas.openxmlformats.org/officeDocument/2006/relationships/hyperlink" Target="https://www.epa.gov/hwgenerators/management-hazardous-waste-pharmaceuticals" TargetMode="External"/><Relationship Id="rId1" Type="http://schemas.openxmlformats.org/officeDocument/2006/relationships/slideLayout" Target="../slideLayouts/slideLayout13.xml"/><Relationship Id="rId6" Type="http://schemas.openxmlformats.org/officeDocument/2006/relationships/hyperlink" Target="https://www.cdc.gov/niosh/docs/2023-130/default.html" TargetMode="External"/><Relationship Id="rId5" Type="http://schemas.openxmlformats.org/officeDocument/2006/relationships/hyperlink" Target="https://www.cdc.gov/niosh/docs/2025-103/default.html" TargetMode="External"/><Relationship Id="rId4" Type="http://schemas.openxmlformats.org/officeDocument/2006/relationships/hyperlink" Target="https://pages.usp.org/rs/711-SXF-172/images/USP_HQS_800_FAQs_January2026.pdf?version=0" TargetMode="External"/><Relationship Id="rId9" Type="http://schemas.openxmlformats.org/officeDocument/2006/relationships/hyperlink" Target="https://www.ecfr.gov/current/title-21/chapter-II/part-1317"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83D8-8999-2856-A0FE-6B2F516AAA66}"/>
              </a:ext>
            </a:extLst>
          </p:cNvPr>
          <p:cNvSpPr>
            <a:spLocks noGrp="1"/>
          </p:cNvSpPr>
          <p:nvPr>
            <p:ph type="ctrTitle"/>
          </p:nvPr>
        </p:nvSpPr>
        <p:spPr/>
        <p:txBody>
          <a:bodyPr>
            <a:normAutofit/>
          </a:bodyPr>
          <a:lstStyle/>
          <a:p>
            <a:r>
              <a:rPr lang="en-US" dirty="0"/>
              <a:t>BEYOND THE DOSE:</a:t>
            </a:r>
            <a:br>
              <a:rPr lang="en-US" dirty="0"/>
            </a:br>
            <a:r>
              <a:rPr lang="en-US" sz="4000" dirty="0">
                <a:solidFill>
                  <a:schemeClr val="tx1">
                    <a:lumMod val="90000"/>
                    <a:lumOff val="10000"/>
                  </a:schemeClr>
                </a:solidFill>
              </a:rPr>
              <a:t>Safe Medication Handling, Waste Categories and Compliance</a:t>
            </a:r>
          </a:p>
        </p:txBody>
      </p:sp>
      <p:sp>
        <p:nvSpPr>
          <p:cNvPr id="3" name="Subtitle 2">
            <a:extLst>
              <a:ext uri="{FF2B5EF4-FFF2-40B4-BE49-F238E27FC236}">
                <a16:creationId xmlns:a16="http://schemas.microsoft.com/office/drawing/2014/main" id="{55F2775D-6B52-1903-0543-68F9870FDA41}"/>
              </a:ext>
            </a:extLst>
          </p:cNvPr>
          <p:cNvSpPr>
            <a:spLocks noGrp="1"/>
          </p:cNvSpPr>
          <p:nvPr>
            <p:ph type="subTitle" idx="1"/>
          </p:nvPr>
        </p:nvSpPr>
        <p:spPr/>
        <p:txBody>
          <a:bodyPr/>
          <a:lstStyle/>
          <a:p>
            <a:r>
              <a:rPr lang="en-US" dirty="0"/>
              <a:t>Nicole Barnett, PharmD, BCGP</a:t>
            </a:r>
          </a:p>
          <a:p>
            <a:r>
              <a:rPr lang="en-US" dirty="0"/>
              <a:t>Guardian Pharmacy Clinical Support Services</a:t>
            </a:r>
          </a:p>
        </p:txBody>
      </p:sp>
    </p:spTree>
    <p:extLst>
      <p:ext uri="{BB962C8B-B14F-4D97-AF65-F5344CB8AC3E}">
        <p14:creationId xmlns:p14="http://schemas.microsoft.com/office/powerpoint/2010/main" val="1849974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E013F-58FD-F349-975F-04C537972629}"/>
              </a:ext>
            </a:extLst>
          </p:cNvPr>
          <p:cNvSpPr>
            <a:spLocks noGrp="1"/>
          </p:cNvSpPr>
          <p:nvPr>
            <p:ph type="title"/>
          </p:nvPr>
        </p:nvSpPr>
        <p:spPr/>
        <p:txBody>
          <a:bodyPr/>
          <a:lstStyle/>
          <a:p>
            <a:r>
              <a:rPr lang="en-US" dirty="0"/>
              <a:t>Check Point #1</a:t>
            </a:r>
          </a:p>
        </p:txBody>
      </p:sp>
      <p:sp>
        <p:nvSpPr>
          <p:cNvPr id="7" name="Content Placeholder 6">
            <a:extLst>
              <a:ext uri="{FF2B5EF4-FFF2-40B4-BE49-F238E27FC236}">
                <a16:creationId xmlns:a16="http://schemas.microsoft.com/office/drawing/2014/main" id="{3D2C167C-DECC-EDDE-4CCC-7B88EAA5856D}"/>
              </a:ext>
            </a:extLst>
          </p:cNvPr>
          <p:cNvSpPr>
            <a:spLocks noGrp="1"/>
          </p:cNvSpPr>
          <p:nvPr>
            <p:ph idx="1"/>
          </p:nvPr>
        </p:nvSpPr>
        <p:spPr/>
        <p:txBody>
          <a:bodyPr/>
          <a:lstStyle/>
          <a:p>
            <a:r>
              <a:rPr lang="en-US" dirty="0"/>
              <a:t>TRUE or FALSE: Hazardous waste pharmaceuticals have been classified by the EPA as medications dangerous for human health and/or the environment.</a:t>
            </a:r>
          </a:p>
        </p:txBody>
      </p:sp>
    </p:spTree>
    <p:extLst>
      <p:ext uri="{BB962C8B-B14F-4D97-AF65-F5344CB8AC3E}">
        <p14:creationId xmlns:p14="http://schemas.microsoft.com/office/powerpoint/2010/main" val="3011228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9E2BF-FBBB-6A91-8606-51BA242FC5DF}"/>
              </a:ext>
            </a:extLst>
          </p:cNvPr>
          <p:cNvSpPr>
            <a:spLocks noGrp="1"/>
          </p:cNvSpPr>
          <p:nvPr>
            <p:ph type="title"/>
          </p:nvPr>
        </p:nvSpPr>
        <p:spPr>
          <a:xfrm>
            <a:off x="442157" y="77631"/>
            <a:ext cx="10931549" cy="1363331"/>
          </a:xfrm>
        </p:spPr>
        <p:txBody>
          <a:bodyPr/>
          <a:lstStyle/>
          <a:p>
            <a:r>
              <a:rPr lang="en-US" dirty="0"/>
              <a:t>Categories of Drugs</a:t>
            </a:r>
          </a:p>
        </p:txBody>
      </p:sp>
      <p:graphicFrame>
        <p:nvGraphicFramePr>
          <p:cNvPr id="6" name="Diagram 5">
            <a:extLst>
              <a:ext uri="{FF2B5EF4-FFF2-40B4-BE49-F238E27FC236}">
                <a16:creationId xmlns:a16="http://schemas.microsoft.com/office/drawing/2014/main" id="{ADBBFD58-3221-A6D9-0A17-B6912B6A19C3}"/>
              </a:ext>
            </a:extLst>
          </p:cNvPr>
          <p:cNvGraphicFramePr/>
          <p:nvPr>
            <p:extLst>
              <p:ext uri="{D42A27DB-BD31-4B8C-83A1-F6EECF244321}">
                <p14:modId xmlns:p14="http://schemas.microsoft.com/office/powerpoint/2010/main" val="348688963"/>
              </p:ext>
            </p:extLst>
          </p:nvPr>
        </p:nvGraphicFramePr>
        <p:xfrm>
          <a:off x="1035425" y="1374320"/>
          <a:ext cx="10338282" cy="42826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0189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6772B1-9098-B74D-1F0E-9BDFEA7B17BB}"/>
              </a:ext>
            </a:extLst>
          </p:cNvPr>
          <p:cNvSpPr>
            <a:spLocks noGrp="1"/>
          </p:cNvSpPr>
          <p:nvPr>
            <p:ph type="title"/>
          </p:nvPr>
        </p:nvSpPr>
        <p:spPr/>
        <p:txBody>
          <a:bodyPr/>
          <a:lstStyle/>
          <a:p>
            <a:r>
              <a:rPr lang="en-US" dirty="0"/>
              <a:t>What makes a medication hazardous?</a:t>
            </a:r>
          </a:p>
        </p:txBody>
      </p:sp>
      <p:sp>
        <p:nvSpPr>
          <p:cNvPr id="6" name="Content Placeholder 5">
            <a:extLst>
              <a:ext uri="{FF2B5EF4-FFF2-40B4-BE49-F238E27FC236}">
                <a16:creationId xmlns:a16="http://schemas.microsoft.com/office/drawing/2014/main" id="{B9F13895-A1FA-D071-9151-D4FDA2FC5849}"/>
              </a:ext>
            </a:extLst>
          </p:cNvPr>
          <p:cNvSpPr>
            <a:spLocks noGrp="1"/>
          </p:cNvSpPr>
          <p:nvPr>
            <p:ph idx="1"/>
          </p:nvPr>
        </p:nvSpPr>
        <p:spPr/>
        <p:txBody>
          <a:bodyPr/>
          <a:lstStyle/>
          <a:p>
            <a:pPr marL="0" indent="0">
              <a:buNone/>
            </a:pPr>
            <a:r>
              <a:rPr lang="en-US" dirty="0"/>
              <a:t>To be considered “hazardous” by NIOSH a drug must pose one of the following risks:​</a:t>
            </a:r>
          </a:p>
          <a:p>
            <a:pPr marL="342900" indent="-342900">
              <a:buFont typeface="Arial" panose="020B0604020202020204" pitchFamily="34" charset="0"/>
              <a:buChar char="•"/>
            </a:pPr>
            <a:r>
              <a:rPr lang="en-US" dirty="0">
                <a:solidFill>
                  <a:schemeClr val="tx1"/>
                </a:solidFill>
              </a:rPr>
              <a:t>Genotoxicity​: </a:t>
            </a:r>
            <a:r>
              <a:rPr lang="en-US" dirty="0"/>
              <a:t>Impact or damage DNA/genes </a:t>
            </a:r>
          </a:p>
          <a:p>
            <a:pPr marL="342900" indent="-342900">
              <a:buFont typeface="Arial" panose="020B0604020202020204" pitchFamily="34" charset="0"/>
              <a:buChar char="•"/>
            </a:pPr>
            <a:r>
              <a:rPr lang="en-US" dirty="0">
                <a:solidFill>
                  <a:schemeClr val="tx1"/>
                </a:solidFill>
              </a:rPr>
              <a:t>Carcinogenicity​: </a:t>
            </a:r>
            <a:r>
              <a:rPr lang="en-US" dirty="0"/>
              <a:t>Cause cancer </a:t>
            </a:r>
          </a:p>
          <a:p>
            <a:pPr marL="342900" indent="-342900">
              <a:buFont typeface="Arial" panose="020B0604020202020204" pitchFamily="34" charset="0"/>
              <a:buChar char="•"/>
            </a:pPr>
            <a:r>
              <a:rPr lang="en-US" dirty="0">
                <a:solidFill>
                  <a:schemeClr val="tx1"/>
                </a:solidFill>
              </a:rPr>
              <a:t>Teratogenicity or other developmental toxicity​</a:t>
            </a:r>
          </a:p>
          <a:p>
            <a:pPr marL="845820" lvl="1" indent="-342900">
              <a:buFont typeface="Arial" panose="020B0604020202020204" pitchFamily="34" charset="0"/>
              <a:buChar char="•"/>
            </a:pPr>
            <a:r>
              <a:rPr lang="en-US" dirty="0"/>
              <a:t>Contribute to infertility </a:t>
            </a:r>
          </a:p>
          <a:p>
            <a:pPr marL="845820" lvl="1" indent="-342900">
              <a:buFont typeface="Arial" panose="020B0604020202020204" pitchFamily="34" charset="0"/>
              <a:buChar char="•"/>
            </a:pPr>
            <a:r>
              <a:rPr lang="en-US" dirty="0"/>
              <a:t>Impact a developing embryo or fetus </a:t>
            </a:r>
          </a:p>
          <a:p>
            <a:pPr marL="845820" lvl="1" indent="-342900">
              <a:buFont typeface="Arial" panose="020B0604020202020204" pitchFamily="34" charset="0"/>
              <a:buChar char="•"/>
            </a:pPr>
            <a:r>
              <a:rPr lang="en-US" dirty="0"/>
              <a:t>Cause developmental abnormalities </a:t>
            </a:r>
          </a:p>
          <a:p>
            <a:pPr marL="342900" indent="-342900">
              <a:buFont typeface="Arial" panose="020B0604020202020204" pitchFamily="34" charset="0"/>
              <a:buChar char="•"/>
            </a:pPr>
            <a:r>
              <a:rPr lang="en-US" dirty="0"/>
              <a:t>Cause organ damage </a:t>
            </a:r>
          </a:p>
          <a:p>
            <a:pPr marL="342900" indent="-342900">
              <a:buFont typeface="Arial" panose="020B0604020202020204" pitchFamily="34" charset="0"/>
              <a:buChar char="•"/>
            </a:pPr>
            <a:r>
              <a:rPr lang="en-US" dirty="0"/>
              <a:t>Similar structure or function that mimic other drugs known to be hazardous </a:t>
            </a:r>
          </a:p>
        </p:txBody>
      </p:sp>
    </p:spTree>
    <p:extLst>
      <p:ext uri="{BB962C8B-B14F-4D97-AF65-F5344CB8AC3E}">
        <p14:creationId xmlns:p14="http://schemas.microsoft.com/office/powerpoint/2010/main" val="434972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E2164-BDD0-D729-687A-EFC46E8A4A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DB4ECF-3A42-6B74-7788-74D18C577437}"/>
              </a:ext>
            </a:extLst>
          </p:cNvPr>
          <p:cNvSpPr>
            <a:spLocks noGrp="1"/>
          </p:cNvSpPr>
          <p:nvPr>
            <p:ph type="title"/>
          </p:nvPr>
        </p:nvSpPr>
        <p:spPr/>
        <p:txBody>
          <a:bodyPr/>
          <a:lstStyle/>
          <a:p>
            <a:r>
              <a:rPr lang="en-US" dirty="0"/>
              <a:t>Examples of Hazardous Drugs</a:t>
            </a:r>
          </a:p>
        </p:txBody>
      </p:sp>
      <p:sp>
        <p:nvSpPr>
          <p:cNvPr id="5" name="Text Placeholder 4">
            <a:extLst>
              <a:ext uri="{FF2B5EF4-FFF2-40B4-BE49-F238E27FC236}">
                <a16:creationId xmlns:a16="http://schemas.microsoft.com/office/drawing/2014/main" id="{FF0BF40B-5101-EF49-E5FE-633246FA262E}"/>
              </a:ext>
            </a:extLst>
          </p:cNvPr>
          <p:cNvSpPr>
            <a:spLocks noGrp="1"/>
          </p:cNvSpPr>
          <p:nvPr>
            <p:ph type="body" idx="1"/>
          </p:nvPr>
        </p:nvSpPr>
        <p:spPr/>
        <p:txBody>
          <a:bodyPr>
            <a:normAutofit fontScale="92500" lnSpcReduction="10000"/>
          </a:bodyPr>
          <a:lstStyle/>
          <a:p>
            <a:r>
              <a:rPr lang="en-US" sz="2400" dirty="0"/>
              <a:t>NIOSH Table 1</a:t>
            </a:r>
          </a:p>
          <a:p>
            <a:r>
              <a:rPr lang="en-US" sz="1800" b="0" dirty="0"/>
              <a:t>Known to be a human carcinogen</a:t>
            </a:r>
          </a:p>
          <a:p>
            <a:endParaRPr lang="en-US" sz="1800" b="0" dirty="0"/>
          </a:p>
        </p:txBody>
      </p:sp>
      <p:sp>
        <p:nvSpPr>
          <p:cNvPr id="6" name="Content Placeholder 5">
            <a:extLst>
              <a:ext uri="{FF2B5EF4-FFF2-40B4-BE49-F238E27FC236}">
                <a16:creationId xmlns:a16="http://schemas.microsoft.com/office/drawing/2014/main" id="{7481A058-D92A-244C-0632-D723F48BE94A}"/>
              </a:ext>
            </a:extLst>
          </p:cNvPr>
          <p:cNvSpPr>
            <a:spLocks noGrp="1"/>
          </p:cNvSpPr>
          <p:nvPr>
            <p:ph sz="half" idx="2"/>
          </p:nvPr>
        </p:nvSpPr>
        <p:spPr>
          <a:xfrm>
            <a:off x="3867912" y="1930935"/>
            <a:ext cx="3474720" cy="3095759"/>
          </a:xfrm>
        </p:spPr>
        <p:txBody>
          <a:bodyPr>
            <a:noAutofit/>
          </a:bodyPr>
          <a:lstStyle/>
          <a:p>
            <a:r>
              <a:rPr lang="en-US" sz="2400" dirty="0"/>
              <a:t>Arsenic</a:t>
            </a:r>
          </a:p>
          <a:p>
            <a:r>
              <a:rPr lang="en-US" sz="2400" dirty="0"/>
              <a:t>Azathioprine</a:t>
            </a:r>
          </a:p>
          <a:p>
            <a:r>
              <a:rPr lang="en-US" sz="2400" dirty="0"/>
              <a:t>Capecitabine</a:t>
            </a:r>
          </a:p>
          <a:p>
            <a:r>
              <a:rPr lang="en-US" sz="2400" dirty="0"/>
              <a:t>Cyclophosphamide</a:t>
            </a:r>
          </a:p>
          <a:p>
            <a:r>
              <a:rPr lang="en-US" sz="2400" dirty="0"/>
              <a:t>Methotrexate</a:t>
            </a:r>
          </a:p>
          <a:p>
            <a:r>
              <a:rPr lang="en-US" sz="2400" dirty="0"/>
              <a:t>Tamoxifen</a:t>
            </a:r>
          </a:p>
        </p:txBody>
      </p:sp>
      <p:sp>
        <p:nvSpPr>
          <p:cNvPr id="7" name="Text Placeholder 6">
            <a:extLst>
              <a:ext uri="{FF2B5EF4-FFF2-40B4-BE49-F238E27FC236}">
                <a16:creationId xmlns:a16="http://schemas.microsoft.com/office/drawing/2014/main" id="{1174D26C-D84C-F060-47F9-BA26211B7F25}"/>
              </a:ext>
            </a:extLst>
          </p:cNvPr>
          <p:cNvSpPr>
            <a:spLocks noGrp="1"/>
          </p:cNvSpPr>
          <p:nvPr>
            <p:ph type="body" sz="quarter" idx="3"/>
          </p:nvPr>
        </p:nvSpPr>
        <p:spPr/>
        <p:txBody>
          <a:bodyPr>
            <a:normAutofit fontScale="92500" lnSpcReduction="10000"/>
          </a:bodyPr>
          <a:lstStyle/>
          <a:p>
            <a:r>
              <a:rPr lang="en-US" sz="2600" dirty="0"/>
              <a:t>NIOSH</a:t>
            </a:r>
            <a:r>
              <a:rPr lang="en-US" sz="2400" dirty="0"/>
              <a:t> Table 2</a:t>
            </a:r>
          </a:p>
          <a:p>
            <a:r>
              <a:rPr lang="en-US" sz="1800" b="0" dirty="0"/>
              <a:t>Do not have MSHI or classifies as a human carcinogen</a:t>
            </a:r>
          </a:p>
        </p:txBody>
      </p:sp>
      <p:sp>
        <p:nvSpPr>
          <p:cNvPr id="8" name="Content Placeholder 7">
            <a:extLst>
              <a:ext uri="{FF2B5EF4-FFF2-40B4-BE49-F238E27FC236}">
                <a16:creationId xmlns:a16="http://schemas.microsoft.com/office/drawing/2014/main" id="{5D85088D-FDC2-985D-D1D8-7D26F53DDDD6}"/>
              </a:ext>
            </a:extLst>
          </p:cNvPr>
          <p:cNvSpPr>
            <a:spLocks noGrp="1"/>
          </p:cNvSpPr>
          <p:nvPr>
            <p:ph sz="quarter" idx="4"/>
          </p:nvPr>
        </p:nvSpPr>
        <p:spPr>
          <a:xfrm>
            <a:off x="7818463" y="1930936"/>
            <a:ext cx="3474720" cy="3090308"/>
          </a:xfrm>
        </p:spPr>
        <p:txBody>
          <a:bodyPr>
            <a:noAutofit/>
          </a:bodyPr>
          <a:lstStyle/>
          <a:p>
            <a:r>
              <a:rPr lang="en-US" sz="2400" dirty="0"/>
              <a:t>Carbamazepine</a:t>
            </a:r>
          </a:p>
          <a:p>
            <a:r>
              <a:rPr lang="en-US" sz="2400" dirty="0"/>
              <a:t>Colchicine</a:t>
            </a:r>
          </a:p>
          <a:p>
            <a:r>
              <a:rPr lang="en-US" sz="2400" dirty="0"/>
              <a:t>Divalproex</a:t>
            </a:r>
          </a:p>
          <a:p>
            <a:r>
              <a:rPr lang="en-US" sz="2400" dirty="0"/>
              <a:t>Finasteride</a:t>
            </a:r>
          </a:p>
          <a:p>
            <a:r>
              <a:rPr lang="en-US" sz="2400" dirty="0"/>
              <a:t>Paroxetine</a:t>
            </a:r>
          </a:p>
          <a:p>
            <a:r>
              <a:rPr lang="en-US" sz="2400"/>
              <a:t>Warfarin</a:t>
            </a:r>
            <a:endParaRPr lang="en-US" sz="2400" dirty="0"/>
          </a:p>
        </p:txBody>
      </p:sp>
    </p:spTree>
    <p:extLst>
      <p:ext uri="{BB962C8B-B14F-4D97-AF65-F5344CB8AC3E}">
        <p14:creationId xmlns:p14="http://schemas.microsoft.com/office/powerpoint/2010/main" val="663153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B5EE3-6C30-CA77-0534-1AD32503968B}"/>
              </a:ext>
            </a:extLst>
          </p:cNvPr>
          <p:cNvSpPr>
            <a:spLocks noGrp="1"/>
          </p:cNvSpPr>
          <p:nvPr>
            <p:ph type="title"/>
          </p:nvPr>
        </p:nvSpPr>
        <p:spPr>
          <a:xfrm>
            <a:off x="252919" y="1123837"/>
            <a:ext cx="3105136" cy="4601183"/>
          </a:xfrm>
        </p:spPr>
        <p:txBody>
          <a:bodyPr/>
          <a:lstStyle/>
          <a:p>
            <a:r>
              <a:rPr lang="en-US" dirty="0"/>
              <a:t>Check Point #2</a:t>
            </a:r>
          </a:p>
        </p:txBody>
      </p:sp>
      <p:sp>
        <p:nvSpPr>
          <p:cNvPr id="3" name="Content Placeholder 2">
            <a:extLst>
              <a:ext uri="{FF2B5EF4-FFF2-40B4-BE49-F238E27FC236}">
                <a16:creationId xmlns:a16="http://schemas.microsoft.com/office/drawing/2014/main" id="{B963CABB-3154-0D20-8A70-3A559529217E}"/>
              </a:ext>
            </a:extLst>
          </p:cNvPr>
          <p:cNvSpPr>
            <a:spLocks noGrp="1"/>
          </p:cNvSpPr>
          <p:nvPr>
            <p:ph idx="1"/>
          </p:nvPr>
        </p:nvSpPr>
        <p:spPr/>
        <p:txBody>
          <a:bodyPr/>
          <a:lstStyle/>
          <a:p>
            <a:pPr marL="0" indent="0">
              <a:buNone/>
            </a:pPr>
            <a:r>
              <a:rPr lang="en-US" dirty="0"/>
              <a:t>A hazardous drug as defined by NIOSH has:</a:t>
            </a:r>
          </a:p>
          <a:p>
            <a:pPr marL="457200" indent="-457200">
              <a:buAutoNum type="alphaLcPeriod"/>
            </a:pPr>
            <a:r>
              <a:rPr lang="en-US" dirty="0"/>
              <a:t>Been identified as P-listed or U-listed</a:t>
            </a:r>
          </a:p>
          <a:p>
            <a:pPr marL="457200" indent="-457200">
              <a:buAutoNum type="alphaLcPeriod"/>
            </a:pPr>
            <a:r>
              <a:rPr lang="en-US" dirty="0"/>
              <a:t>Been determined to pose a risk to the healthcare worker</a:t>
            </a:r>
          </a:p>
          <a:p>
            <a:pPr marL="457200" indent="-457200">
              <a:buAutoNum type="alphaLcPeriod"/>
            </a:pPr>
            <a:r>
              <a:rPr lang="en-US" dirty="0"/>
              <a:t>Been determined to be ignitable </a:t>
            </a:r>
          </a:p>
        </p:txBody>
      </p:sp>
    </p:spTree>
    <p:extLst>
      <p:ext uri="{BB962C8B-B14F-4D97-AF65-F5344CB8AC3E}">
        <p14:creationId xmlns:p14="http://schemas.microsoft.com/office/powerpoint/2010/main" val="2858853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09F68-7E2C-9F67-00DC-7C647D67A7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E82484-1F11-A76B-FDF3-C8598281C202}"/>
              </a:ext>
            </a:extLst>
          </p:cNvPr>
          <p:cNvSpPr>
            <a:spLocks noGrp="1"/>
          </p:cNvSpPr>
          <p:nvPr>
            <p:ph type="ctrTitle"/>
          </p:nvPr>
        </p:nvSpPr>
        <p:spPr/>
        <p:txBody>
          <a:bodyPr/>
          <a:lstStyle/>
          <a:p>
            <a:r>
              <a:rPr lang="en-US" dirty="0"/>
              <a:t>Special Handling and Disposal</a:t>
            </a:r>
          </a:p>
        </p:txBody>
      </p:sp>
      <p:sp>
        <p:nvSpPr>
          <p:cNvPr id="4" name="Subtitle 3">
            <a:extLst>
              <a:ext uri="{FF2B5EF4-FFF2-40B4-BE49-F238E27FC236}">
                <a16:creationId xmlns:a16="http://schemas.microsoft.com/office/drawing/2014/main" id="{B0EEE647-9173-3BAC-51E7-BAB3C629222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09686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E88FB-7F83-2D96-EB65-2F1CF1B34FA6}"/>
              </a:ext>
            </a:extLst>
          </p:cNvPr>
          <p:cNvSpPr>
            <a:spLocks noGrp="1"/>
          </p:cNvSpPr>
          <p:nvPr>
            <p:ph type="title"/>
          </p:nvPr>
        </p:nvSpPr>
        <p:spPr>
          <a:xfrm>
            <a:off x="3867912" y="1298447"/>
            <a:ext cx="7315200" cy="4597855"/>
          </a:xfrm>
        </p:spPr>
        <p:txBody>
          <a:bodyPr>
            <a:normAutofit/>
          </a:bodyPr>
          <a:lstStyle/>
          <a:p>
            <a:r>
              <a:rPr lang="en-US" sz="4400" dirty="0"/>
              <a:t>HANDLING = worker safety</a:t>
            </a:r>
            <a:br>
              <a:rPr lang="en-US" sz="4400" dirty="0"/>
            </a:br>
            <a:br>
              <a:rPr lang="en-US" sz="4400" dirty="0"/>
            </a:br>
            <a:r>
              <a:rPr lang="en-US" sz="4400" dirty="0"/>
              <a:t>DISPOSAL = environmental safety and risk of contaminating water (waste)</a:t>
            </a:r>
          </a:p>
        </p:txBody>
      </p:sp>
    </p:spTree>
    <p:extLst>
      <p:ext uri="{BB962C8B-B14F-4D97-AF65-F5344CB8AC3E}">
        <p14:creationId xmlns:p14="http://schemas.microsoft.com/office/powerpoint/2010/main" val="944688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3E510-C4EB-5EBE-8583-99AE95656194}"/>
              </a:ext>
            </a:extLst>
          </p:cNvPr>
          <p:cNvSpPr>
            <a:spLocks noGrp="1"/>
          </p:cNvSpPr>
          <p:nvPr>
            <p:ph type="title"/>
          </p:nvPr>
        </p:nvSpPr>
        <p:spPr/>
        <p:txBody>
          <a:bodyPr>
            <a:normAutofit/>
          </a:bodyPr>
          <a:lstStyle/>
          <a:p>
            <a:r>
              <a:rPr lang="en-US" sz="5400" dirty="0"/>
              <a:t>USP800</a:t>
            </a:r>
          </a:p>
        </p:txBody>
      </p:sp>
      <p:sp>
        <p:nvSpPr>
          <p:cNvPr id="3" name="Content Placeholder 2">
            <a:extLst>
              <a:ext uri="{FF2B5EF4-FFF2-40B4-BE49-F238E27FC236}">
                <a16:creationId xmlns:a16="http://schemas.microsoft.com/office/drawing/2014/main" id="{AB93885A-4AC6-8A85-6EB8-7605769D9BD1}"/>
              </a:ext>
            </a:extLst>
          </p:cNvPr>
          <p:cNvSpPr>
            <a:spLocks noGrp="1"/>
          </p:cNvSpPr>
          <p:nvPr>
            <p:ph idx="1"/>
          </p:nvPr>
        </p:nvSpPr>
        <p:spPr>
          <a:xfrm>
            <a:off x="3869268" y="864108"/>
            <a:ext cx="7828746" cy="5120640"/>
          </a:xfrm>
        </p:spPr>
        <p:txBody>
          <a:bodyPr/>
          <a:lstStyle/>
          <a:p>
            <a:pPr marL="0" indent="0">
              <a:buNone/>
            </a:pPr>
            <a:r>
              <a:rPr lang="en-US" sz="2800" b="1" dirty="0"/>
              <a:t>Hazardous Drug Handling in Healthcare Facilities</a:t>
            </a:r>
          </a:p>
          <a:p>
            <a:pPr marL="285750" indent="-285750">
              <a:buFont typeface="Arial" panose="020B0604020202020204" pitchFamily="34" charset="0"/>
              <a:buChar char="•"/>
            </a:pPr>
            <a:r>
              <a:rPr lang="en-US" dirty="0"/>
              <a:t>USP&lt;800&gt; is one chapter of the USP standards</a:t>
            </a:r>
          </a:p>
          <a:p>
            <a:pPr marL="788670" lvl="1" indent="-285750">
              <a:buFont typeface="Arial" panose="020B0604020202020204" pitchFamily="34" charset="0"/>
              <a:buChar char="•"/>
            </a:pPr>
            <a:r>
              <a:rPr lang="en-US" dirty="0"/>
              <a:t>Created based on a public health need</a:t>
            </a:r>
          </a:p>
          <a:p>
            <a:pPr marL="788670" lvl="1" indent="-285750">
              <a:buFont typeface="Arial" panose="020B0604020202020204" pitchFamily="34" charset="0"/>
              <a:buChar char="•"/>
            </a:pPr>
            <a:r>
              <a:rPr lang="en-US" dirty="0"/>
              <a:t>Purpose is to protect healthcare workers and other patients who may be exposed to medications with hazardous properties</a:t>
            </a:r>
          </a:p>
          <a:p>
            <a:r>
              <a:rPr lang="en-US" dirty="0"/>
              <a:t>Chapter became enforceable on November 1, 2023</a:t>
            </a:r>
          </a:p>
          <a:p>
            <a:r>
              <a:rPr lang="en-US" dirty="0"/>
              <a:t>Refers to the NIOSH List (2024) to identify hazardous medications that require special handling as per USP standards</a:t>
            </a:r>
          </a:p>
          <a:p>
            <a:r>
              <a:rPr lang="en-US" dirty="0"/>
              <a:t>A site-specific Assessment of Risk for Table 2 hazardous drugs can be completed and is encouraged by NIOSH </a:t>
            </a:r>
          </a:p>
          <a:p>
            <a:endParaRPr lang="en-US" dirty="0"/>
          </a:p>
        </p:txBody>
      </p:sp>
    </p:spTree>
    <p:extLst>
      <p:ext uri="{BB962C8B-B14F-4D97-AF65-F5344CB8AC3E}">
        <p14:creationId xmlns:p14="http://schemas.microsoft.com/office/powerpoint/2010/main" val="163467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B5EB32-CB4A-A2FD-2648-3289469C923D}"/>
              </a:ext>
            </a:extLst>
          </p:cNvPr>
          <p:cNvSpPr>
            <a:spLocks noGrp="1"/>
          </p:cNvSpPr>
          <p:nvPr>
            <p:ph type="title"/>
          </p:nvPr>
        </p:nvSpPr>
        <p:spPr/>
        <p:txBody>
          <a:bodyPr/>
          <a:lstStyle/>
          <a:p>
            <a:r>
              <a:rPr lang="en-US" dirty="0"/>
              <a:t>NIOSH List</a:t>
            </a:r>
          </a:p>
        </p:txBody>
      </p:sp>
      <p:sp>
        <p:nvSpPr>
          <p:cNvPr id="5" name="Content Placeholder 4">
            <a:extLst>
              <a:ext uri="{FF2B5EF4-FFF2-40B4-BE49-F238E27FC236}">
                <a16:creationId xmlns:a16="http://schemas.microsoft.com/office/drawing/2014/main" id="{F140CAE9-7064-959C-FBAB-378E4C270948}"/>
              </a:ext>
            </a:extLst>
          </p:cNvPr>
          <p:cNvSpPr>
            <a:spLocks noGrp="1"/>
          </p:cNvSpPr>
          <p:nvPr>
            <p:ph idx="1"/>
          </p:nvPr>
        </p:nvSpPr>
        <p:spPr>
          <a:xfrm>
            <a:off x="442157" y="2120533"/>
            <a:ext cx="10931548" cy="2877136"/>
          </a:xfrm>
        </p:spPr>
        <p:txBody>
          <a:bodyPr>
            <a:normAutofit/>
          </a:bodyPr>
          <a:lstStyle/>
          <a:p>
            <a:pPr marL="0" indent="0">
              <a:buNone/>
            </a:pPr>
            <a:r>
              <a:rPr lang="en-US" sz="3200" dirty="0"/>
              <a:t>Updated in 2024</a:t>
            </a:r>
          </a:p>
          <a:p>
            <a:pPr lvl="1"/>
            <a:r>
              <a:rPr lang="en-US" sz="2800" dirty="0"/>
              <a:t>Categories</a:t>
            </a:r>
          </a:p>
          <a:p>
            <a:pPr lvl="2"/>
            <a:r>
              <a:rPr lang="en-US" sz="2400" dirty="0"/>
              <a:t>Table 1 = Antineoplastic Drugs</a:t>
            </a:r>
          </a:p>
          <a:p>
            <a:pPr lvl="2"/>
            <a:r>
              <a:rPr lang="en-US" sz="2400" dirty="0"/>
              <a:t>Table 2 = Non-antineoplastic hazardous drugs</a:t>
            </a:r>
          </a:p>
          <a:p>
            <a:pPr lvl="3"/>
            <a:r>
              <a:rPr lang="en-US" sz="2000" dirty="0"/>
              <a:t>Includes identification of reproductive risk drugs if they meet the criteria for developmental and/or reproductive hazard</a:t>
            </a:r>
          </a:p>
          <a:p>
            <a:pPr marL="502920" lvl="1" indent="0">
              <a:buNone/>
            </a:pPr>
            <a:endParaRPr lang="en-US" sz="2400" dirty="0"/>
          </a:p>
        </p:txBody>
      </p:sp>
    </p:spTree>
    <p:extLst>
      <p:ext uri="{BB962C8B-B14F-4D97-AF65-F5344CB8AC3E}">
        <p14:creationId xmlns:p14="http://schemas.microsoft.com/office/powerpoint/2010/main" val="191381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6DCA6-9547-A2A3-2A08-F4DFCC4B5A5A}"/>
              </a:ext>
            </a:extLst>
          </p:cNvPr>
          <p:cNvSpPr>
            <a:spLocks noGrp="1"/>
          </p:cNvSpPr>
          <p:nvPr>
            <p:ph type="title"/>
          </p:nvPr>
        </p:nvSpPr>
        <p:spPr/>
        <p:txBody>
          <a:bodyPr/>
          <a:lstStyle/>
          <a:p>
            <a:r>
              <a:rPr lang="en-US" dirty="0"/>
              <a:t>Assessment of Risk</a:t>
            </a:r>
          </a:p>
        </p:txBody>
      </p:sp>
      <p:sp>
        <p:nvSpPr>
          <p:cNvPr id="3" name="Content Placeholder 2">
            <a:extLst>
              <a:ext uri="{FF2B5EF4-FFF2-40B4-BE49-F238E27FC236}">
                <a16:creationId xmlns:a16="http://schemas.microsoft.com/office/drawing/2014/main" id="{F95F10D4-E92D-F1A5-D7FE-A85F416951B5}"/>
              </a:ext>
            </a:extLst>
          </p:cNvPr>
          <p:cNvSpPr>
            <a:spLocks noGrp="1"/>
          </p:cNvSpPr>
          <p:nvPr>
            <p:ph idx="1"/>
          </p:nvPr>
        </p:nvSpPr>
        <p:spPr/>
        <p:txBody>
          <a:bodyPr/>
          <a:lstStyle/>
          <a:p>
            <a:r>
              <a:rPr lang="en-US" dirty="0"/>
              <a:t>Evaluation of Table 2 hazardous drug risk to determine ALTERNATIVE containment strategies and/or work practices</a:t>
            </a:r>
          </a:p>
          <a:p>
            <a:r>
              <a:rPr lang="en-US" dirty="0"/>
              <a:t>Considers type of HD, dosage form, risk of exposure, packaging and manipulation</a:t>
            </a:r>
          </a:p>
          <a:p>
            <a:pPr lvl="1"/>
            <a:r>
              <a:rPr lang="en-US" dirty="0"/>
              <a:t>Most medications given in LTCFs are on Table 2 of the NIOSH list</a:t>
            </a:r>
          </a:p>
          <a:p>
            <a:pPr lvl="1"/>
            <a:r>
              <a:rPr lang="en-US" dirty="0"/>
              <a:t>Majority are not manipulated in any way and therefore poses minimal risk</a:t>
            </a:r>
          </a:p>
          <a:p>
            <a:r>
              <a:rPr lang="en-US" dirty="0"/>
              <a:t>If a risk assessment is NOT completed, full PPE must be donned for all levels of exposure risk</a:t>
            </a:r>
          </a:p>
          <a:p>
            <a:pPr lvl="1"/>
            <a:r>
              <a:rPr lang="en-US" dirty="0"/>
              <a:t>Includes crushing medications, pouring liquids, splitting tablets, </a:t>
            </a:r>
            <a:r>
              <a:rPr lang="en-US" dirty="0" err="1"/>
              <a:t>etc</a:t>
            </a:r>
            <a:endParaRPr lang="en-US" dirty="0"/>
          </a:p>
        </p:txBody>
      </p:sp>
    </p:spTree>
    <p:extLst>
      <p:ext uri="{BB962C8B-B14F-4D97-AF65-F5344CB8AC3E}">
        <p14:creationId xmlns:p14="http://schemas.microsoft.com/office/powerpoint/2010/main" val="2310754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6AA9D-E7F3-87EF-1C10-E1513F14D59D}"/>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EF3096FB-0E3B-7EE7-988F-B8EE58AE09F6}"/>
              </a:ext>
            </a:extLst>
          </p:cNvPr>
          <p:cNvSpPr>
            <a:spLocks noGrp="1"/>
          </p:cNvSpPr>
          <p:nvPr>
            <p:ph idx="1"/>
          </p:nvPr>
        </p:nvSpPr>
        <p:spPr/>
        <p:txBody>
          <a:bodyPr/>
          <a:lstStyle/>
          <a:p>
            <a:pPr marL="0" indent="0">
              <a:buNone/>
            </a:pPr>
            <a:r>
              <a:rPr lang="en-US" b="1" u="sng" dirty="0">
                <a:solidFill>
                  <a:schemeClr val="accent2">
                    <a:lumMod val="50000"/>
                  </a:schemeClr>
                </a:solidFill>
              </a:rPr>
              <a:t>The content contained in this presentation is provided only for informational purposes only.  Guardian Pharmacy Services attempts to ensure that content is accurate and obtained from reliable sources but does not represent it to be error-free.</a:t>
            </a:r>
            <a:endParaRPr lang="en-US" dirty="0">
              <a:solidFill>
                <a:schemeClr val="accent2">
                  <a:lumMod val="50000"/>
                </a:schemeClr>
              </a:solidFill>
            </a:endParaRPr>
          </a:p>
          <a:p>
            <a:pPr marL="0" indent="0">
              <a:buNone/>
            </a:pPr>
            <a:r>
              <a:rPr lang="en-US" b="1" dirty="0">
                <a:solidFill>
                  <a:schemeClr val="accent2">
                    <a:lumMod val="50000"/>
                  </a:schemeClr>
                </a:solidFill>
              </a:rPr>
              <a:t> </a:t>
            </a:r>
            <a:endParaRPr lang="en-US" dirty="0">
              <a:solidFill>
                <a:schemeClr val="accent2">
                  <a:lumMod val="50000"/>
                </a:schemeClr>
              </a:solidFill>
            </a:endParaRPr>
          </a:p>
          <a:p>
            <a:pPr marL="0" indent="0">
              <a:buNone/>
            </a:pPr>
            <a:r>
              <a:rPr lang="en-US" b="1" u="sng" dirty="0">
                <a:solidFill>
                  <a:schemeClr val="accent2">
                    <a:lumMod val="50000"/>
                  </a:schemeClr>
                </a:solidFill>
              </a:rPr>
              <a:t>Information in this presentation should not be used to make medical decisions. The information on this presentation is not intended or implied to be a substitute for professional medical advice, diagnosis, or treatment. Always seek the advice of a physician or other qualified health provider with any questions you may have regarding a medical condition. Never disregard professional medical advice or delay in seeking it because of something you have read on this presentation.</a:t>
            </a:r>
            <a:endParaRPr lang="en-US" dirty="0">
              <a:solidFill>
                <a:schemeClr val="accent2">
                  <a:lumMod val="50000"/>
                </a:schemeClr>
              </a:solidFill>
            </a:endParaRPr>
          </a:p>
        </p:txBody>
      </p:sp>
      <p:sp>
        <p:nvSpPr>
          <p:cNvPr id="4" name="Footer Placeholder 3">
            <a:extLst>
              <a:ext uri="{FF2B5EF4-FFF2-40B4-BE49-F238E27FC236}">
                <a16:creationId xmlns:a16="http://schemas.microsoft.com/office/drawing/2014/main" id="{4E1F3FBC-9FF3-F5B6-3D97-853ED912164C}"/>
              </a:ext>
            </a:extLst>
          </p:cNvPr>
          <p:cNvSpPr txBox="1">
            <a:spLocks/>
          </p:cNvSpPr>
          <p:nvPr/>
        </p:nvSpPr>
        <p:spPr>
          <a:xfrm>
            <a:off x="0" y="6114648"/>
            <a:ext cx="9494729" cy="59930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600" dirty="0"/>
              <a:t>Created and distributed by Guardian Pharmacy Services. Do not copy, publish, reproduce, perform, modify, create derivative works, transmit, or distribute without express permission by Guardian Pharmacy Services.</a:t>
            </a:r>
          </a:p>
        </p:txBody>
      </p:sp>
    </p:spTree>
    <p:extLst>
      <p:ext uri="{BB962C8B-B14F-4D97-AF65-F5344CB8AC3E}">
        <p14:creationId xmlns:p14="http://schemas.microsoft.com/office/powerpoint/2010/main" val="1046072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BD6E7-FF0E-B98C-540F-A265EF971A6B}"/>
              </a:ext>
            </a:extLst>
          </p:cNvPr>
          <p:cNvSpPr>
            <a:spLocks noGrp="1"/>
          </p:cNvSpPr>
          <p:nvPr>
            <p:ph type="title"/>
          </p:nvPr>
        </p:nvSpPr>
        <p:spPr/>
        <p:txBody>
          <a:bodyPr/>
          <a:lstStyle/>
          <a:p>
            <a:r>
              <a:rPr lang="en-US" dirty="0"/>
              <a:t>Hazardous Drug Handling per Risk Assessment</a:t>
            </a:r>
          </a:p>
        </p:txBody>
      </p:sp>
      <p:pic>
        <p:nvPicPr>
          <p:cNvPr id="2057" name="Picture 9" descr="A screenshot of a cell phone&#10;&#10;Description automatically generated">
            <a:extLst>
              <a:ext uri="{FF2B5EF4-FFF2-40B4-BE49-F238E27FC236}">
                <a16:creationId xmlns:a16="http://schemas.microsoft.com/office/drawing/2014/main" id="{125AC524-7E0A-95CB-9281-306D898020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573" y="2154482"/>
            <a:ext cx="10480539" cy="3510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038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D2424-16C9-37B7-1DCD-657AA037D1B9}"/>
              </a:ext>
            </a:extLst>
          </p:cNvPr>
          <p:cNvSpPr>
            <a:spLocks noGrp="1"/>
          </p:cNvSpPr>
          <p:nvPr>
            <p:ph type="title"/>
          </p:nvPr>
        </p:nvSpPr>
        <p:spPr/>
        <p:txBody>
          <a:bodyPr/>
          <a:lstStyle/>
          <a:p>
            <a:r>
              <a:rPr lang="en-US" dirty="0"/>
              <a:t>Identification of Hazardous Medications</a:t>
            </a:r>
          </a:p>
        </p:txBody>
      </p:sp>
      <p:sp>
        <p:nvSpPr>
          <p:cNvPr id="3" name="Content Placeholder 2">
            <a:extLst>
              <a:ext uri="{FF2B5EF4-FFF2-40B4-BE49-F238E27FC236}">
                <a16:creationId xmlns:a16="http://schemas.microsoft.com/office/drawing/2014/main" id="{8AB96B07-12C4-BC39-13D3-7561A5D54E3B}"/>
              </a:ext>
            </a:extLst>
          </p:cNvPr>
          <p:cNvSpPr>
            <a:spLocks noGrp="1"/>
          </p:cNvSpPr>
          <p:nvPr>
            <p:ph idx="1"/>
          </p:nvPr>
        </p:nvSpPr>
        <p:spPr/>
        <p:txBody>
          <a:bodyPr/>
          <a:lstStyle/>
          <a:p>
            <a:pPr marL="0" indent="0">
              <a:buNone/>
            </a:pPr>
            <a:endParaRPr lang="en-US" dirty="0"/>
          </a:p>
          <a:p>
            <a:pPr marL="285750" indent="-285750">
              <a:buFont typeface="Arial" panose="020B0604020202020204" pitchFamily="34" charset="0"/>
              <a:buChar char="•"/>
            </a:pPr>
            <a:r>
              <a:rPr lang="en-US" dirty="0"/>
              <a:t>A colorful auxiliary label</a:t>
            </a:r>
          </a:p>
          <a:p>
            <a:pPr marL="285750" indent="-285750">
              <a:buFont typeface="Arial" panose="020B0604020202020204" pitchFamily="34" charset="0"/>
              <a:buChar char="•"/>
            </a:pPr>
            <a:r>
              <a:rPr lang="en-US" dirty="0"/>
              <a:t>A notation on the printed prescription label</a:t>
            </a:r>
          </a:p>
          <a:p>
            <a:pPr marL="285750" indent="-285750">
              <a:buFont typeface="Arial" panose="020B0604020202020204" pitchFamily="34" charset="0"/>
              <a:buChar char="•"/>
            </a:pPr>
            <a:r>
              <a:rPr lang="en-US" dirty="0"/>
              <a:t>A notation on the MAR</a:t>
            </a:r>
          </a:p>
          <a:p>
            <a:endParaRPr lang="en-US" dirty="0"/>
          </a:p>
        </p:txBody>
      </p:sp>
      <p:sp>
        <p:nvSpPr>
          <p:cNvPr id="4" name="Content Placeholder 3">
            <a:extLst>
              <a:ext uri="{FF2B5EF4-FFF2-40B4-BE49-F238E27FC236}">
                <a16:creationId xmlns:a16="http://schemas.microsoft.com/office/drawing/2014/main" id="{766D35F4-0B65-3136-681A-BD5DC2EF16B2}"/>
              </a:ext>
            </a:extLst>
          </p:cNvPr>
          <p:cNvSpPr>
            <a:spLocks noGrp="1"/>
          </p:cNvSpPr>
          <p:nvPr>
            <p:ph idx="10"/>
          </p:nvPr>
        </p:nvSpPr>
        <p:spPr/>
        <p:txBody>
          <a:bodyPr/>
          <a:lstStyle/>
          <a:p>
            <a:endParaRPr lang="en-US" dirty="0"/>
          </a:p>
        </p:txBody>
      </p:sp>
      <p:pic>
        <p:nvPicPr>
          <p:cNvPr id="6" name="Picture 5" descr="LABEL EXAMPLE FOR A TABLE 2 OR 3 HD&#10;">
            <a:extLst>
              <a:ext uri="{FF2B5EF4-FFF2-40B4-BE49-F238E27FC236}">
                <a16:creationId xmlns:a16="http://schemas.microsoft.com/office/drawing/2014/main" id="{327F1052-0681-B1F1-148E-AA7662010B4F}"/>
              </a:ext>
            </a:extLst>
          </p:cNvPr>
          <p:cNvPicPr>
            <a:picLocks noChangeAspect="1"/>
          </p:cNvPicPr>
          <p:nvPr/>
        </p:nvPicPr>
        <p:blipFill>
          <a:blip r:embed="rId2"/>
          <a:stretch>
            <a:fillRect/>
          </a:stretch>
        </p:blipFill>
        <p:spPr>
          <a:xfrm>
            <a:off x="4043700" y="2507884"/>
            <a:ext cx="4070073" cy="1495751"/>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7DD36A62-18A2-C742-8694-D7533972DC2C}"/>
              </a:ext>
            </a:extLst>
          </p:cNvPr>
          <p:cNvPicPr>
            <a:picLocks noChangeAspect="1"/>
          </p:cNvPicPr>
          <p:nvPr/>
        </p:nvPicPr>
        <p:blipFill>
          <a:blip r:embed="rId3"/>
          <a:stretch>
            <a:fillRect/>
          </a:stretch>
        </p:blipFill>
        <p:spPr>
          <a:xfrm>
            <a:off x="4043702" y="4082623"/>
            <a:ext cx="4070073" cy="1444875"/>
          </a:xfrm>
          <a:prstGeom prst="rect">
            <a:avLst/>
          </a:prstGeom>
        </p:spPr>
      </p:pic>
      <p:pic>
        <p:nvPicPr>
          <p:cNvPr id="8" name="Picture 7" descr="A close up of text on a white background&#10;&#10;Description automatically generated">
            <a:extLst>
              <a:ext uri="{FF2B5EF4-FFF2-40B4-BE49-F238E27FC236}">
                <a16:creationId xmlns:a16="http://schemas.microsoft.com/office/drawing/2014/main" id="{EB8889F0-6423-72A9-94D8-7031A5DF05EC}"/>
              </a:ext>
            </a:extLst>
          </p:cNvPr>
          <p:cNvPicPr>
            <a:picLocks noChangeAspect="1"/>
          </p:cNvPicPr>
          <p:nvPr/>
        </p:nvPicPr>
        <p:blipFill>
          <a:blip r:embed="rId4"/>
          <a:stretch>
            <a:fillRect/>
          </a:stretch>
        </p:blipFill>
        <p:spPr>
          <a:xfrm>
            <a:off x="8397895" y="2810957"/>
            <a:ext cx="2975811" cy="2385355"/>
          </a:xfrm>
          <a:prstGeom prst="rect">
            <a:avLst/>
          </a:prstGeom>
        </p:spPr>
      </p:pic>
      <p:sp>
        <p:nvSpPr>
          <p:cNvPr id="11" name="Oval 10">
            <a:extLst>
              <a:ext uri="{FF2B5EF4-FFF2-40B4-BE49-F238E27FC236}">
                <a16:creationId xmlns:a16="http://schemas.microsoft.com/office/drawing/2014/main" id="{06291DAD-D3F3-9567-571C-323DC8638897}"/>
              </a:ext>
            </a:extLst>
          </p:cNvPr>
          <p:cNvSpPr/>
          <p:nvPr/>
        </p:nvSpPr>
        <p:spPr>
          <a:xfrm>
            <a:off x="3898822" y="2317316"/>
            <a:ext cx="1737890" cy="739036"/>
          </a:xfrm>
          <a:prstGeom prst="ellipse">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3B6E249-7F9E-1932-6B8A-C50657D47917}"/>
              </a:ext>
            </a:extLst>
          </p:cNvPr>
          <p:cNvSpPr/>
          <p:nvPr/>
        </p:nvSpPr>
        <p:spPr>
          <a:xfrm>
            <a:off x="3696950" y="3956811"/>
            <a:ext cx="1939762" cy="1103704"/>
          </a:xfrm>
          <a:prstGeom prst="ellipse">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00AB051-DAEB-04D8-FC4F-F0C49F53D611}"/>
              </a:ext>
            </a:extLst>
          </p:cNvPr>
          <p:cNvSpPr/>
          <p:nvPr/>
        </p:nvSpPr>
        <p:spPr>
          <a:xfrm>
            <a:off x="10321403" y="4585731"/>
            <a:ext cx="1052303" cy="474784"/>
          </a:xfrm>
          <a:prstGeom prst="ellipse">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2153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CAAF8-FCC0-564A-A20B-C100E95FD591}"/>
              </a:ext>
            </a:extLst>
          </p:cNvPr>
          <p:cNvSpPr>
            <a:spLocks noGrp="1"/>
          </p:cNvSpPr>
          <p:nvPr>
            <p:ph type="title"/>
          </p:nvPr>
        </p:nvSpPr>
        <p:spPr/>
        <p:txBody>
          <a:bodyPr/>
          <a:lstStyle/>
          <a:p>
            <a:r>
              <a:rPr lang="en-US" dirty="0"/>
              <a:t>Personal Protective Equipment</a:t>
            </a:r>
          </a:p>
        </p:txBody>
      </p:sp>
      <p:sp>
        <p:nvSpPr>
          <p:cNvPr id="3" name="Content Placeholder 2">
            <a:extLst>
              <a:ext uri="{FF2B5EF4-FFF2-40B4-BE49-F238E27FC236}">
                <a16:creationId xmlns:a16="http://schemas.microsoft.com/office/drawing/2014/main" id="{57133539-642C-579E-FF8C-75103F3918B0}"/>
              </a:ext>
            </a:extLst>
          </p:cNvPr>
          <p:cNvSpPr>
            <a:spLocks noGrp="1"/>
          </p:cNvSpPr>
          <p:nvPr>
            <p:ph idx="1"/>
          </p:nvPr>
        </p:nvSpPr>
        <p:spPr>
          <a:xfrm>
            <a:off x="442157" y="2120533"/>
            <a:ext cx="7060933" cy="3969372"/>
          </a:xfrm>
        </p:spPr>
        <p:txBody>
          <a:bodyPr>
            <a:normAutofit/>
          </a:bodyPr>
          <a:lstStyle/>
          <a:p>
            <a:pPr marL="0" indent="0">
              <a:buNone/>
            </a:pPr>
            <a:r>
              <a:rPr lang="en-US" dirty="0"/>
              <a:t>The PPE needed will depend on the task being performed and the type of potential exposure:</a:t>
            </a:r>
          </a:p>
          <a:p>
            <a:pPr marL="285750" indent="-285750">
              <a:buFont typeface="Wingdings" panose="05000000000000000000" pitchFamily="2" charset="2"/>
              <a:buChar char="ü"/>
            </a:pPr>
            <a:r>
              <a:rPr lang="en-US" dirty="0"/>
              <a:t>Chemo Gloves*</a:t>
            </a:r>
          </a:p>
          <a:p>
            <a:pPr marL="285750" indent="-285750">
              <a:buFont typeface="Wingdings" panose="05000000000000000000" pitchFamily="2" charset="2"/>
              <a:buChar char="ü"/>
            </a:pPr>
            <a:r>
              <a:rPr lang="en-US" dirty="0"/>
              <a:t>Gowns</a:t>
            </a:r>
          </a:p>
          <a:p>
            <a:pPr marL="285750" indent="-285750">
              <a:buFont typeface="Wingdings" panose="05000000000000000000" pitchFamily="2" charset="2"/>
              <a:buChar char="ü"/>
            </a:pPr>
            <a:r>
              <a:rPr lang="en-US" dirty="0"/>
              <a:t>Goggles</a:t>
            </a:r>
          </a:p>
          <a:p>
            <a:pPr marL="285750" indent="-285750">
              <a:buFont typeface="Wingdings" panose="05000000000000000000" pitchFamily="2" charset="2"/>
              <a:buChar char="ü"/>
            </a:pPr>
            <a:r>
              <a:rPr lang="en-US" dirty="0"/>
              <a:t>N95 Respirator mask</a:t>
            </a:r>
          </a:p>
          <a:p>
            <a:pPr marL="285750" indent="-285750">
              <a:buFont typeface="Wingdings" panose="05000000000000000000" pitchFamily="2" charset="2"/>
              <a:buChar char="ü"/>
            </a:pPr>
            <a:r>
              <a:rPr lang="en-US" dirty="0"/>
              <a:t>Face shield</a:t>
            </a:r>
          </a:p>
          <a:p>
            <a:pPr marL="0" indent="0">
              <a:buNone/>
            </a:pPr>
            <a:r>
              <a:rPr lang="en-US" sz="1800" dirty="0"/>
              <a:t>*Must be chemo gloves ASTM D6978 (or its successor) if no assessment of risk performed</a:t>
            </a:r>
          </a:p>
        </p:txBody>
      </p:sp>
      <p:pic>
        <p:nvPicPr>
          <p:cNvPr id="8" name="Content Placeholder 4">
            <a:extLst>
              <a:ext uri="{FF2B5EF4-FFF2-40B4-BE49-F238E27FC236}">
                <a16:creationId xmlns:a16="http://schemas.microsoft.com/office/drawing/2014/main" id="{A57A0D7F-D53C-F09B-4D6C-F8BFE4526800}"/>
              </a:ext>
            </a:extLst>
          </p:cNvPr>
          <p:cNvPicPr>
            <a:picLocks noChangeAspect="1"/>
          </p:cNvPicPr>
          <p:nvPr/>
        </p:nvPicPr>
        <p:blipFill>
          <a:blip r:embed="rId3"/>
          <a:stretch>
            <a:fillRect/>
          </a:stretch>
        </p:blipFill>
        <p:spPr>
          <a:xfrm>
            <a:off x="7626362" y="2120533"/>
            <a:ext cx="3622011" cy="3603862"/>
          </a:xfrm>
          <a:prstGeom prst="rect">
            <a:avLst/>
          </a:prstGeom>
          <a:effectLst>
            <a:outerShdw blurRad="50800" dist="50800" dir="5400000" algn="ctr" rotWithShape="0">
              <a:srgbClr val="000000">
                <a:alpha val="68000"/>
              </a:srgbClr>
            </a:outerShdw>
            <a:softEdge rad="63500"/>
          </a:effectLst>
        </p:spPr>
      </p:pic>
    </p:spTree>
    <p:extLst>
      <p:ext uri="{BB962C8B-B14F-4D97-AF65-F5344CB8AC3E}">
        <p14:creationId xmlns:p14="http://schemas.microsoft.com/office/powerpoint/2010/main" val="2765078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84C03-6223-4A0A-9873-0D44AC5C7C64}"/>
              </a:ext>
            </a:extLst>
          </p:cNvPr>
          <p:cNvSpPr>
            <a:spLocks noGrp="1"/>
          </p:cNvSpPr>
          <p:nvPr>
            <p:ph type="title"/>
          </p:nvPr>
        </p:nvSpPr>
        <p:spPr/>
        <p:txBody>
          <a:bodyPr/>
          <a:lstStyle/>
          <a:p>
            <a:r>
              <a:rPr lang="en-US" b="1" dirty="0"/>
              <a:t>Is PPE needed for every HD administered?</a:t>
            </a:r>
            <a:r>
              <a:rPr lang="en-US" dirty="0"/>
              <a:t>​</a:t>
            </a:r>
          </a:p>
        </p:txBody>
      </p:sp>
      <p:sp>
        <p:nvSpPr>
          <p:cNvPr id="3" name="Content Placeholder 2">
            <a:extLst>
              <a:ext uri="{FF2B5EF4-FFF2-40B4-BE49-F238E27FC236}">
                <a16:creationId xmlns:a16="http://schemas.microsoft.com/office/drawing/2014/main" id="{F5101E8A-D0DF-4287-408D-8C84B568CA1F}"/>
              </a:ext>
            </a:extLst>
          </p:cNvPr>
          <p:cNvSpPr>
            <a:spLocks noGrp="1"/>
          </p:cNvSpPr>
          <p:nvPr>
            <p:ph idx="1"/>
          </p:nvPr>
        </p:nvSpPr>
        <p:spPr/>
        <p:txBody>
          <a:bodyPr>
            <a:normAutofit fontScale="70000" lnSpcReduction="20000"/>
          </a:bodyPr>
          <a:lstStyle/>
          <a:p>
            <a:pPr marL="0" indent="0" fontAlgn="base">
              <a:buNone/>
            </a:pPr>
            <a:r>
              <a:rPr lang="en-US" sz="3300" b="1" dirty="0"/>
              <a:t>NOT NECESSARILY </a:t>
            </a:r>
            <a:r>
              <a:rPr lang="en-US" sz="3300" dirty="0"/>
              <a:t>​</a:t>
            </a:r>
          </a:p>
          <a:p>
            <a:pPr lvl="1" fontAlgn="base"/>
            <a:r>
              <a:rPr lang="en-US" sz="3100" dirty="0"/>
              <a:t>Only if manipulation of the dosage form occurs </a:t>
            </a:r>
          </a:p>
          <a:p>
            <a:pPr lvl="2" fontAlgn="base"/>
            <a:r>
              <a:rPr lang="en-US" sz="2900" dirty="0"/>
              <a:t>Tablet splitting or handling cut tablets ​</a:t>
            </a:r>
          </a:p>
          <a:p>
            <a:pPr lvl="2" fontAlgn="base"/>
            <a:r>
              <a:rPr lang="en-US" sz="2900" dirty="0"/>
              <a:t>Opening a capsule​</a:t>
            </a:r>
          </a:p>
          <a:p>
            <a:pPr lvl="2" fontAlgn="base"/>
            <a:r>
              <a:rPr lang="en-US" sz="2900" dirty="0"/>
              <a:t>Crushing tablets ​</a:t>
            </a:r>
          </a:p>
          <a:p>
            <a:pPr lvl="2" fontAlgn="base"/>
            <a:r>
              <a:rPr lang="en-US" sz="2900" dirty="0"/>
              <a:t>Drawing up an injection​</a:t>
            </a:r>
          </a:p>
          <a:p>
            <a:pPr lvl="2" fontAlgn="base"/>
            <a:r>
              <a:rPr lang="en-US" sz="2900" dirty="0"/>
              <a:t>Pouring a liquid​</a:t>
            </a:r>
            <a:endParaRPr lang="en-US" sz="3100" dirty="0"/>
          </a:p>
          <a:p>
            <a:pPr fontAlgn="base"/>
            <a:r>
              <a:rPr lang="en-US" sz="3300" dirty="0"/>
              <a:t>The main purpose of USP&lt;800&gt; is to protect employees who must handle HDs to ensure they have very minimal exposure</a:t>
            </a:r>
          </a:p>
          <a:p>
            <a:pPr fontAlgn="base"/>
            <a:r>
              <a:rPr lang="en-US" sz="3300" dirty="0"/>
              <a:t>The resident or client taking the medication does not need protection ​</a:t>
            </a:r>
          </a:p>
          <a:p>
            <a:pPr fontAlgn="base"/>
            <a:r>
              <a:rPr lang="en-US" sz="3300" dirty="0"/>
              <a:t>Handling should occur in a closed or isolated area to prevent ​exposure of other residents​</a:t>
            </a:r>
          </a:p>
          <a:p>
            <a:endParaRPr lang="en-US" dirty="0"/>
          </a:p>
        </p:txBody>
      </p:sp>
      <p:sp>
        <p:nvSpPr>
          <p:cNvPr id="4" name="TextBox 3">
            <a:extLst>
              <a:ext uri="{FF2B5EF4-FFF2-40B4-BE49-F238E27FC236}">
                <a16:creationId xmlns:a16="http://schemas.microsoft.com/office/drawing/2014/main" id="{3F1EA1FA-C30D-8674-65D8-E99E0708F7F3}"/>
              </a:ext>
            </a:extLst>
          </p:cNvPr>
          <p:cNvSpPr txBox="1"/>
          <p:nvPr/>
        </p:nvSpPr>
        <p:spPr>
          <a:xfrm>
            <a:off x="989556" y="5899759"/>
            <a:ext cx="8279704" cy="646331"/>
          </a:xfrm>
          <a:prstGeom prst="rect">
            <a:avLst/>
          </a:prstGeom>
          <a:noFill/>
        </p:spPr>
        <p:txBody>
          <a:bodyPr wrap="square" rtlCol="0">
            <a:spAutoFit/>
          </a:bodyPr>
          <a:lstStyle/>
          <a:p>
            <a:pPr algn="ctr"/>
            <a:r>
              <a:rPr lang="en-US" i="1" dirty="0"/>
              <a:t>***Healthcare personnel should avoid manipulating HDs, such as crushing tablets or opening capsules </a:t>
            </a:r>
            <a:r>
              <a:rPr lang="en-US" i="1" u="sng" dirty="0"/>
              <a:t>if possible</a:t>
            </a:r>
            <a:r>
              <a:rPr lang="en-US" i="1" dirty="0"/>
              <a:t>***</a:t>
            </a:r>
            <a:endParaRPr lang="en-US" dirty="0"/>
          </a:p>
        </p:txBody>
      </p:sp>
    </p:spTree>
    <p:extLst>
      <p:ext uri="{BB962C8B-B14F-4D97-AF65-F5344CB8AC3E}">
        <p14:creationId xmlns:p14="http://schemas.microsoft.com/office/powerpoint/2010/main" val="3393134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A116D-720C-FA29-1CB3-7C7E3FB750CC}"/>
              </a:ext>
            </a:extLst>
          </p:cNvPr>
          <p:cNvSpPr>
            <a:spLocks noGrp="1"/>
          </p:cNvSpPr>
          <p:nvPr>
            <p:ph type="title"/>
          </p:nvPr>
        </p:nvSpPr>
        <p:spPr/>
        <p:txBody>
          <a:bodyPr>
            <a:normAutofit/>
          </a:bodyPr>
          <a:lstStyle/>
          <a:p>
            <a:r>
              <a:rPr lang="en-US" sz="4000" b="1" dirty="0"/>
              <a:t>Containment Strategies</a:t>
            </a:r>
          </a:p>
        </p:txBody>
      </p:sp>
      <p:sp>
        <p:nvSpPr>
          <p:cNvPr id="3" name="Content Placeholder 2">
            <a:extLst>
              <a:ext uri="{FF2B5EF4-FFF2-40B4-BE49-F238E27FC236}">
                <a16:creationId xmlns:a16="http://schemas.microsoft.com/office/drawing/2014/main" id="{02E670D0-E1B4-EF17-6387-1E2E4CDED5BB}"/>
              </a:ext>
            </a:extLst>
          </p:cNvPr>
          <p:cNvSpPr>
            <a:spLocks noGrp="1"/>
          </p:cNvSpPr>
          <p:nvPr>
            <p:ph idx="1"/>
          </p:nvPr>
        </p:nvSpPr>
        <p:spPr/>
        <p:txBody>
          <a:bodyPr>
            <a:normAutofit fontScale="92500" lnSpcReduction="20000"/>
          </a:bodyPr>
          <a:lstStyle/>
          <a:p>
            <a:pPr marL="0" indent="0">
              <a:buNone/>
            </a:pPr>
            <a:r>
              <a:rPr lang="en-US" dirty="0"/>
              <a:t>WHEN ARE FULL CONTAIMENT STRATEGIES NEEDED?</a:t>
            </a:r>
          </a:p>
          <a:p>
            <a:pPr marL="285750" indent="-285750">
              <a:buFont typeface="Arial" panose="020B0604020202020204" pitchFamily="34" charset="0"/>
              <a:buChar char="•"/>
            </a:pPr>
            <a:r>
              <a:rPr lang="en-US" dirty="0"/>
              <a:t>When manipulating meds on NIOSH Table 1 list</a:t>
            </a:r>
          </a:p>
          <a:p>
            <a:pPr marL="285750" indent="-285750">
              <a:buFont typeface="Arial" panose="020B0604020202020204" pitchFamily="34" charset="0"/>
              <a:buChar char="•"/>
            </a:pPr>
            <a:r>
              <a:rPr lang="en-US" dirty="0"/>
              <a:t>When compounding with any hazardous active pharmaceutical ingredient (API) – should not apply in LTCFs</a:t>
            </a:r>
          </a:p>
          <a:p>
            <a:pPr marL="285750" indent="-285750">
              <a:buFont typeface="Arial" panose="020B0604020202020204" pitchFamily="34" charset="0"/>
              <a:buChar char="•"/>
            </a:pPr>
            <a:r>
              <a:rPr lang="en-US" dirty="0"/>
              <a:t>If an assessment of risk was NOT performed</a:t>
            </a:r>
          </a:p>
          <a:p>
            <a:pPr marL="285750" indent="-285750">
              <a:buFont typeface="Arial" panose="020B0604020202020204" pitchFamily="34" charset="0"/>
              <a:buChar char="•"/>
            </a:pPr>
            <a:endParaRPr lang="en-US" dirty="0"/>
          </a:p>
          <a:p>
            <a:pPr marL="0" indent="0">
              <a:buNone/>
            </a:pPr>
            <a:r>
              <a:rPr lang="en-US" dirty="0"/>
              <a:t>CONTAINMENT STRATEGY SHOULD MATCH THE RISK:</a:t>
            </a:r>
          </a:p>
          <a:p>
            <a:pPr marL="285750" indent="-285750">
              <a:buFont typeface="Arial" panose="020B0604020202020204" pitchFamily="34" charset="0"/>
              <a:buChar char="•"/>
            </a:pPr>
            <a:r>
              <a:rPr lang="en-US" dirty="0"/>
              <a:t>Administration of an oral solid tablet or capsule – no manipulation needed – poses minimal risk, really no risk if infection control policies are being followed</a:t>
            </a:r>
          </a:p>
          <a:p>
            <a:pPr marL="285750" indent="-285750">
              <a:buFont typeface="Arial" panose="020B0604020202020204" pitchFamily="34" charset="0"/>
              <a:buChar char="•"/>
            </a:pPr>
            <a:r>
              <a:rPr lang="en-US" dirty="0"/>
              <a:t>Crushing tablets and opening capsules – possible contact with skin, possible inhalation of dust</a:t>
            </a:r>
          </a:p>
          <a:p>
            <a:pPr marL="285750" indent="-285750">
              <a:buFont typeface="Arial" panose="020B0604020202020204" pitchFamily="34" charset="0"/>
              <a:buChar char="•"/>
            </a:pPr>
            <a:r>
              <a:rPr lang="en-US" dirty="0"/>
              <a:t>Liquids – potential for drips, spillage, or splashing</a:t>
            </a:r>
          </a:p>
          <a:p>
            <a:pPr marL="285750" indent="-285750">
              <a:buFont typeface="Arial" panose="020B0604020202020204" pitchFamily="34" charset="0"/>
              <a:buChar char="•"/>
            </a:pPr>
            <a:r>
              <a:rPr lang="en-US" dirty="0"/>
              <a:t>Creams – possible absorption through skin</a:t>
            </a:r>
          </a:p>
        </p:txBody>
      </p:sp>
    </p:spTree>
    <p:extLst>
      <p:ext uri="{BB962C8B-B14F-4D97-AF65-F5344CB8AC3E}">
        <p14:creationId xmlns:p14="http://schemas.microsoft.com/office/powerpoint/2010/main" val="1687513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F6858-F5C6-8D32-4070-F0D2DDE65C15}"/>
              </a:ext>
            </a:extLst>
          </p:cNvPr>
          <p:cNvSpPr>
            <a:spLocks noGrp="1"/>
          </p:cNvSpPr>
          <p:nvPr>
            <p:ph type="title"/>
          </p:nvPr>
        </p:nvSpPr>
        <p:spPr/>
        <p:txBody>
          <a:bodyPr/>
          <a:lstStyle/>
          <a:p>
            <a:r>
              <a:rPr lang="en-US" dirty="0"/>
              <a:t>Check Point #3</a:t>
            </a:r>
          </a:p>
        </p:txBody>
      </p:sp>
      <p:sp>
        <p:nvSpPr>
          <p:cNvPr id="3" name="Content Placeholder 2">
            <a:extLst>
              <a:ext uri="{FF2B5EF4-FFF2-40B4-BE49-F238E27FC236}">
                <a16:creationId xmlns:a16="http://schemas.microsoft.com/office/drawing/2014/main" id="{698FCDA6-D214-4C14-CCC4-A21762E4F0EF}"/>
              </a:ext>
            </a:extLst>
          </p:cNvPr>
          <p:cNvSpPr>
            <a:spLocks noGrp="1"/>
          </p:cNvSpPr>
          <p:nvPr>
            <p:ph idx="1"/>
          </p:nvPr>
        </p:nvSpPr>
        <p:spPr/>
        <p:txBody>
          <a:bodyPr/>
          <a:lstStyle/>
          <a:p>
            <a:pPr marL="0" indent="0">
              <a:buNone/>
            </a:pPr>
            <a:r>
              <a:rPr lang="en-US" dirty="0"/>
              <a:t>If I am opening a capsule prior to administration of a hazardous drug and my facility has NOT completed an Assessment of Risk:</a:t>
            </a:r>
          </a:p>
          <a:p>
            <a:pPr marL="457200" indent="-457200">
              <a:buAutoNum type="alphaLcPeriod"/>
            </a:pPr>
            <a:r>
              <a:rPr lang="en-US" dirty="0"/>
              <a:t>I can look up what PPE is required in a drug information resource</a:t>
            </a:r>
          </a:p>
          <a:p>
            <a:pPr marL="457200" indent="-457200">
              <a:buAutoNum type="alphaLcPeriod"/>
            </a:pPr>
            <a:r>
              <a:rPr lang="en-US" dirty="0"/>
              <a:t>No PPE is required as the capsule is just being opened</a:t>
            </a:r>
          </a:p>
          <a:p>
            <a:pPr marL="457200" indent="-457200">
              <a:buAutoNum type="alphaLcPeriod"/>
            </a:pPr>
            <a:r>
              <a:rPr lang="en-US" dirty="0"/>
              <a:t>Full PPE is required, same as what is needed for the highest risk level of exposure</a:t>
            </a:r>
          </a:p>
        </p:txBody>
      </p:sp>
    </p:spTree>
    <p:extLst>
      <p:ext uri="{BB962C8B-B14F-4D97-AF65-F5344CB8AC3E}">
        <p14:creationId xmlns:p14="http://schemas.microsoft.com/office/powerpoint/2010/main" val="159364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631A2-EAE1-16FB-394A-8AA13EBDCE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1FC38D-A423-3218-86AE-AF8858ECF257}"/>
              </a:ext>
            </a:extLst>
          </p:cNvPr>
          <p:cNvSpPr>
            <a:spLocks noGrp="1"/>
          </p:cNvSpPr>
          <p:nvPr>
            <p:ph type="title"/>
          </p:nvPr>
        </p:nvSpPr>
        <p:spPr/>
        <p:txBody>
          <a:bodyPr/>
          <a:lstStyle/>
          <a:p>
            <a:r>
              <a:rPr lang="en-US" dirty="0"/>
              <a:t>EPA Rule: Effective 2019</a:t>
            </a:r>
          </a:p>
        </p:txBody>
      </p:sp>
      <p:pic>
        <p:nvPicPr>
          <p:cNvPr id="1026" name="Picture 2">
            <a:extLst>
              <a:ext uri="{FF2B5EF4-FFF2-40B4-BE49-F238E27FC236}">
                <a16:creationId xmlns:a16="http://schemas.microsoft.com/office/drawing/2014/main" id="{6456A2D3-07FD-0BF4-91DB-52B58E2EC18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87682" y="2158478"/>
            <a:ext cx="4230326" cy="3968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E20CD79-8FE0-B411-0304-E02E6BD1548B}"/>
              </a:ext>
            </a:extLst>
          </p:cNvPr>
          <p:cNvSpPr txBox="1"/>
          <p:nvPr/>
        </p:nvSpPr>
        <p:spPr>
          <a:xfrm>
            <a:off x="5644090" y="2923288"/>
            <a:ext cx="4628580" cy="2439129"/>
          </a:xfrm>
          <a:prstGeom prst="rect">
            <a:avLst/>
          </a:prstGeom>
          <a:noFill/>
        </p:spPr>
        <p:txBody>
          <a:bodyPr wrap="square">
            <a:spAutoFit/>
          </a:bodyPr>
          <a:lstStyle/>
          <a:p>
            <a:pPr algn="l" rtl="0" fontAlgn="base">
              <a:lnSpc>
                <a:spcPts val="2325"/>
              </a:lnSpc>
              <a:buFont typeface="Arial" panose="020B0604020202020204" pitchFamily="34" charset="0"/>
              <a:buChar char="•"/>
            </a:pPr>
            <a:r>
              <a:rPr lang="en-US" sz="1800" b="0" i="0" u="none" strike="noStrike" dirty="0">
                <a:solidFill>
                  <a:srgbClr val="1A305B"/>
                </a:solidFill>
                <a:effectLst/>
              </a:rPr>
              <a:t> Bans disposal of hazardous waste pharmaceuticals down the drain, also known as “</a:t>
            </a:r>
            <a:r>
              <a:rPr lang="en-US" sz="1800" b="0" i="0" u="none" strike="noStrike" dirty="0" err="1">
                <a:solidFill>
                  <a:srgbClr val="1A305B"/>
                </a:solidFill>
                <a:effectLst/>
              </a:rPr>
              <a:t>sewering</a:t>
            </a:r>
            <a:r>
              <a:rPr lang="en-US" sz="1800" b="0" i="0" u="none" strike="noStrike" dirty="0">
                <a:solidFill>
                  <a:srgbClr val="1A305B"/>
                </a:solidFill>
                <a:effectLst/>
              </a:rPr>
              <a:t>”</a:t>
            </a:r>
            <a:r>
              <a:rPr lang="en-US" sz="1800" b="0" i="0" dirty="0">
                <a:solidFill>
                  <a:srgbClr val="000000"/>
                </a:solidFill>
                <a:effectLst/>
              </a:rPr>
              <a:t>​</a:t>
            </a:r>
          </a:p>
          <a:p>
            <a:pPr algn="l" rtl="0" fontAlgn="base">
              <a:lnSpc>
                <a:spcPts val="2325"/>
              </a:lnSpc>
              <a:buFont typeface="Arial" panose="020B0604020202020204" pitchFamily="34" charset="0"/>
              <a:buChar char="•"/>
            </a:pPr>
            <a:endParaRPr lang="en-US" b="0" i="0" dirty="0">
              <a:solidFill>
                <a:srgbClr val="000000"/>
              </a:solidFill>
              <a:effectLst/>
            </a:endParaRPr>
          </a:p>
          <a:p>
            <a:pPr algn="l" rtl="0" fontAlgn="base">
              <a:lnSpc>
                <a:spcPts val="2325"/>
              </a:lnSpc>
              <a:buFont typeface="Arial" panose="020B0604020202020204" pitchFamily="34" charset="0"/>
              <a:buChar char="•"/>
            </a:pPr>
            <a:r>
              <a:rPr lang="en-US" sz="1800" b="0" i="0" u="none" strike="noStrike" dirty="0">
                <a:solidFill>
                  <a:srgbClr val="1A305B"/>
                </a:solidFill>
                <a:effectLst/>
              </a:rPr>
              <a:t>Reminder: Hazardous Pharmaceutical Waste is NOT the same as a Hazardous Drug in most cases</a:t>
            </a:r>
            <a:r>
              <a:rPr lang="en-US" sz="1800" b="0" i="0" dirty="0">
                <a:solidFill>
                  <a:srgbClr val="000000"/>
                </a:solidFill>
                <a:effectLst/>
              </a:rPr>
              <a:t>​</a:t>
            </a:r>
          </a:p>
          <a:p>
            <a:pPr algn="l" rtl="0" fontAlgn="base">
              <a:lnSpc>
                <a:spcPts val="2325"/>
              </a:lnSpc>
            </a:pPr>
            <a:endParaRPr lang="en-US" b="0" i="0" dirty="0">
              <a:solidFill>
                <a:srgbClr val="000000"/>
              </a:solidFill>
              <a:effectLst/>
            </a:endParaRPr>
          </a:p>
        </p:txBody>
      </p:sp>
    </p:spTree>
    <p:extLst>
      <p:ext uri="{BB962C8B-B14F-4D97-AF65-F5344CB8AC3E}">
        <p14:creationId xmlns:p14="http://schemas.microsoft.com/office/powerpoint/2010/main" val="3529395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8EAE82D4-05D5-B89A-BE42-784C6ECA9C7B}"/>
              </a:ext>
            </a:extLst>
          </p:cNvPr>
          <p:cNvGraphicFramePr/>
          <p:nvPr>
            <p:extLst>
              <p:ext uri="{D42A27DB-BD31-4B8C-83A1-F6EECF244321}">
                <p14:modId xmlns:p14="http://schemas.microsoft.com/office/powerpoint/2010/main" val="369477253"/>
              </p:ext>
            </p:extLst>
          </p:nvPr>
        </p:nvGraphicFramePr>
        <p:xfrm>
          <a:off x="729673" y="45642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2A85FA23-6EA3-D285-E7FE-8A3B1F4B14E5}"/>
              </a:ext>
            </a:extLst>
          </p:cNvPr>
          <p:cNvSpPr txBox="1"/>
          <p:nvPr/>
        </p:nvSpPr>
        <p:spPr>
          <a:xfrm>
            <a:off x="277091" y="4308764"/>
            <a:ext cx="3491345" cy="1477328"/>
          </a:xfrm>
          <a:prstGeom prst="rect">
            <a:avLst/>
          </a:prstGeom>
          <a:noFill/>
        </p:spPr>
        <p:txBody>
          <a:bodyPr wrap="square" rtlCol="0">
            <a:spAutoFit/>
          </a:bodyPr>
          <a:lstStyle/>
          <a:p>
            <a:r>
              <a:rPr lang="en-US" b="1" dirty="0">
                <a:solidFill>
                  <a:schemeClr val="tx2">
                    <a:lumMod val="75000"/>
                    <a:lumOff val="25000"/>
                  </a:schemeClr>
                </a:solidFill>
              </a:rPr>
              <a:t>EPA Rule does NOT apply to INDEPENDENT LIVING or ASSISTED LIVING communities as waste is “household waste” in these settings.</a:t>
            </a:r>
          </a:p>
        </p:txBody>
      </p:sp>
    </p:spTree>
    <p:extLst>
      <p:ext uri="{BB962C8B-B14F-4D97-AF65-F5344CB8AC3E}">
        <p14:creationId xmlns:p14="http://schemas.microsoft.com/office/powerpoint/2010/main" val="2638176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AF108-585C-7902-0C62-250A561754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705B7A-94AC-51FF-A107-9E9177BAFB70}"/>
              </a:ext>
            </a:extLst>
          </p:cNvPr>
          <p:cNvSpPr>
            <a:spLocks noGrp="1"/>
          </p:cNvSpPr>
          <p:nvPr>
            <p:ph type="title"/>
          </p:nvPr>
        </p:nvSpPr>
        <p:spPr/>
        <p:txBody>
          <a:bodyPr/>
          <a:lstStyle/>
          <a:p>
            <a:r>
              <a:rPr lang="en-US" b="1" dirty="0"/>
              <a:t>Does the EPA Rule include Controlled Substances?</a:t>
            </a:r>
            <a:r>
              <a:rPr lang="en-US" dirty="0"/>
              <a:t>​</a:t>
            </a:r>
          </a:p>
        </p:txBody>
      </p:sp>
      <p:sp>
        <p:nvSpPr>
          <p:cNvPr id="3" name="Content Placeholder 2">
            <a:extLst>
              <a:ext uri="{FF2B5EF4-FFF2-40B4-BE49-F238E27FC236}">
                <a16:creationId xmlns:a16="http://schemas.microsoft.com/office/drawing/2014/main" id="{11F4F8E5-AF4D-CC81-4C5E-B5C31E4374DB}"/>
              </a:ext>
            </a:extLst>
          </p:cNvPr>
          <p:cNvSpPr>
            <a:spLocks noGrp="1"/>
          </p:cNvSpPr>
          <p:nvPr>
            <p:ph idx="1"/>
          </p:nvPr>
        </p:nvSpPr>
        <p:spPr/>
        <p:txBody>
          <a:bodyPr>
            <a:normAutofit/>
          </a:bodyPr>
          <a:lstStyle/>
          <a:p>
            <a:pPr marL="0" indent="0" fontAlgn="base">
              <a:buNone/>
            </a:pPr>
            <a:r>
              <a:rPr lang="en-US" sz="2800" dirty="0"/>
              <a:t>NO!!!</a:t>
            </a:r>
          </a:p>
          <a:p>
            <a:pPr fontAlgn="base"/>
            <a:r>
              <a:rPr lang="en-US" sz="2800" dirty="0"/>
              <a:t>Controlled Substances are EXCLUDED from the EPA Rule and fall to the DEA Final Rule (Title 21, Part 1317)​</a:t>
            </a:r>
          </a:p>
          <a:p>
            <a:pPr lvl="1" fontAlgn="base"/>
            <a:r>
              <a:rPr lang="en-US" sz="2400" dirty="0"/>
              <a:t>Cannot be returned to the pharmacy​</a:t>
            </a:r>
          </a:p>
          <a:p>
            <a:pPr lvl="1" fontAlgn="base"/>
            <a:r>
              <a:rPr lang="en-US" sz="2400" dirty="0"/>
              <a:t>Cannot be sewered or flushed​</a:t>
            </a:r>
          </a:p>
          <a:p>
            <a:pPr lvl="1" fontAlgn="base"/>
            <a:r>
              <a:rPr lang="en-US" sz="2400" dirty="0"/>
              <a:t>Must be rendered “not-retrievable”​</a:t>
            </a:r>
          </a:p>
          <a:p>
            <a:pPr lvl="1" fontAlgn="base"/>
            <a:r>
              <a:rPr lang="en-US" sz="2400" dirty="0"/>
              <a:t>Recommend use of a collection container (e.g. </a:t>
            </a:r>
            <a:r>
              <a:rPr lang="en-US" sz="2400" dirty="0" err="1"/>
              <a:t>MedSafe</a:t>
            </a:r>
            <a:r>
              <a:rPr lang="en-US" sz="2400" dirty="0"/>
              <a:t>) or chemical product (e.g. </a:t>
            </a:r>
            <a:r>
              <a:rPr lang="en-US" sz="2400" dirty="0" err="1"/>
              <a:t>DrugBuster</a:t>
            </a:r>
            <a:r>
              <a:rPr lang="en-US" sz="2400" dirty="0"/>
              <a:t>)​</a:t>
            </a:r>
          </a:p>
        </p:txBody>
      </p:sp>
    </p:spTree>
    <p:extLst>
      <p:ext uri="{BB962C8B-B14F-4D97-AF65-F5344CB8AC3E}">
        <p14:creationId xmlns:p14="http://schemas.microsoft.com/office/powerpoint/2010/main" val="3039044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D740-DC93-0BDF-BF4C-39591A555DD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7B4336C-A35D-9683-8A57-FC2E8DA021EC}"/>
              </a:ext>
            </a:extLst>
          </p:cNvPr>
          <p:cNvSpPr>
            <a:spLocks noGrp="1"/>
          </p:cNvSpPr>
          <p:nvPr>
            <p:ph type="title"/>
          </p:nvPr>
        </p:nvSpPr>
        <p:spPr/>
        <p:txBody>
          <a:bodyPr/>
          <a:lstStyle/>
          <a:p>
            <a:r>
              <a:rPr lang="en-US" b="1" dirty="0"/>
              <a:t>Examples of Compliant Disposal Collection Systems</a:t>
            </a:r>
            <a:endParaRPr lang="en-US" dirty="0"/>
          </a:p>
        </p:txBody>
      </p:sp>
      <p:sp>
        <p:nvSpPr>
          <p:cNvPr id="6" name="Content Placeholder 5">
            <a:extLst>
              <a:ext uri="{FF2B5EF4-FFF2-40B4-BE49-F238E27FC236}">
                <a16:creationId xmlns:a16="http://schemas.microsoft.com/office/drawing/2014/main" id="{7DEC7679-0E8D-E4C5-34F8-530AD81B8FD5}"/>
              </a:ext>
            </a:extLst>
          </p:cNvPr>
          <p:cNvSpPr>
            <a:spLocks noGrp="1"/>
          </p:cNvSpPr>
          <p:nvPr>
            <p:ph idx="1"/>
          </p:nvPr>
        </p:nvSpPr>
        <p:spPr>
          <a:xfrm>
            <a:off x="442157" y="2148243"/>
            <a:ext cx="3636067" cy="3083234"/>
          </a:xfrm>
        </p:spPr>
        <p:txBody>
          <a:bodyPr>
            <a:normAutofit lnSpcReduction="10000"/>
          </a:bodyPr>
          <a:lstStyle/>
          <a:p>
            <a:pPr marL="0" indent="0" fontAlgn="base">
              <a:buNone/>
            </a:pPr>
            <a:r>
              <a:rPr lang="en-US" b="1" dirty="0">
                <a:solidFill>
                  <a:schemeClr val="accent2">
                    <a:lumMod val="75000"/>
                    <a:lumOff val="25000"/>
                  </a:schemeClr>
                </a:solidFill>
              </a:rPr>
              <a:t>COLLECTION CONTAINER</a:t>
            </a:r>
          </a:p>
          <a:p>
            <a:pPr lvl="1" fontAlgn="base"/>
            <a:r>
              <a:rPr lang="en-US" dirty="0"/>
              <a:t>P- and U-listed Hazardous Waste Pharmaceuticals</a:t>
            </a:r>
          </a:p>
          <a:p>
            <a:pPr lvl="1" fontAlgn="base"/>
            <a:r>
              <a:rPr lang="en-US" dirty="0"/>
              <a:t>Controlled Substances</a:t>
            </a:r>
          </a:p>
          <a:p>
            <a:pPr lvl="1" fontAlgn="base"/>
            <a:r>
              <a:rPr lang="en-US" dirty="0"/>
              <a:t>Non-controlled substances</a:t>
            </a:r>
          </a:p>
          <a:p>
            <a:pPr lvl="1" fontAlgn="base"/>
            <a:r>
              <a:rPr lang="en-US" dirty="0"/>
              <a:t>OTC medications</a:t>
            </a:r>
          </a:p>
          <a:p>
            <a:pPr fontAlgn="base"/>
            <a:r>
              <a:rPr lang="en-US" dirty="0"/>
              <a:t>Drugs destroyed using incineration to meet DEA non-retrievable standard</a:t>
            </a:r>
          </a:p>
          <a:p>
            <a:pPr fontAlgn="base"/>
            <a:r>
              <a:rPr lang="en-US" dirty="0" err="1">
                <a:hlinkClick r:id="rId3"/>
              </a:rPr>
              <a:t>MedSafe</a:t>
            </a:r>
            <a:endParaRPr lang="en-US" dirty="0"/>
          </a:p>
        </p:txBody>
      </p:sp>
      <p:sp>
        <p:nvSpPr>
          <p:cNvPr id="7" name="Content Placeholder 6">
            <a:extLst>
              <a:ext uri="{FF2B5EF4-FFF2-40B4-BE49-F238E27FC236}">
                <a16:creationId xmlns:a16="http://schemas.microsoft.com/office/drawing/2014/main" id="{290B449A-1F84-E424-DA3C-376DDE686CAE}"/>
              </a:ext>
            </a:extLst>
          </p:cNvPr>
          <p:cNvSpPr>
            <a:spLocks noGrp="1"/>
          </p:cNvSpPr>
          <p:nvPr>
            <p:ph idx="10"/>
          </p:nvPr>
        </p:nvSpPr>
        <p:spPr>
          <a:xfrm>
            <a:off x="4277966" y="2276508"/>
            <a:ext cx="3636067" cy="3969372"/>
          </a:xfrm>
        </p:spPr>
        <p:txBody>
          <a:bodyPr>
            <a:normAutofit/>
          </a:bodyPr>
          <a:lstStyle/>
          <a:p>
            <a:pPr marL="0" indent="0">
              <a:buNone/>
            </a:pPr>
            <a:r>
              <a:rPr lang="en-US" b="1" dirty="0">
                <a:solidFill>
                  <a:schemeClr val="accent2">
                    <a:lumMod val="75000"/>
                    <a:lumOff val="25000"/>
                  </a:schemeClr>
                </a:solidFill>
              </a:rPr>
              <a:t>CHEMICAL PRODUCT</a:t>
            </a:r>
          </a:p>
          <a:p>
            <a:pPr lvl="1"/>
            <a:r>
              <a:rPr lang="en-US" dirty="0"/>
              <a:t>Neutralizes medications on contact to meet </a:t>
            </a:r>
          </a:p>
          <a:p>
            <a:pPr lvl="1"/>
            <a:r>
              <a:rPr lang="en-US" dirty="0"/>
              <a:t>Landfill friendly</a:t>
            </a:r>
          </a:p>
          <a:p>
            <a:pPr lvl="1"/>
            <a:r>
              <a:rPr lang="en-US" dirty="0"/>
              <a:t>Discarded with common trash</a:t>
            </a:r>
          </a:p>
          <a:p>
            <a:pPr lvl="1"/>
            <a:r>
              <a:rPr lang="en-US" dirty="0"/>
              <a:t>NOT to be used for disposal of hazardous waste pharmaceuticals</a:t>
            </a:r>
          </a:p>
          <a:p>
            <a:pPr lvl="2"/>
            <a:r>
              <a:rPr lang="en-US" dirty="0"/>
              <a:t>Will need separate method of disposal (i.e., </a:t>
            </a:r>
            <a:r>
              <a:rPr lang="en-US" dirty="0">
                <a:hlinkClick r:id="rId4"/>
              </a:rPr>
              <a:t>Stericycle</a:t>
            </a:r>
            <a:r>
              <a:rPr lang="en-US" dirty="0"/>
              <a:t> or other medical waste services)</a:t>
            </a:r>
          </a:p>
          <a:p>
            <a:pPr lvl="1"/>
            <a:r>
              <a:rPr lang="en-US" dirty="0">
                <a:hlinkClick r:id="rId5"/>
              </a:rPr>
              <a:t>RxDestroyer</a:t>
            </a:r>
            <a:r>
              <a:rPr lang="en-US" dirty="0"/>
              <a:t>, </a:t>
            </a:r>
            <a:r>
              <a:rPr lang="en-US" dirty="0">
                <a:hlinkClick r:id="rId6"/>
              </a:rPr>
              <a:t>Drug Buster</a:t>
            </a:r>
            <a:endParaRPr lang="en-US" dirty="0"/>
          </a:p>
          <a:p>
            <a:pPr lvl="1"/>
            <a:endParaRPr lang="en-US" dirty="0"/>
          </a:p>
        </p:txBody>
      </p:sp>
      <p:sp>
        <p:nvSpPr>
          <p:cNvPr id="8" name="Content Placeholder 7">
            <a:extLst>
              <a:ext uri="{FF2B5EF4-FFF2-40B4-BE49-F238E27FC236}">
                <a16:creationId xmlns:a16="http://schemas.microsoft.com/office/drawing/2014/main" id="{08445E18-0635-4B97-016A-1E0111BE5042}"/>
              </a:ext>
            </a:extLst>
          </p:cNvPr>
          <p:cNvSpPr>
            <a:spLocks noGrp="1"/>
          </p:cNvSpPr>
          <p:nvPr>
            <p:ph idx="11"/>
          </p:nvPr>
        </p:nvSpPr>
        <p:spPr>
          <a:xfrm>
            <a:off x="8113775" y="2046127"/>
            <a:ext cx="3636067" cy="2883729"/>
          </a:xfrm>
        </p:spPr>
        <p:txBody>
          <a:bodyPr/>
          <a:lstStyle/>
          <a:p>
            <a:pPr marL="0" indent="0">
              <a:buNone/>
            </a:pPr>
            <a:r>
              <a:rPr lang="en-US" b="1" dirty="0">
                <a:solidFill>
                  <a:schemeClr val="accent2">
                    <a:lumMod val="75000"/>
                    <a:lumOff val="25000"/>
                  </a:schemeClr>
                </a:solidFill>
              </a:rPr>
              <a:t>MAIL BACK PROGRAMS</a:t>
            </a:r>
          </a:p>
          <a:p>
            <a:pPr lvl="1"/>
            <a:r>
              <a:rPr lang="en-US" dirty="0"/>
              <a:t>For individual “ultimate” users only</a:t>
            </a:r>
          </a:p>
          <a:p>
            <a:pPr lvl="1"/>
            <a:r>
              <a:rPr lang="en-US" dirty="0"/>
              <a:t>Envelope to dispose of pharmaceuticals through DEA compliant mail program</a:t>
            </a:r>
          </a:p>
          <a:p>
            <a:pPr lvl="2"/>
            <a:r>
              <a:rPr lang="en-US" dirty="0"/>
              <a:t>Household waste</a:t>
            </a:r>
          </a:p>
          <a:p>
            <a:pPr lvl="1"/>
            <a:r>
              <a:rPr lang="en-US" dirty="0">
                <a:hlinkClick r:id="rId7"/>
              </a:rPr>
              <a:t>MED-Project</a:t>
            </a:r>
            <a:endParaRPr lang="en-US" dirty="0"/>
          </a:p>
          <a:p>
            <a:pPr lvl="1"/>
            <a:r>
              <a:rPr lang="en-US" dirty="0">
                <a:hlinkClick r:id="rId8"/>
              </a:rPr>
              <a:t>Opioid Analgesic REMS</a:t>
            </a:r>
            <a:endParaRPr lang="en-US" dirty="0"/>
          </a:p>
        </p:txBody>
      </p:sp>
    </p:spTree>
    <p:extLst>
      <p:ext uri="{BB962C8B-B14F-4D97-AF65-F5344CB8AC3E}">
        <p14:creationId xmlns:p14="http://schemas.microsoft.com/office/powerpoint/2010/main" val="3222953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F79E4-A6F0-13B7-5055-53364DCD7F64}"/>
              </a:ext>
            </a:extLst>
          </p:cNvPr>
          <p:cNvSpPr>
            <a:spLocks noGrp="1"/>
          </p:cNvSpPr>
          <p:nvPr>
            <p:ph type="title"/>
          </p:nvPr>
        </p:nvSpPr>
        <p:spPr/>
        <p:txBody>
          <a:bodyPr/>
          <a:lstStyle/>
          <a:p>
            <a:r>
              <a:rPr lang="en-US" dirty="0"/>
              <a:t>Disclosure</a:t>
            </a:r>
          </a:p>
        </p:txBody>
      </p:sp>
      <p:sp>
        <p:nvSpPr>
          <p:cNvPr id="3" name="Content Placeholder 2">
            <a:extLst>
              <a:ext uri="{FF2B5EF4-FFF2-40B4-BE49-F238E27FC236}">
                <a16:creationId xmlns:a16="http://schemas.microsoft.com/office/drawing/2014/main" id="{44310366-666C-1C9E-3944-A194DE0B27D8}"/>
              </a:ext>
            </a:extLst>
          </p:cNvPr>
          <p:cNvSpPr>
            <a:spLocks noGrp="1"/>
          </p:cNvSpPr>
          <p:nvPr>
            <p:ph idx="1"/>
          </p:nvPr>
        </p:nvSpPr>
        <p:spPr/>
        <p:txBody>
          <a:bodyPr/>
          <a:lstStyle/>
          <a:p>
            <a:r>
              <a:rPr lang="en-US" dirty="0">
                <a:cs typeface="Arial"/>
              </a:rPr>
              <a:t>The speaker has NO relevant financial relationships with commercial interests and will not be discussing non-FDA approved uses of any drugs. </a:t>
            </a:r>
          </a:p>
          <a:p>
            <a:r>
              <a:rPr lang="en-US" dirty="0"/>
              <a:t>None of the planners for this activity have relevant financial relationships to disclose with ineligible companies.</a:t>
            </a:r>
          </a:p>
        </p:txBody>
      </p:sp>
    </p:spTree>
    <p:extLst>
      <p:ext uri="{BB962C8B-B14F-4D97-AF65-F5344CB8AC3E}">
        <p14:creationId xmlns:p14="http://schemas.microsoft.com/office/powerpoint/2010/main" val="769915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3A3FD-FD50-C205-3F02-51CDF5E0A0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6B9458-54DF-8FCB-C39E-05440F866427}"/>
              </a:ext>
            </a:extLst>
          </p:cNvPr>
          <p:cNvSpPr>
            <a:spLocks noGrp="1"/>
          </p:cNvSpPr>
          <p:nvPr>
            <p:ph type="title"/>
          </p:nvPr>
        </p:nvSpPr>
        <p:spPr>
          <a:xfrm>
            <a:off x="252919" y="1123837"/>
            <a:ext cx="3086026" cy="4601183"/>
          </a:xfrm>
        </p:spPr>
        <p:txBody>
          <a:bodyPr/>
          <a:lstStyle/>
          <a:p>
            <a:r>
              <a:rPr lang="en-US" dirty="0"/>
              <a:t>Check Point #4</a:t>
            </a:r>
          </a:p>
        </p:txBody>
      </p:sp>
      <p:sp>
        <p:nvSpPr>
          <p:cNvPr id="3" name="Content Placeholder 2">
            <a:extLst>
              <a:ext uri="{FF2B5EF4-FFF2-40B4-BE49-F238E27FC236}">
                <a16:creationId xmlns:a16="http://schemas.microsoft.com/office/drawing/2014/main" id="{D09B05E5-61C1-3CC7-C8FC-231DE4828CB5}"/>
              </a:ext>
            </a:extLst>
          </p:cNvPr>
          <p:cNvSpPr>
            <a:spLocks noGrp="1"/>
          </p:cNvSpPr>
          <p:nvPr>
            <p:ph idx="1"/>
          </p:nvPr>
        </p:nvSpPr>
        <p:spPr/>
        <p:txBody>
          <a:bodyPr/>
          <a:lstStyle/>
          <a:p>
            <a:pPr marL="0" indent="0">
              <a:buNone/>
            </a:pPr>
            <a:r>
              <a:rPr lang="en-US" dirty="0"/>
              <a:t>TRUE or FALSE: ALL medications can be disposed of using a commercial grade chemical solution. </a:t>
            </a:r>
          </a:p>
        </p:txBody>
      </p:sp>
    </p:spTree>
    <p:extLst>
      <p:ext uri="{BB962C8B-B14F-4D97-AF65-F5344CB8AC3E}">
        <p14:creationId xmlns:p14="http://schemas.microsoft.com/office/powerpoint/2010/main" val="1542823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61118-8819-CDD2-79DD-A8D66C0C7C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55ED30-2DED-7A31-D90A-8F9EA88E5581}"/>
              </a:ext>
            </a:extLst>
          </p:cNvPr>
          <p:cNvSpPr>
            <a:spLocks noGrp="1"/>
          </p:cNvSpPr>
          <p:nvPr>
            <p:ph type="ctrTitle"/>
          </p:nvPr>
        </p:nvSpPr>
        <p:spPr/>
        <p:txBody>
          <a:bodyPr/>
          <a:lstStyle/>
          <a:p>
            <a:r>
              <a:rPr lang="en-US" dirty="0"/>
              <a:t>Regulatory Oversight and Compliance</a:t>
            </a:r>
          </a:p>
        </p:txBody>
      </p:sp>
      <p:sp>
        <p:nvSpPr>
          <p:cNvPr id="4" name="Subtitle 3">
            <a:extLst>
              <a:ext uri="{FF2B5EF4-FFF2-40B4-BE49-F238E27FC236}">
                <a16:creationId xmlns:a16="http://schemas.microsoft.com/office/drawing/2014/main" id="{79C75D8C-28D2-F210-D680-5B75FA47154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10082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FAD40-5378-606D-955A-A98901E6DA91}"/>
              </a:ext>
            </a:extLst>
          </p:cNvPr>
          <p:cNvSpPr>
            <a:spLocks noGrp="1"/>
          </p:cNvSpPr>
          <p:nvPr>
            <p:ph type="title"/>
          </p:nvPr>
        </p:nvSpPr>
        <p:spPr/>
        <p:txBody>
          <a:bodyPr/>
          <a:lstStyle/>
          <a:p>
            <a:br>
              <a:rPr lang="en-US" dirty="0"/>
            </a:br>
            <a:br>
              <a:rPr lang="en-US" dirty="0"/>
            </a:br>
            <a:br>
              <a:rPr lang="en-US" dirty="0"/>
            </a:br>
            <a:endParaRPr lang="en-US" dirty="0"/>
          </a:p>
        </p:txBody>
      </p:sp>
      <p:sp>
        <p:nvSpPr>
          <p:cNvPr id="4" name="Text Placeholder 3">
            <a:extLst>
              <a:ext uri="{FF2B5EF4-FFF2-40B4-BE49-F238E27FC236}">
                <a16:creationId xmlns:a16="http://schemas.microsoft.com/office/drawing/2014/main" id="{1562CFA9-A0CE-A881-3B7E-7FB22C3F8190}"/>
              </a:ext>
            </a:extLst>
          </p:cNvPr>
          <p:cNvSpPr>
            <a:spLocks noGrp="1"/>
          </p:cNvSpPr>
          <p:nvPr>
            <p:ph type="body" idx="1"/>
          </p:nvPr>
        </p:nvSpPr>
        <p:spPr/>
        <p:txBody>
          <a:bodyPr>
            <a:normAutofit fontScale="92500" lnSpcReduction="10000"/>
          </a:bodyPr>
          <a:lstStyle/>
          <a:p>
            <a:r>
              <a:rPr lang="en-US" dirty="0"/>
              <a:t>Occupational Safety and Health Administration (OSHA)</a:t>
            </a:r>
          </a:p>
        </p:txBody>
      </p:sp>
      <p:sp>
        <p:nvSpPr>
          <p:cNvPr id="3" name="Content Placeholder 2">
            <a:extLst>
              <a:ext uri="{FF2B5EF4-FFF2-40B4-BE49-F238E27FC236}">
                <a16:creationId xmlns:a16="http://schemas.microsoft.com/office/drawing/2014/main" id="{E4D8F98C-A053-92A1-DD4C-6B56F8BAFCD9}"/>
              </a:ext>
            </a:extLst>
          </p:cNvPr>
          <p:cNvSpPr>
            <a:spLocks noGrp="1"/>
          </p:cNvSpPr>
          <p:nvPr>
            <p:ph sz="half" idx="2"/>
          </p:nvPr>
        </p:nvSpPr>
        <p:spPr>
          <a:xfrm>
            <a:off x="3867912" y="1930936"/>
            <a:ext cx="3474720" cy="2225428"/>
          </a:xfrm>
        </p:spPr>
        <p:txBody>
          <a:bodyPr>
            <a:normAutofit fontScale="85000" lnSpcReduction="10000"/>
          </a:bodyPr>
          <a:lstStyle/>
          <a:p>
            <a:r>
              <a:rPr lang="en-US" dirty="0"/>
              <a:t>Regulatory agency</a:t>
            </a:r>
          </a:p>
          <a:p>
            <a:r>
              <a:rPr lang="en-US" dirty="0"/>
              <a:t>Part of the Department of Labor</a:t>
            </a:r>
          </a:p>
          <a:p>
            <a:r>
              <a:rPr lang="en-US" dirty="0"/>
              <a:t>OSHA enforces the safety of the healthcare worker</a:t>
            </a:r>
          </a:p>
          <a:p>
            <a:r>
              <a:rPr lang="en-US" dirty="0"/>
              <a:t>Enforces use of PPE</a:t>
            </a:r>
          </a:p>
          <a:p>
            <a:pPr marL="502920" lvl="1" indent="0">
              <a:buNone/>
            </a:pPr>
            <a:endParaRPr lang="en-US" dirty="0"/>
          </a:p>
        </p:txBody>
      </p:sp>
      <p:sp>
        <p:nvSpPr>
          <p:cNvPr id="5" name="Text Placeholder 4">
            <a:extLst>
              <a:ext uri="{FF2B5EF4-FFF2-40B4-BE49-F238E27FC236}">
                <a16:creationId xmlns:a16="http://schemas.microsoft.com/office/drawing/2014/main" id="{06FD2BAF-0C47-D09E-2654-06E447502475}"/>
              </a:ext>
            </a:extLst>
          </p:cNvPr>
          <p:cNvSpPr>
            <a:spLocks noGrp="1"/>
          </p:cNvSpPr>
          <p:nvPr>
            <p:ph type="body" sz="quarter" idx="3"/>
          </p:nvPr>
        </p:nvSpPr>
        <p:spPr/>
        <p:txBody>
          <a:bodyPr>
            <a:normAutofit fontScale="92500" lnSpcReduction="10000"/>
          </a:bodyPr>
          <a:lstStyle/>
          <a:p>
            <a:r>
              <a:rPr lang="en-US" dirty="0"/>
              <a:t>National Institute for Occupational Safety and Health (NIOSH)</a:t>
            </a:r>
          </a:p>
        </p:txBody>
      </p:sp>
      <p:sp>
        <p:nvSpPr>
          <p:cNvPr id="6" name="Content Placeholder 5">
            <a:extLst>
              <a:ext uri="{FF2B5EF4-FFF2-40B4-BE49-F238E27FC236}">
                <a16:creationId xmlns:a16="http://schemas.microsoft.com/office/drawing/2014/main" id="{709FF9D0-4762-C1A1-0696-7DFA7215B384}"/>
              </a:ext>
            </a:extLst>
          </p:cNvPr>
          <p:cNvSpPr>
            <a:spLocks noGrp="1"/>
          </p:cNvSpPr>
          <p:nvPr>
            <p:ph sz="quarter" idx="4"/>
          </p:nvPr>
        </p:nvSpPr>
        <p:spPr/>
        <p:txBody>
          <a:bodyPr>
            <a:normAutofit fontScale="85000" lnSpcReduction="10000"/>
          </a:bodyPr>
          <a:lstStyle/>
          <a:p>
            <a:r>
              <a:rPr lang="en-US" dirty="0"/>
              <a:t>Research agency</a:t>
            </a:r>
          </a:p>
          <a:p>
            <a:r>
              <a:rPr lang="en-US" dirty="0"/>
              <a:t>Part of the Department of Health and Human Services (CDC)</a:t>
            </a:r>
          </a:p>
          <a:p>
            <a:r>
              <a:rPr lang="en-US" dirty="0"/>
              <a:t>Provides scientific recommendations and best practices to improve worker safety</a:t>
            </a:r>
          </a:p>
          <a:p>
            <a:pPr lvl="1"/>
            <a:r>
              <a:rPr lang="en-US" dirty="0"/>
              <a:t>Advises OSHA, recommendations tend to be stricter than what OSHA adopts as its minimum standard</a:t>
            </a:r>
          </a:p>
          <a:p>
            <a:r>
              <a:rPr lang="en-US" dirty="0"/>
              <a:t>List of drugs that may require additional PPE by the healthcare worker</a:t>
            </a:r>
          </a:p>
          <a:p>
            <a:r>
              <a:rPr lang="en-US" dirty="0"/>
              <a:t>Tests and approves PPE</a:t>
            </a:r>
          </a:p>
        </p:txBody>
      </p:sp>
      <p:pic>
        <p:nvPicPr>
          <p:cNvPr id="8" name="Picture 7">
            <a:extLst>
              <a:ext uri="{FF2B5EF4-FFF2-40B4-BE49-F238E27FC236}">
                <a16:creationId xmlns:a16="http://schemas.microsoft.com/office/drawing/2014/main" id="{104CD671-A818-5876-020D-B5FCDAE6B34C}"/>
              </a:ext>
            </a:extLst>
          </p:cNvPr>
          <p:cNvPicPr>
            <a:picLocks noChangeAspect="1"/>
          </p:cNvPicPr>
          <p:nvPr/>
        </p:nvPicPr>
        <p:blipFill>
          <a:blip r:embed="rId2"/>
          <a:srcRect l="12539" t="8186" r="29217" b="7946"/>
          <a:stretch>
            <a:fillRect/>
          </a:stretch>
        </p:blipFill>
        <p:spPr>
          <a:xfrm>
            <a:off x="27305" y="1930936"/>
            <a:ext cx="3398185" cy="2904111"/>
          </a:xfrm>
          <a:prstGeom prst="rect">
            <a:avLst/>
          </a:prstGeom>
        </p:spPr>
      </p:pic>
    </p:spTree>
    <p:extLst>
      <p:ext uri="{BB962C8B-B14F-4D97-AF65-F5344CB8AC3E}">
        <p14:creationId xmlns:p14="http://schemas.microsoft.com/office/powerpoint/2010/main" val="2761372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8C033-2608-1F9F-3F29-7F5663873E1E}"/>
              </a:ext>
            </a:extLst>
          </p:cNvPr>
          <p:cNvSpPr>
            <a:spLocks noGrp="1"/>
          </p:cNvSpPr>
          <p:nvPr>
            <p:ph type="title"/>
          </p:nvPr>
        </p:nvSpPr>
        <p:spPr/>
        <p:txBody>
          <a:bodyPr/>
          <a:lstStyle/>
          <a:p>
            <a:r>
              <a:rPr lang="en-US" dirty="0"/>
              <a:t>FEDERAL AGENCIES</a:t>
            </a:r>
          </a:p>
        </p:txBody>
      </p:sp>
      <p:sp>
        <p:nvSpPr>
          <p:cNvPr id="5" name="Text Placeholder 4">
            <a:extLst>
              <a:ext uri="{FF2B5EF4-FFF2-40B4-BE49-F238E27FC236}">
                <a16:creationId xmlns:a16="http://schemas.microsoft.com/office/drawing/2014/main" id="{C990355D-359B-7D44-70A3-C5054CCDFDBB}"/>
              </a:ext>
            </a:extLst>
          </p:cNvPr>
          <p:cNvSpPr>
            <a:spLocks noGrp="1"/>
          </p:cNvSpPr>
          <p:nvPr>
            <p:ph type="body" idx="1"/>
          </p:nvPr>
        </p:nvSpPr>
        <p:spPr>
          <a:xfrm>
            <a:off x="3772072" y="1527076"/>
            <a:ext cx="3474720" cy="807720"/>
          </a:xfrm>
        </p:spPr>
        <p:txBody>
          <a:bodyPr/>
          <a:lstStyle/>
          <a:p>
            <a:r>
              <a:rPr lang="en-US" dirty="0"/>
              <a:t>Environmental Protection Agency (EPA)</a:t>
            </a:r>
          </a:p>
        </p:txBody>
      </p:sp>
      <p:sp>
        <p:nvSpPr>
          <p:cNvPr id="6" name="Content Placeholder 5">
            <a:extLst>
              <a:ext uri="{FF2B5EF4-FFF2-40B4-BE49-F238E27FC236}">
                <a16:creationId xmlns:a16="http://schemas.microsoft.com/office/drawing/2014/main" id="{292A48D7-6C42-3886-09AE-BA0165BDF44F}"/>
              </a:ext>
            </a:extLst>
          </p:cNvPr>
          <p:cNvSpPr>
            <a:spLocks noGrp="1"/>
          </p:cNvSpPr>
          <p:nvPr>
            <p:ph sz="half" idx="2"/>
          </p:nvPr>
        </p:nvSpPr>
        <p:spPr>
          <a:xfrm>
            <a:off x="3724152" y="2629261"/>
            <a:ext cx="3474720" cy="3095759"/>
          </a:xfrm>
        </p:spPr>
        <p:txBody>
          <a:bodyPr/>
          <a:lstStyle/>
          <a:p>
            <a:r>
              <a:rPr lang="en-US" dirty="0"/>
              <a:t>Independent regulatory agency</a:t>
            </a:r>
          </a:p>
          <a:p>
            <a:pPr lvl="1"/>
            <a:r>
              <a:rPr lang="en-US" dirty="0"/>
              <a:t>Authority is granted by Congress</a:t>
            </a:r>
          </a:p>
          <a:p>
            <a:r>
              <a:rPr lang="en-US" dirty="0"/>
              <a:t>Writes specific rules and regulation to carry out the RCRA passed by congress</a:t>
            </a:r>
          </a:p>
          <a:p>
            <a:pPr lvl="1"/>
            <a:r>
              <a:rPr lang="en-US" dirty="0"/>
              <a:t>Hazardous Waste Pharmaceuticals Rule (2019)</a:t>
            </a:r>
          </a:p>
        </p:txBody>
      </p:sp>
      <p:sp>
        <p:nvSpPr>
          <p:cNvPr id="7" name="Text Placeholder 6">
            <a:extLst>
              <a:ext uri="{FF2B5EF4-FFF2-40B4-BE49-F238E27FC236}">
                <a16:creationId xmlns:a16="http://schemas.microsoft.com/office/drawing/2014/main" id="{6E3A2982-5678-4EDF-078D-9587A9AD6AB6}"/>
              </a:ext>
            </a:extLst>
          </p:cNvPr>
          <p:cNvSpPr>
            <a:spLocks noGrp="1"/>
          </p:cNvSpPr>
          <p:nvPr>
            <p:ph type="body" sz="quarter" idx="3"/>
          </p:nvPr>
        </p:nvSpPr>
        <p:spPr>
          <a:xfrm>
            <a:off x="7722623" y="1527076"/>
            <a:ext cx="3474720" cy="813171"/>
          </a:xfrm>
        </p:spPr>
        <p:txBody>
          <a:bodyPr/>
          <a:lstStyle/>
          <a:p>
            <a:r>
              <a:rPr lang="en-US" dirty="0"/>
              <a:t>Drug Enforcement Agency (DEA)</a:t>
            </a:r>
          </a:p>
        </p:txBody>
      </p:sp>
      <p:sp>
        <p:nvSpPr>
          <p:cNvPr id="8" name="Content Placeholder 7">
            <a:extLst>
              <a:ext uri="{FF2B5EF4-FFF2-40B4-BE49-F238E27FC236}">
                <a16:creationId xmlns:a16="http://schemas.microsoft.com/office/drawing/2014/main" id="{2FB735D0-A64C-4719-EDFF-2A14B2BCBA1D}"/>
              </a:ext>
            </a:extLst>
          </p:cNvPr>
          <p:cNvSpPr>
            <a:spLocks noGrp="1"/>
          </p:cNvSpPr>
          <p:nvPr>
            <p:ph sz="quarter" idx="4"/>
          </p:nvPr>
        </p:nvSpPr>
        <p:spPr>
          <a:xfrm>
            <a:off x="7818463" y="1930936"/>
            <a:ext cx="3474720" cy="3090308"/>
          </a:xfrm>
        </p:spPr>
        <p:txBody>
          <a:bodyPr/>
          <a:lstStyle/>
          <a:p>
            <a:r>
              <a:rPr lang="en-US" dirty="0"/>
              <a:t>Oversight of the “Closed System” of controlled substances. </a:t>
            </a:r>
          </a:p>
          <a:p>
            <a:r>
              <a:rPr lang="en-US" dirty="0"/>
              <a:t>Direct how to dispose of controlled substances</a:t>
            </a:r>
          </a:p>
        </p:txBody>
      </p:sp>
    </p:spTree>
    <p:extLst>
      <p:ext uri="{BB962C8B-B14F-4D97-AF65-F5344CB8AC3E}">
        <p14:creationId xmlns:p14="http://schemas.microsoft.com/office/powerpoint/2010/main" val="13137124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D429E-B9E4-943C-C3A4-A307BFEAA8E9}"/>
              </a:ext>
            </a:extLst>
          </p:cNvPr>
          <p:cNvSpPr>
            <a:spLocks noGrp="1"/>
          </p:cNvSpPr>
          <p:nvPr>
            <p:ph type="title"/>
          </p:nvPr>
        </p:nvSpPr>
        <p:spPr/>
        <p:txBody>
          <a:bodyPr/>
          <a:lstStyle/>
          <a:p>
            <a:r>
              <a:rPr lang="en-US" dirty="0"/>
              <a:t>Reminder: Handling vs Disposal</a:t>
            </a:r>
          </a:p>
        </p:txBody>
      </p:sp>
      <p:sp>
        <p:nvSpPr>
          <p:cNvPr id="3" name="Content Placeholder 2">
            <a:extLst>
              <a:ext uri="{FF2B5EF4-FFF2-40B4-BE49-F238E27FC236}">
                <a16:creationId xmlns:a16="http://schemas.microsoft.com/office/drawing/2014/main" id="{74C67B1F-BC13-68D1-7DF5-15859264FD31}"/>
              </a:ext>
            </a:extLst>
          </p:cNvPr>
          <p:cNvSpPr>
            <a:spLocks noGrp="1"/>
          </p:cNvSpPr>
          <p:nvPr>
            <p:ph idx="1"/>
          </p:nvPr>
        </p:nvSpPr>
        <p:spPr/>
        <p:txBody>
          <a:bodyPr/>
          <a:lstStyle/>
          <a:p>
            <a:pPr marL="285750" indent="-285750">
              <a:buFont typeface="Courier New" panose="02070309020205020404" pitchFamily="49" charset="0"/>
              <a:buChar char="o"/>
            </a:pPr>
            <a:r>
              <a:rPr lang="en-US" dirty="0"/>
              <a:t>Handling </a:t>
            </a:r>
          </a:p>
          <a:p>
            <a:pPr marL="788670" lvl="1" indent="-285750">
              <a:buFont typeface="Courier New" panose="02070309020205020404" pitchFamily="49" charset="0"/>
              <a:buChar char="o"/>
            </a:pPr>
            <a:r>
              <a:rPr lang="en-US" dirty="0"/>
              <a:t>Follow USP800 quality standards</a:t>
            </a:r>
          </a:p>
          <a:p>
            <a:pPr marL="788670" lvl="1" indent="-285750">
              <a:buFont typeface="Courier New" panose="02070309020205020404" pitchFamily="49" charset="0"/>
              <a:buChar char="o"/>
            </a:pPr>
            <a:r>
              <a:rPr lang="en-US" dirty="0"/>
              <a:t>Protect healthcare workers due to risk of exposure to hazardous drugs</a:t>
            </a:r>
          </a:p>
          <a:p>
            <a:pPr marL="285750" indent="-285750">
              <a:buFont typeface="Courier New" panose="02070309020205020404" pitchFamily="49" charset="0"/>
              <a:buChar char="o"/>
            </a:pPr>
            <a:r>
              <a:rPr lang="en-US" dirty="0"/>
              <a:t>Disposal </a:t>
            </a:r>
          </a:p>
          <a:p>
            <a:pPr marL="788670" lvl="1" indent="-285750">
              <a:buFont typeface="Courier New" panose="02070309020205020404" pitchFamily="49" charset="0"/>
              <a:buChar char="o"/>
            </a:pPr>
            <a:r>
              <a:rPr lang="en-US" dirty="0"/>
              <a:t>EPA Rule for Hazardous Waste Pharmaceuticals that will no longer be used</a:t>
            </a:r>
          </a:p>
          <a:p>
            <a:pPr marL="788670" lvl="1" indent="-285750">
              <a:buFont typeface="Courier New" panose="02070309020205020404" pitchFamily="49" charset="0"/>
              <a:buChar char="o"/>
            </a:pPr>
            <a:r>
              <a:rPr lang="en-US" dirty="0"/>
              <a:t>Protect the environment and human health by reducing hazardous pharmaceuticals from water systems</a:t>
            </a:r>
          </a:p>
          <a:p>
            <a:pPr marL="0" indent="0">
              <a:buNone/>
            </a:pPr>
            <a:endParaRPr lang="en-US" b="1" dirty="0"/>
          </a:p>
          <a:p>
            <a:pPr marL="0" indent="0" algn="ctr">
              <a:buNone/>
            </a:pPr>
            <a:r>
              <a:rPr lang="en-US" b="1" dirty="0"/>
              <a:t>Hazardous drugs are NOT the same thing as Hazardous Waste Pharmaceuticals</a:t>
            </a:r>
          </a:p>
          <a:p>
            <a:endParaRPr lang="en-US" dirty="0"/>
          </a:p>
        </p:txBody>
      </p:sp>
    </p:spTree>
    <p:extLst>
      <p:ext uri="{BB962C8B-B14F-4D97-AF65-F5344CB8AC3E}">
        <p14:creationId xmlns:p14="http://schemas.microsoft.com/office/powerpoint/2010/main" val="2760406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75626-8440-99D8-2BF5-BACC64ABED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7629D5-F04F-3F51-5544-81015B2E0C79}"/>
              </a:ext>
            </a:extLst>
          </p:cNvPr>
          <p:cNvSpPr>
            <a:spLocks noGrp="1"/>
          </p:cNvSpPr>
          <p:nvPr>
            <p:ph type="title"/>
          </p:nvPr>
        </p:nvSpPr>
        <p:spPr/>
        <p:txBody>
          <a:bodyPr/>
          <a:lstStyle/>
          <a:p>
            <a:r>
              <a:rPr lang="en-US" dirty="0"/>
              <a:t>Centers for Medicare and Medicaid Services (CMS)</a:t>
            </a:r>
          </a:p>
        </p:txBody>
      </p:sp>
      <p:sp>
        <p:nvSpPr>
          <p:cNvPr id="6" name="Content Placeholder 5">
            <a:extLst>
              <a:ext uri="{FF2B5EF4-FFF2-40B4-BE49-F238E27FC236}">
                <a16:creationId xmlns:a16="http://schemas.microsoft.com/office/drawing/2014/main" id="{78971088-270C-E322-6B98-71107EE23CFD}"/>
              </a:ext>
            </a:extLst>
          </p:cNvPr>
          <p:cNvSpPr>
            <a:spLocks noGrp="1"/>
          </p:cNvSpPr>
          <p:nvPr>
            <p:ph idx="1"/>
          </p:nvPr>
        </p:nvSpPr>
        <p:spPr/>
        <p:txBody>
          <a:bodyPr/>
          <a:lstStyle/>
          <a:p>
            <a:r>
              <a:rPr lang="en-US" dirty="0"/>
              <a:t>Regulatory agency</a:t>
            </a:r>
          </a:p>
          <a:p>
            <a:r>
              <a:rPr lang="en-US" dirty="0"/>
              <a:t>Provides healthcare coverage for Medicare and Medicaid</a:t>
            </a:r>
          </a:p>
          <a:p>
            <a:r>
              <a:rPr lang="en-US" dirty="0"/>
              <a:t>SOM - Appendix PP includes regulations and surveyor guidance for proper handling, storage and disposal of medications</a:t>
            </a:r>
          </a:p>
        </p:txBody>
      </p:sp>
    </p:spTree>
    <p:extLst>
      <p:ext uri="{BB962C8B-B14F-4D97-AF65-F5344CB8AC3E}">
        <p14:creationId xmlns:p14="http://schemas.microsoft.com/office/powerpoint/2010/main" val="22175315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E0763-31D7-EDD6-0C3B-DA0AFFF93A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AB8C41-E41B-971B-4950-FC07E83965CE}"/>
              </a:ext>
            </a:extLst>
          </p:cNvPr>
          <p:cNvSpPr>
            <a:spLocks noGrp="1"/>
          </p:cNvSpPr>
          <p:nvPr>
            <p:ph type="title"/>
          </p:nvPr>
        </p:nvSpPr>
        <p:spPr/>
        <p:txBody>
          <a:bodyPr/>
          <a:lstStyle/>
          <a:p>
            <a:r>
              <a:rPr lang="en-US" dirty="0"/>
              <a:t>State Agencies</a:t>
            </a:r>
          </a:p>
        </p:txBody>
      </p:sp>
      <p:sp>
        <p:nvSpPr>
          <p:cNvPr id="5" name="Text Placeholder 4">
            <a:extLst>
              <a:ext uri="{FF2B5EF4-FFF2-40B4-BE49-F238E27FC236}">
                <a16:creationId xmlns:a16="http://schemas.microsoft.com/office/drawing/2014/main" id="{435C7205-9A2D-8881-3C6A-45947A9F9C55}"/>
              </a:ext>
            </a:extLst>
          </p:cNvPr>
          <p:cNvSpPr>
            <a:spLocks noGrp="1"/>
          </p:cNvSpPr>
          <p:nvPr>
            <p:ph type="body" idx="1"/>
          </p:nvPr>
        </p:nvSpPr>
        <p:spPr/>
        <p:txBody>
          <a:bodyPr/>
          <a:lstStyle/>
          <a:p>
            <a:r>
              <a:rPr lang="en-US" dirty="0"/>
              <a:t>State Department of Health</a:t>
            </a:r>
          </a:p>
        </p:txBody>
      </p:sp>
      <p:sp>
        <p:nvSpPr>
          <p:cNvPr id="6" name="Content Placeholder 5">
            <a:extLst>
              <a:ext uri="{FF2B5EF4-FFF2-40B4-BE49-F238E27FC236}">
                <a16:creationId xmlns:a16="http://schemas.microsoft.com/office/drawing/2014/main" id="{671F8F18-F630-E04F-333D-E3440EF4C3C4}"/>
              </a:ext>
            </a:extLst>
          </p:cNvPr>
          <p:cNvSpPr>
            <a:spLocks noGrp="1"/>
          </p:cNvSpPr>
          <p:nvPr>
            <p:ph sz="half" idx="2"/>
          </p:nvPr>
        </p:nvSpPr>
        <p:spPr>
          <a:xfrm>
            <a:off x="3867912" y="1878025"/>
            <a:ext cx="3474720" cy="1868478"/>
          </a:xfrm>
        </p:spPr>
        <p:txBody>
          <a:bodyPr>
            <a:normAutofit fontScale="92500" lnSpcReduction="10000"/>
          </a:bodyPr>
          <a:lstStyle/>
          <a:p>
            <a:r>
              <a:rPr lang="en-US" dirty="0"/>
              <a:t>State Surveyors</a:t>
            </a:r>
          </a:p>
          <a:p>
            <a:r>
              <a:rPr lang="en-US" dirty="0"/>
              <a:t>Use SOM - Appendix PP during surveys which includes regulations and surveyor guidance for proper storage and disposal of medications</a:t>
            </a:r>
          </a:p>
        </p:txBody>
      </p:sp>
      <p:sp>
        <p:nvSpPr>
          <p:cNvPr id="7" name="Text Placeholder 6">
            <a:extLst>
              <a:ext uri="{FF2B5EF4-FFF2-40B4-BE49-F238E27FC236}">
                <a16:creationId xmlns:a16="http://schemas.microsoft.com/office/drawing/2014/main" id="{E2474918-7F81-C00C-1ED2-A5839B51FF97}"/>
              </a:ext>
            </a:extLst>
          </p:cNvPr>
          <p:cNvSpPr>
            <a:spLocks noGrp="1"/>
          </p:cNvSpPr>
          <p:nvPr>
            <p:ph type="body" sz="quarter" idx="3"/>
          </p:nvPr>
        </p:nvSpPr>
        <p:spPr/>
        <p:txBody>
          <a:bodyPr/>
          <a:lstStyle/>
          <a:p>
            <a:r>
              <a:rPr lang="en-US" dirty="0"/>
              <a:t>State Board of Pharmacy</a:t>
            </a:r>
          </a:p>
        </p:txBody>
      </p:sp>
      <p:sp>
        <p:nvSpPr>
          <p:cNvPr id="8" name="Content Placeholder 7">
            <a:extLst>
              <a:ext uri="{FF2B5EF4-FFF2-40B4-BE49-F238E27FC236}">
                <a16:creationId xmlns:a16="http://schemas.microsoft.com/office/drawing/2014/main" id="{D59F7B4E-75E1-F1F2-AA19-D161D05AC93A}"/>
              </a:ext>
            </a:extLst>
          </p:cNvPr>
          <p:cNvSpPr>
            <a:spLocks noGrp="1"/>
          </p:cNvSpPr>
          <p:nvPr>
            <p:ph sz="quarter" idx="4"/>
          </p:nvPr>
        </p:nvSpPr>
        <p:spPr>
          <a:xfrm>
            <a:off x="7818463" y="1930936"/>
            <a:ext cx="3474720" cy="2266991"/>
          </a:xfrm>
        </p:spPr>
        <p:txBody>
          <a:bodyPr>
            <a:normAutofit fontScale="92500" lnSpcReduction="10000"/>
          </a:bodyPr>
          <a:lstStyle/>
          <a:p>
            <a:r>
              <a:rPr lang="en-US" dirty="0"/>
              <a:t>State Regulatory Agency</a:t>
            </a:r>
          </a:p>
          <a:p>
            <a:r>
              <a:rPr lang="en-US" dirty="0"/>
              <a:t>Regulates the interaction between the pharmacy and facility</a:t>
            </a:r>
          </a:p>
          <a:p>
            <a:pPr lvl="1"/>
            <a:r>
              <a:rPr lang="en-US" dirty="0"/>
              <a:t>Emergency Kits</a:t>
            </a:r>
          </a:p>
          <a:p>
            <a:pPr lvl="1"/>
            <a:r>
              <a:rPr lang="en-US" dirty="0"/>
              <a:t>Automated Dispensing Systems</a:t>
            </a:r>
          </a:p>
          <a:p>
            <a:pPr lvl="1"/>
            <a:r>
              <a:rPr lang="en-US" dirty="0"/>
              <a:t>Pharmacy Services</a:t>
            </a:r>
          </a:p>
        </p:txBody>
      </p:sp>
      <p:sp>
        <p:nvSpPr>
          <p:cNvPr id="3" name="Text Placeholder 4">
            <a:extLst>
              <a:ext uri="{FF2B5EF4-FFF2-40B4-BE49-F238E27FC236}">
                <a16:creationId xmlns:a16="http://schemas.microsoft.com/office/drawing/2014/main" id="{0467CD81-4B5E-7B5D-5A3A-15BC2F6C67A9}"/>
              </a:ext>
            </a:extLst>
          </p:cNvPr>
          <p:cNvSpPr txBox="1">
            <a:spLocks/>
          </p:cNvSpPr>
          <p:nvPr/>
        </p:nvSpPr>
        <p:spPr>
          <a:xfrm>
            <a:off x="3867912" y="3949626"/>
            <a:ext cx="3668961" cy="461009"/>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0"/>
              </a:spcBef>
              <a:buClr>
                <a:schemeClr val="accent1"/>
              </a:buClr>
              <a:buFont typeface="Wingdings 2" pitchFamily="18" charset="2"/>
              <a:buNone/>
              <a:defRPr sz="2000" b="1" kern="1200">
                <a:solidFill>
                  <a:srgbClr val="1A305B"/>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2000" b="1" kern="1200">
                <a:solidFill>
                  <a:srgbClr val="002D5D"/>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800" b="1" kern="1200">
                <a:solidFill>
                  <a:srgbClr val="002D5D"/>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rgbClr val="002D5D"/>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rgbClr val="002D5D"/>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9pPr>
          </a:lstStyle>
          <a:p>
            <a:r>
              <a:rPr lang="en-US" dirty="0"/>
              <a:t>State Environmental Agency</a:t>
            </a:r>
          </a:p>
        </p:txBody>
      </p:sp>
      <p:sp>
        <p:nvSpPr>
          <p:cNvPr id="4" name="Content Placeholder 5">
            <a:extLst>
              <a:ext uri="{FF2B5EF4-FFF2-40B4-BE49-F238E27FC236}">
                <a16:creationId xmlns:a16="http://schemas.microsoft.com/office/drawing/2014/main" id="{EE4170E0-2DB0-B437-1511-073212E9CDA9}"/>
              </a:ext>
            </a:extLst>
          </p:cNvPr>
          <p:cNvSpPr txBox="1">
            <a:spLocks/>
          </p:cNvSpPr>
          <p:nvPr/>
        </p:nvSpPr>
        <p:spPr>
          <a:xfrm>
            <a:off x="3867912" y="4613758"/>
            <a:ext cx="3474720" cy="191519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rgbClr val="002D5D"/>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rgbClr val="002D5D"/>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rgbClr val="002D5D"/>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rgbClr val="002D5D"/>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rgbClr val="002D5D"/>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dirty="0"/>
              <a:t>State regulatory agency	</a:t>
            </a:r>
          </a:p>
          <a:p>
            <a:r>
              <a:rPr lang="en-US" dirty="0"/>
              <a:t>Enforcement of laws and regulations that protect the environment and public health within their borders</a:t>
            </a:r>
          </a:p>
          <a:p>
            <a:endParaRPr lang="en-US" dirty="0"/>
          </a:p>
        </p:txBody>
      </p:sp>
    </p:spTree>
    <p:extLst>
      <p:ext uri="{BB962C8B-B14F-4D97-AF65-F5344CB8AC3E}">
        <p14:creationId xmlns:p14="http://schemas.microsoft.com/office/powerpoint/2010/main" val="18240116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8E3BDF-1863-55D1-AFEE-DAFC03152DFA}"/>
              </a:ext>
            </a:extLst>
          </p:cNvPr>
          <p:cNvPicPr>
            <a:picLocks noChangeAspect="1"/>
          </p:cNvPicPr>
          <p:nvPr/>
        </p:nvPicPr>
        <p:blipFill>
          <a:blip r:embed="rId2"/>
          <a:stretch>
            <a:fillRect/>
          </a:stretch>
        </p:blipFill>
        <p:spPr>
          <a:xfrm>
            <a:off x="1451703" y="606163"/>
            <a:ext cx="8910671" cy="5045127"/>
          </a:xfrm>
          <a:prstGeom prst="rect">
            <a:avLst/>
          </a:prstGeom>
        </p:spPr>
      </p:pic>
      <p:sp>
        <p:nvSpPr>
          <p:cNvPr id="9" name="TextBox 8">
            <a:extLst>
              <a:ext uri="{FF2B5EF4-FFF2-40B4-BE49-F238E27FC236}">
                <a16:creationId xmlns:a16="http://schemas.microsoft.com/office/drawing/2014/main" id="{A365A338-0BFD-CC8F-7129-2F2B21CA9263}"/>
              </a:ext>
            </a:extLst>
          </p:cNvPr>
          <p:cNvSpPr txBox="1"/>
          <p:nvPr/>
        </p:nvSpPr>
        <p:spPr>
          <a:xfrm>
            <a:off x="620768" y="6097948"/>
            <a:ext cx="8039137" cy="307777"/>
          </a:xfrm>
          <a:prstGeom prst="rect">
            <a:avLst/>
          </a:prstGeom>
          <a:noFill/>
        </p:spPr>
        <p:txBody>
          <a:bodyPr wrap="square" rtlCol="0">
            <a:spAutoFit/>
          </a:bodyPr>
          <a:lstStyle/>
          <a:p>
            <a:r>
              <a:rPr lang="en-US" sz="1400" dirty="0"/>
              <a:t>Source: </a:t>
            </a:r>
            <a:r>
              <a:rPr lang="en-US" sz="1400" dirty="0">
                <a:hlinkClick r:id="rId3"/>
              </a:rPr>
              <a:t>10 Step Blueprint For Managing Pharmaceutical Waste </a:t>
            </a:r>
            <a:r>
              <a:rPr lang="en-US" sz="1400" dirty="0"/>
              <a:t> (funded by EPA)</a:t>
            </a:r>
          </a:p>
        </p:txBody>
      </p:sp>
    </p:spTree>
    <p:extLst>
      <p:ext uri="{BB962C8B-B14F-4D97-AF65-F5344CB8AC3E}">
        <p14:creationId xmlns:p14="http://schemas.microsoft.com/office/powerpoint/2010/main" val="6262861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15B32-8E05-F7F9-F3AD-A8E52A514FFC}"/>
              </a:ext>
            </a:extLst>
          </p:cNvPr>
          <p:cNvSpPr>
            <a:spLocks noGrp="1"/>
          </p:cNvSpPr>
          <p:nvPr>
            <p:ph type="title"/>
          </p:nvPr>
        </p:nvSpPr>
        <p:spPr/>
        <p:txBody>
          <a:bodyPr/>
          <a:lstStyle/>
          <a:p>
            <a:r>
              <a:rPr lang="en-US" dirty="0"/>
              <a:t>Check Point #5</a:t>
            </a:r>
          </a:p>
        </p:txBody>
      </p:sp>
      <p:sp>
        <p:nvSpPr>
          <p:cNvPr id="3" name="Content Placeholder 2">
            <a:extLst>
              <a:ext uri="{FF2B5EF4-FFF2-40B4-BE49-F238E27FC236}">
                <a16:creationId xmlns:a16="http://schemas.microsoft.com/office/drawing/2014/main" id="{A949E9AF-F864-48E8-9A8B-96A8130E54A0}"/>
              </a:ext>
            </a:extLst>
          </p:cNvPr>
          <p:cNvSpPr>
            <a:spLocks noGrp="1"/>
          </p:cNvSpPr>
          <p:nvPr>
            <p:ph idx="1"/>
          </p:nvPr>
        </p:nvSpPr>
        <p:spPr/>
        <p:txBody>
          <a:bodyPr/>
          <a:lstStyle/>
          <a:p>
            <a:pPr marL="0" indent="0">
              <a:buNone/>
            </a:pPr>
            <a:r>
              <a:rPr lang="en-US" dirty="0"/>
              <a:t>The following organizations ENFORCE the rules and regulations regarding proper handling and disposal of Hazardous Drugs and Hazardous Waste Pharmaceuticals:</a:t>
            </a:r>
          </a:p>
          <a:p>
            <a:pPr marL="457200" indent="-457200">
              <a:buAutoNum type="alphaLcPeriod"/>
            </a:pPr>
            <a:r>
              <a:rPr lang="en-US" dirty="0"/>
              <a:t>NIOSH</a:t>
            </a:r>
          </a:p>
          <a:p>
            <a:pPr marL="457200" indent="-457200">
              <a:buAutoNum type="alphaLcPeriod"/>
            </a:pPr>
            <a:r>
              <a:rPr lang="en-US" dirty="0"/>
              <a:t>OSHA</a:t>
            </a:r>
          </a:p>
          <a:p>
            <a:pPr marL="457200" indent="-457200">
              <a:buAutoNum type="alphaLcPeriod"/>
            </a:pPr>
            <a:r>
              <a:rPr lang="en-US" dirty="0"/>
              <a:t>USP</a:t>
            </a:r>
          </a:p>
          <a:p>
            <a:pPr marL="457200" indent="-457200">
              <a:buAutoNum type="alphaLcPeriod"/>
            </a:pPr>
            <a:r>
              <a:rPr lang="en-US" dirty="0"/>
              <a:t>EPA and DEA</a:t>
            </a:r>
          </a:p>
          <a:p>
            <a:pPr marL="457200" indent="-457200">
              <a:buAutoNum type="alphaLcPeriod"/>
            </a:pPr>
            <a:r>
              <a:rPr lang="en-US" dirty="0"/>
              <a:t>B and D above</a:t>
            </a:r>
          </a:p>
          <a:p>
            <a:pPr marL="457200" indent="-457200">
              <a:buAutoNum type="alphaLcPeriod"/>
            </a:pPr>
            <a:r>
              <a:rPr lang="en-US" dirty="0"/>
              <a:t>All of the above</a:t>
            </a:r>
          </a:p>
          <a:p>
            <a:pPr marL="0" indent="0">
              <a:buNone/>
            </a:pPr>
            <a:endParaRPr lang="en-US" dirty="0"/>
          </a:p>
        </p:txBody>
      </p:sp>
    </p:spTree>
    <p:extLst>
      <p:ext uri="{BB962C8B-B14F-4D97-AF65-F5344CB8AC3E}">
        <p14:creationId xmlns:p14="http://schemas.microsoft.com/office/powerpoint/2010/main" val="24062138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1" name="Rectangle 10">
            <a:extLst>
              <a:ext uri="{FF2B5EF4-FFF2-40B4-BE49-F238E27FC236}">
                <a16:creationId xmlns:a16="http://schemas.microsoft.com/office/drawing/2014/main" id="{90EB472E-7CA6-4C2D-81E9-CD39A44F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E0A0486-F672-4FEF-A0A9-E6C3B7E3A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289875" cy="5334001"/>
          </a:xfrm>
          <a:prstGeom prst="rect">
            <a:avLst/>
          </a:prstGeom>
          <a:solidFill>
            <a:srgbClr val="C8C8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689BC21-5566-4B70-91EA-44B4299CB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1870" y="761999"/>
            <a:ext cx="8790301"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id="{F3284520-69C7-F411-E963-E04667FCEE6E}"/>
              </a:ext>
            </a:extLst>
          </p:cNvPr>
          <p:cNvSpPr txBox="1"/>
          <p:nvPr/>
        </p:nvSpPr>
        <p:spPr>
          <a:xfrm>
            <a:off x="3722622" y="1298448"/>
            <a:ext cx="7187529" cy="2951819"/>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5800" spc="-100" dirty="0">
                <a:solidFill>
                  <a:srgbClr val="FFFFFF"/>
                </a:solidFill>
                <a:latin typeface="+mj-lt"/>
                <a:ea typeface="+mj-ea"/>
                <a:cs typeface="+mj-cs"/>
              </a:rPr>
              <a:t>Questions?</a:t>
            </a:r>
          </a:p>
        </p:txBody>
      </p:sp>
      <p:sp>
        <p:nvSpPr>
          <p:cNvPr id="17" name="Rectangle 16">
            <a:extLst>
              <a:ext uri="{FF2B5EF4-FFF2-40B4-BE49-F238E27FC236}">
                <a16:creationId xmlns:a16="http://schemas.microsoft.com/office/drawing/2014/main" id="{7F1FCE6A-97BC-41EB-809A-50936E0F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0889" y="4684418"/>
            <a:ext cx="880128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924266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4C169-B89F-88AA-74A8-25380B8C8ADD}"/>
              </a:ext>
            </a:extLst>
          </p:cNvPr>
          <p:cNvSpPr>
            <a:spLocks noGrp="1"/>
          </p:cNvSpPr>
          <p:nvPr>
            <p:ph type="title"/>
          </p:nvPr>
        </p:nvSpPr>
        <p:spPr/>
        <p:txBody>
          <a:bodyPr/>
          <a:lstStyle/>
          <a:p>
            <a:r>
              <a:rPr lang="en-US" dirty="0"/>
              <a:t>Learning Objectives</a:t>
            </a:r>
          </a:p>
        </p:txBody>
      </p:sp>
      <p:graphicFrame>
        <p:nvGraphicFramePr>
          <p:cNvPr id="5" name="Content Placeholder 2">
            <a:extLst>
              <a:ext uri="{FF2B5EF4-FFF2-40B4-BE49-F238E27FC236}">
                <a16:creationId xmlns:a16="http://schemas.microsoft.com/office/drawing/2014/main" id="{A23D2B90-FE9E-8477-4A47-C5B9055B6889}"/>
              </a:ext>
            </a:extLst>
          </p:cNvPr>
          <p:cNvGraphicFramePr>
            <a:graphicFrameLocks noGrp="1"/>
          </p:cNvGraphicFramePr>
          <p:nvPr>
            <p:ph idx="1"/>
            <p:extLst>
              <p:ext uri="{D42A27DB-BD31-4B8C-83A1-F6EECF244321}">
                <p14:modId xmlns:p14="http://schemas.microsoft.com/office/powerpoint/2010/main" val="1010103297"/>
              </p:ext>
            </p:extLst>
          </p:nvPr>
        </p:nvGraphicFramePr>
        <p:xfrm>
          <a:off x="647525" y="2143432"/>
          <a:ext cx="10520811" cy="3523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94441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417B9-FDA1-2082-CAC7-F149941522FC}"/>
              </a:ext>
            </a:extLst>
          </p:cNvPr>
          <p:cNvSpPr>
            <a:spLocks noGrp="1"/>
          </p:cNvSpPr>
          <p:nvPr>
            <p:ph type="title"/>
          </p:nvPr>
        </p:nvSpPr>
        <p:spPr/>
        <p:txBody>
          <a:bodyPr/>
          <a:lstStyle/>
          <a:p>
            <a:r>
              <a:rPr lang="en-US" dirty="0"/>
              <a:t>References</a:t>
            </a:r>
          </a:p>
        </p:txBody>
      </p:sp>
      <p:sp>
        <p:nvSpPr>
          <p:cNvPr id="3" name="TextBox 2">
            <a:extLst>
              <a:ext uri="{FF2B5EF4-FFF2-40B4-BE49-F238E27FC236}">
                <a16:creationId xmlns:a16="http://schemas.microsoft.com/office/drawing/2014/main" id="{CD189DD3-04F8-AF89-B8EA-7B41F86F6AEF}"/>
              </a:ext>
            </a:extLst>
          </p:cNvPr>
          <p:cNvSpPr txBox="1"/>
          <p:nvPr/>
        </p:nvSpPr>
        <p:spPr>
          <a:xfrm>
            <a:off x="650929" y="2076773"/>
            <a:ext cx="8415579" cy="4524315"/>
          </a:xfrm>
          <a:prstGeom prst="rect">
            <a:avLst/>
          </a:prstGeom>
          <a:noFill/>
        </p:spPr>
        <p:txBody>
          <a:bodyPr wrap="square" rtlCol="0">
            <a:spAutoFit/>
          </a:bodyPr>
          <a:lstStyle/>
          <a:p>
            <a:r>
              <a:rPr lang="en-US" u="sng" dirty="0">
                <a:solidFill>
                  <a:srgbClr val="1A305B"/>
                </a:solidFill>
                <a:hlinkClick r:id="rId2">
                  <a:extLst>
                    <a:ext uri="{A12FA001-AC4F-418D-AE19-62706E023703}">
                      <ahyp:hlinkClr xmlns:ahyp="http://schemas.microsoft.com/office/drawing/2018/hyperlinkcolor" val="tx"/>
                    </a:ext>
                  </a:extLst>
                </a:hlinkClick>
              </a:rPr>
              <a:t>Management of Hazardous Waste Pharmaceuticals | US EPA</a:t>
            </a:r>
            <a:endParaRPr lang="en-US" dirty="0">
              <a:solidFill>
                <a:srgbClr val="1A305B"/>
              </a:solidFill>
            </a:endParaRPr>
          </a:p>
          <a:p>
            <a:r>
              <a:rPr lang="en-US" u="sng" dirty="0">
                <a:solidFill>
                  <a:srgbClr val="1A305B"/>
                </a:solidFill>
                <a:hlinkClick r:id="rId3">
                  <a:extLst>
                    <a:ext uri="{A12FA001-AC4F-418D-AE19-62706E023703}">
                      <ahyp:hlinkClr xmlns:ahyp="http://schemas.microsoft.com/office/drawing/2018/hyperlinkcolor" val="tx"/>
                    </a:ext>
                  </a:extLst>
                </a:hlinkClick>
              </a:rPr>
              <a:t>About CMS | CMS</a:t>
            </a:r>
            <a:endParaRPr lang="en-US" u="sng" dirty="0">
              <a:solidFill>
                <a:srgbClr val="1A305B"/>
              </a:solidFill>
            </a:endParaRPr>
          </a:p>
          <a:p>
            <a:endParaRPr lang="en-US" dirty="0">
              <a:solidFill>
                <a:srgbClr val="1A305B"/>
              </a:solidFill>
            </a:endParaRPr>
          </a:p>
          <a:p>
            <a:r>
              <a:rPr lang="en-US" u="sng" dirty="0">
                <a:solidFill>
                  <a:srgbClr val="1A305B"/>
                </a:solidFill>
                <a:hlinkClick r:id="rId4">
                  <a:extLst>
                    <a:ext uri="{A12FA001-AC4F-418D-AE19-62706E023703}">
                      <ahyp:hlinkClr xmlns:ahyp="http://schemas.microsoft.com/office/drawing/2018/hyperlinkcolor" val="tx"/>
                    </a:ext>
                  </a:extLst>
                </a:hlinkClick>
              </a:rPr>
              <a:t>USP_HQS_800_FAQs_January2026.pdf</a:t>
            </a:r>
            <a:endParaRPr lang="en-US" u="sng" dirty="0">
              <a:solidFill>
                <a:srgbClr val="1A305B"/>
              </a:solidFill>
            </a:endParaRPr>
          </a:p>
          <a:p>
            <a:endParaRPr lang="en-US" dirty="0">
              <a:solidFill>
                <a:srgbClr val="1A305B"/>
              </a:solidFill>
            </a:endParaRPr>
          </a:p>
          <a:p>
            <a:r>
              <a:rPr lang="en-US" u="sng" dirty="0">
                <a:solidFill>
                  <a:srgbClr val="1A305B"/>
                </a:solidFill>
                <a:hlinkClick r:id="rId5">
                  <a:extLst>
                    <a:ext uri="{A12FA001-AC4F-418D-AE19-62706E023703}">
                      <ahyp:hlinkClr xmlns:ahyp="http://schemas.microsoft.com/office/drawing/2018/hyperlinkcolor" val="tx"/>
                    </a:ext>
                  </a:extLst>
                </a:hlinkClick>
              </a:rPr>
              <a:t>NIOSH List of Hazardous Drugs in Healthcare Settings, 2024| NIOSH | CDC</a:t>
            </a:r>
            <a:endParaRPr lang="en-US" u="sng" dirty="0">
              <a:solidFill>
                <a:srgbClr val="1A305B"/>
              </a:solidFill>
            </a:endParaRPr>
          </a:p>
          <a:p>
            <a:endParaRPr lang="en-US" dirty="0">
              <a:solidFill>
                <a:srgbClr val="1A305B"/>
              </a:solidFill>
            </a:endParaRPr>
          </a:p>
          <a:p>
            <a:r>
              <a:rPr lang="en-US" u="sng" dirty="0">
                <a:solidFill>
                  <a:srgbClr val="1A305B"/>
                </a:solidFill>
                <a:hlinkClick r:id="rId6">
                  <a:extLst>
                    <a:ext uri="{A12FA001-AC4F-418D-AE19-62706E023703}">
                      <ahyp:hlinkClr xmlns:ahyp="http://schemas.microsoft.com/office/drawing/2018/hyperlinkcolor" val="tx"/>
                    </a:ext>
                  </a:extLst>
                </a:hlinkClick>
              </a:rPr>
              <a:t>Managing Exposures to Hazardous Drugs: Information for Healthcare Settings | NIOSH | CDC</a:t>
            </a:r>
            <a:endParaRPr lang="en-US" u="sng" dirty="0">
              <a:solidFill>
                <a:srgbClr val="1A305B"/>
              </a:solidFill>
            </a:endParaRPr>
          </a:p>
          <a:p>
            <a:endParaRPr lang="en-US" dirty="0">
              <a:solidFill>
                <a:srgbClr val="1A305B"/>
              </a:solidFill>
            </a:endParaRPr>
          </a:p>
          <a:p>
            <a:r>
              <a:rPr lang="en-US" u="sng" dirty="0">
                <a:solidFill>
                  <a:srgbClr val="1A305B"/>
                </a:solidFill>
                <a:hlinkClick r:id="rId7">
                  <a:extLst>
                    <a:ext uri="{A12FA001-AC4F-418D-AE19-62706E023703}">
                      <ahyp:hlinkClr xmlns:ahyp="http://schemas.microsoft.com/office/drawing/2018/hyperlinkcolor" val="tx"/>
                    </a:ext>
                  </a:extLst>
                </a:hlinkClick>
              </a:rPr>
              <a:t>Regulated Medical Waste Disposal &amp; Management | Stericycle</a:t>
            </a:r>
            <a:endParaRPr lang="en-US" u="sng" dirty="0">
              <a:solidFill>
                <a:srgbClr val="1A305B"/>
              </a:solidFill>
            </a:endParaRPr>
          </a:p>
          <a:p>
            <a:endParaRPr lang="en-US" dirty="0">
              <a:solidFill>
                <a:srgbClr val="1A305B"/>
              </a:solidFill>
            </a:endParaRPr>
          </a:p>
          <a:p>
            <a:r>
              <a:rPr lang="en-US" u="sng" dirty="0">
                <a:solidFill>
                  <a:srgbClr val="1A305B"/>
                </a:solidFill>
                <a:hlinkClick r:id="rId8">
                  <a:extLst>
                    <a:ext uri="{A12FA001-AC4F-418D-AE19-62706E023703}">
                      <ahyp:hlinkClr xmlns:ahyp="http://schemas.microsoft.com/office/drawing/2018/hyperlinkcolor" val="tx"/>
                    </a:ext>
                  </a:extLst>
                </a:hlinkClick>
              </a:rPr>
              <a:t>What To Do with Unwanted Household Medicines | US EPA</a:t>
            </a:r>
            <a:endParaRPr lang="en-US" u="sng" dirty="0">
              <a:solidFill>
                <a:srgbClr val="1A305B"/>
              </a:solidFill>
            </a:endParaRPr>
          </a:p>
          <a:p>
            <a:endParaRPr lang="en-US" dirty="0">
              <a:solidFill>
                <a:srgbClr val="1A305B"/>
              </a:solidFill>
            </a:endParaRPr>
          </a:p>
          <a:p>
            <a:r>
              <a:rPr lang="en-US" u="sng" dirty="0" err="1">
                <a:solidFill>
                  <a:srgbClr val="1A305B"/>
                </a:solidFill>
                <a:hlinkClick r:id="rId9">
                  <a:extLst>
                    <a:ext uri="{A12FA001-AC4F-418D-AE19-62706E023703}">
                      <ahyp:hlinkClr xmlns:ahyp="http://schemas.microsoft.com/office/drawing/2018/hyperlinkcolor" val="tx"/>
                    </a:ext>
                  </a:extLst>
                </a:hlinkClick>
              </a:rPr>
              <a:t>eCFR</a:t>
            </a:r>
            <a:r>
              <a:rPr lang="en-US" u="sng" dirty="0">
                <a:solidFill>
                  <a:srgbClr val="1A305B"/>
                </a:solidFill>
                <a:hlinkClick r:id="rId9">
                  <a:extLst>
                    <a:ext uri="{A12FA001-AC4F-418D-AE19-62706E023703}">
                      <ahyp:hlinkClr xmlns:ahyp="http://schemas.microsoft.com/office/drawing/2018/hyperlinkcolor" val="tx"/>
                    </a:ext>
                  </a:extLst>
                </a:hlinkClick>
              </a:rPr>
              <a:t> :: 21 CFR Part 1317</a:t>
            </a:r>
            <a:r>
              <a:rPr lang="en-US" dirty="0">
                <a:solidFill>
                  <a:srgbClr val="1A305B"/>
                </a:solidFill>
              </a:rPr>
              <a:t> Disposal of Controlled Substances</a:t>
            </a:r>
          </a:p>
          <a:p>
            <a:endParaRPr lang="en-US" dirty="0"/>
          </a:p>
        </p:txBody>
      </p:sp>
    </p:spTree>
    <p:extLst>
      <p:ext uri="{BB962C8B-B14F-4D97-AF65-F5344CB8AC3E}">
        <p14:creationId xmlns:p14="http://schemas.microsoft.com/office/powerpoint/2010/main" val="320777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BE5FD-3DDF-B21F-801E-4FFD52963870}"/>
              </a:ext>
            </a:extLst>
          </p:cNvPr>
          <p:cNvSpPr>
            <a:spLocks noGrp="1"/>
          </p:cNvSpPr>
          <p:nvPr>
            <p:ph type="title"/>
          </p:nvPr>
        </p:nvSpPr>
        <p:spPr/>
        <p:txBody>
          <a:bodyPr/>
          <a:lstStyle/>
          <a:p>
            <a:r>
              <a:rPr lang="en-US" dirty="0"/>
              <a:t>Important Abbreviations</a:t>
            </a:r>
          </a:p>
        </p:txBody>
      </p:sp>
      <p:sp>
        <p:nvSpPr>
          <p:cNvPr id="6" name="Content Placeholder 5">
            <a:extLst>
              <a:ext uri="{FF2B5EF4-FFF2-40B4-BE49-F238E27FC236}">
                <a16:creationId xmlns:a16="http://schemas.microsoft.com/office/drawing/2014/main" id="{939D8363-A6EA-342F-56EF-6C983F358252}"/>
              </a:ext>
            </a:extLst>
          </p:cNvPr>
          <p:cNvSpPr>
            <a:spLocks noGrp="1"/>
          </p:cNvSpPr>
          <p:nvPr>
            <p:ph idx="1"/>
          </p:nvPr>
        </p:nvSpPr>
        <p:spPr>
          <a:xfrm>
            <a:off x="442157" y="1873046"/>
            <a:ext cx="10931548" cy="4513006"/>
          </a:xfrm>
        </p:spPr>
        <p:txBody>
          <a:bodyPr>
            <a:normAutofit fontScale="92500" lnSpcReduction="20000"/>
          </a:bodyPr>
          <a:lstStyle/>
          <a:p>
            <a:pPr marL="285750" indent="-285750">
              <a:buFont typeface="Arial" panose="020B0604020202020204" pitchFamily="34" charset="0"/>
              <a:buChar char="•"/>
            </a:pPr>
            <a:r>
              <a:rPr lang="en-US" b="1" dirty="0"/>
              <a:t>USP</a:t>
            </a:r>
            <a:r>
              <a:rPr lang="en-US" dirty="0"/>
              <a:t> = United States Pharmacopeia</a:t>
            </a:r>
          </a:p>
          <a:p>
            <a:pPr marL="285750" indent="-285750">
              <a:buFont typeface="Arial" panose="020B0604020202020204" pitchFamily="34" charset="0"/>
              <a:buChar char="•"/>
            </a:pPr>
            <a:r>
              <a:rPr lang="en-US" b="1" dirty="0"/>
              <a:t>NIOSH</a:t>
            </a:r>
            <a:r>
              <a:rPr lang="en-US" dirty="0"/>
              <a:t> = National Institute for Occupational Safety and Health</a:t>
            </a:r>
          </a:p>
          <a:p>
            <a:pPr marL="285750" indent="-285750">
              <a:buFont typeface="Arial" panose="020B0604020202020204" pitchFamily="34" charset="0"/>
              <a:buChar char="•"/>
            </a:pPr>
            <a:r>
              <a:rPr lang="en-US" b="1" dirty="0"/>
              <a:t>FDA</a:t>
            </a:r>
            <a:r>
              <a:rPr lang="en-US" dirty="0"/>
              <a:t> = Food and Drug Administration</a:t>
            </a:r>
          </a:p>
          <a:p>
            <a:pPr marL="285750" indent="-285750">
              <a:buFont typeface="Arial" panose="020B0604020202020204" pitchFamily="34" charset="0"/>
              <a:buChar char="•"/>
            </a:pPr>
            <a:r>
              <a:rPr lang="en-US" b="1" dirty="0"/>
              <a:t>OSHA</a:t>
            </a:r>
            <a:r>
              <a:rPr lang="en-US" dirty="0"/>
              <a:t> = Occupational Safety and Health Administration</a:t>
            </a:r>
          </a:p>
          <a:p>
            <a:pPr marL="285750" indent="-285750">
              <a:buFont typeface="Arial" panose="020B0604020202020204" pitchFamily="34" charset="0"/>
              <a:buChar char="•"/>
            </a:pPr>
            <a:r>
              <a:rPr lang="en-US" b="1" dirty="0"/>
              <a:t>HD</a:t>
            </a:r>
            <a:r>
              <a:rPr lang="en-US" dirty="0"/>
              <a:t> = Hazardous Drug</a:t>
            </a:r>
          </a:p>
          <a:p>
            <a:pPr marL="285750" indent="-285750">
              <a:buFont typeface="Arial" panose="020B0604020202020204" pitchFamily="34" charset="0"/>
              <a:buChar char="•"/>
            </a:pPr>
            <a:r>
              <a:rPr lang="en-US" b="1" dirty="0"/>
              <a:t>PPE</a:t>
            </a:r>
            <a:r>
              <a:rPr lang="en-US" dirty="0"/>
              <a:t> = Personal Protective Equipment</a:t>
            </a:r>
          </a:p>
          <a:p>
            <a:pPr marL="285750" indent="-285750">
              <a:buFont typeface="Arial" panose="020B0604020202020204" pitchFamily="34" charset="0"/>
              <a:buChar char="•"/>
            </a:pPr>
            <a:r>
              <a:rPr lang="en-US" b="1" dirty="0" err="1"/>
              <a:t>AoR</a:t>
            </a:r>
            <a:r>
              <a:rPr lang="en-US" dirty="0"/>
              <a:t> = Assessment of Risk</a:t>
            </a:r>
          </a:p>
          <a:p>
            <a:pPr marL="285750" indent="-285750">
              <a:buFont typeface="Arial" panose="020B0604020202020204" pitchFamily="34" charset="0"/>
              <a:buChar char="•"/>
            </a:pPr>
            <a:r>
              <a:rPr lang="en-US" b="1" dirty="0"/>
              <a:t>MSHI = </a:t>
            </a:r>
            <a:r>
              <a:rPr lang="en-US" dirty="0"/>
              <a:t>Manufacturer’s Special Handling Information</a:t>
            </a:r>
          </a:p>
          <a:p>
            <a:pPr marL="285750" indent="-285750">
              <a:buFont typeface="Arial" panose="020B0604020202020204" pitchFamily="34" charset="0"/>
              <a:buChar char="•"/>
            </a:pPr>
            <a:r>
              <a:rPr lang="en-US" b="1" dirty="0"/>
              <a:t>EPA</a:t>
            </a:r>
            <a:r>
              <a:rPr lang="en-US" dirty="0"/>
              <a:t> = Environmental Protection Agency</a:t>
            </a:r>
          </a:p>
          <a:p>
            <a:pPr marL="285750" indent="-285750">
              <a:buFont typeface="Arial" panose="020B0604020202020204" pitchFamily="34" charset="0"/>
              <a:buChar char="•"/>
            </a:pPr>
            <a:r>
              <a:rPr lang="en-US" b="1" dirty="0"/>
              <a:t>DEA</a:t>
            </a:r>
            <a:r>
              <a:rPr lang="en-US" dirty="0"/>
              <a:t> = Drug Enforcement Administration</a:t>
            </a:r>
          </a:p>
          <a:p>
            <a:pPr marL="285750" indent="-285750">
              <a:buFont typeface="Arial" panose="020B0604020202020204" pitchFamily="34" charset="0"/>
              <a:buChar char="•"/>
            </a:pPr>
            <a:r>
              <a:rPr lang="en-US" b="1" dirty="0"/>
              <a:t>RCRA </a:t>
            </a:r>
            <a:r>
              <a:rPr lang="en-US" dirty="0"/>
              <a:t>= Resource Conservation and Recovery Act</a:t>
            </a:r>
          </a:p>
          <a:p>
            <a:pPr marL="285750" indent="-285750">
              <a:buFont typeface="Arial" panose="020B0604020202020204" pitchFamily="34" charset="0"/>
              <a:buChar char="•"/>
            </a:pPr>
            <a:r>
              <a:rPr lang="en-US" b="1" dirty="0"/>
              <a:t>ASTM</a:t>
            </a:r>
            <a:r>
              <a:rPr lang="en-US" dirty="0"/>
              <a:t> = American Society for Testing and Materials</a:t>
            </a:r>
          </a:p>
        </p:txBody>
      </p:sp>
    </p:spTree>
    <p:extLst>
      <p:ext uri="{BB962C8B-B14F-4D97-AF65-F5344CB8AC3E}">
        <p14:creationId xmlns:p14="http://schemas.microsoft.com/office/powerpoint/2010/main" val="3560579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82FF70-F376-8415-FBF9-B1C87298F2DA}"/>
              </a:ext>
            </a:extLst>
          </p:cNvPr>
          <p:cNvPicPr>
            <a:picLocks noChangeAspect="1"/>
          </p:cNvPicPr>
          <p:nvPr/>
        </p:nvPicPr>
        <p:blipFill>
          <a:blip r:embed="rId2"/>
          <a:stretch>
            <a:fillRect/>
          </a:stretch>
        </p:blipFill>
        <p:spPr>
          <a:xfrm>
            <a:off x="3261406" y="586237"/>
            <a:ext cx="5669187" cy="5685525"/>
          </a:xfrm>
          <a:prstGeom prst="rect">
            <a:avLst/>
          </a:prstGeom>
        </p:spPr>
      </p:pic>
    </p:spTree>
    <p:extLst>
      <p:ext uri="{BB962C8B-B14F-4D97-AF65-F5344CB8AC3E}">
        <p14:creationId xmlns:p14="http://schemas.microsoft.com/office/powerpoint/2010/main" val="1549196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1F1C7-6C80-013F-4151-20BF54038C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00C50D-87B4-6973-9864-68C6A1FF4442}"/>
              </a:ext>
            </a:extLst>
          </p:cNvPr>
          <p:cNvSpPr>
            <a:spLocks noGrp="1"/>
          </p:cNvSpPr>
          <p:nvPr>
            <p:ph type="ctrTitle"/>
          </p:nvPr>
        </p:nvSpPr>
        <p:spPr/>
        <p:txBody>
          <a:bodyPr/>
          <a:lstStyle/>
          <a:p>
            <a:r>
              <a:rPr lang="en-US" dirty="0"/>
              <a:t>Define and Compare</a:t>
            </a:r>
          </a:p>
        </p:txBody>
      </p:sp>
      <p:sp>
        <p:nvSpPr>
          <p:cNvPr id="4" name="Subtitle 3">
            <a:extLst>
              <a:ext uri="{FF2B5EF4-FFF2-40B4-BE49-F238E27FC236}">
                <a16:creationId xmlns:a16="http://schemas.microsoft.com/office/drawing/2014/main" id="{C5A6B607-5AFE-EC5F-194C-3BA29A96ED4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99873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D2F93-CF5F-09E4-F150-39F6E7DE12AE}"/>
              </a:ext>
            </a:extLst>
          </p:cNvPr>
          <p:cNvSpPr>
            <a:spLocks noGrp="1"/>
          </p:cNvSpPr>
          <p:nvPr>
            <p:ph type="title"/>
          </p:nvPr>
        </p:nvSpPr>
        <p:spPr/>
        <p:txBody>
          <a:bodyPr/>
          <a:lstStyle/>
          <a:p>
            <a:r>
              <a:rPr lang="en-US" dirty="0"/>
              <a:t>WASTE</a:t>
            </a:r>
          </a:p>
        </p:txBody>
      </p:sp>
      <p:sp>
        <p:nvSpPr>
          <p:cNvPr id="3" name="Text Placeholder 2">
            <a:extLst>
              <a:ext uri="{FF2B5EF4-FFF2-40B4-BE49-F238E27FC236}">
                <a16:creationId xmlns:a16="http://schemas.microsoft.com/office/drawing/2014/main" id="{946DECE9-9BC8-1360-C6BC-15E6848AB450}"/>
              </a:ext>
            </a:extLst>
          </p:cNvPr>
          <p:cNvSpPr>
            <a:spLocks noGrp="1"/>
          </p:cNvSpPr>
          <p:nvPr>
            <p:ph type="body" idx="1"/>
          </p:nvPr>
        </p:nvSpPr>
        <p:spPr>
          <a:xfrm>
            <a:off x="3867912" y="1023586"/>
            <a:ext cx="3474720" cy="439454"/>
          </a:xfrm>
        </p:spPr>
        <p:txBody>
          <a:bodyPr>
            <a:normAutofit lnSpcReduction="10000"/>
          </a:bodyPr>
          <a:lstStyle/>
          <a:p>
            <a:r>
              <a:rPr lang="en-US" dirty="0"/>
              <a:t>HAZARDOUS WASTE</a:t>
            </a:r>
          </a:p>
        </p:txBody>
      </p:sp>
      <p:sp>
        <p:nvSpPr>
          <p:cNvPr id="4" name="Content Placeholder 3">
            <a:extLst>
              <a:ext uri="{FF2B5EF4-FFF2-40B4-BE49-F238E27FC236}">
                <a16:creationId xmlns:a16="http://schemas.microsoft.com/office/drawing/2014/main" id="{F6AD6721-4245-DA80-9248-902FBAFBA22D}"/>
              </a:ext>
            </a:extLst>
          </p:cNvPr>
          <p:cNvSpPr>
            <a:spLocks noGrp="1"/>
          </p:cNvSpPr>
          <p:nvPr>
            <p:ph sz="half" idx="2"/>
          </p:nvPr>
        </p:nvSpPr>
        <p:spPr>
          <a:xfrm>
            <a:off x="3867912" y="1659741"/>
            <a:ext cx="3474720" cy="4023360"/>
          </a:xfrm>
        </p:spPr>
        <p:txBody>
          <a:bodyPr>
            <a:normAutofit lnSpcReduction="10000"/>
          </a:bodyPr>
          <a:lstStyle/>
          <a:p>
            <a:r>
              <a:rPr lang="en-US" dirty="0"/>
              <a:t>Materials with properties that make them dangerous to human health or the environment</a:t>
            </a:r>
          </a:p>
          <a:p>
            <a:r>
              <a:rPr lang="en-US" dirty="0"/>
              <a:t>Defined by the EPA as:</a:t>
            </a:r>
          </a:p>
          <a:p>
            <a:pPr lvl="1"/>
            <a:r>
              <a:rPr lang="en-US" dirty="0"/>
              <a:t>P-listed (acutely toxic)</a:t>
            </a:r>
          </a:p>
          <a:p>
            <a:pPr lvl="1"/>
            <a:r>
              <a:rPr lang="en-US" dirty="0"/>
              <a:t>U-listed (toxic)</a:t>
            </a:r>
          </a:p>
          <a:p>
            <a:pPr lvl="1"/>
            <a:r>
              <a:rPr lang="en-US" dirty="0"/>
              <a:t>Characteristic (ignitable, corrosive, reactive, toxic)</a:t>
            </a:r>
          </a:p>
          <a:p>
            <a:r>
              <a:rPr lang="en-US" dirty="0"/>
              <a:t>Includes Hazardous Waste Pharmaceuticals and Non-Pharmaceutical Hazardous Waste</a:t>
            </a:r>
          </a:p>
          <a:p>
            <a:endParaRPr lang="en-US" dirty="0"/>
          </a:p>
        </p:txBody>
      </p:sp>
      <p:sp>
        <p:nvSpPr>
          <p:cNvPr id="5" name="Text Placeholder 4">
            <a:extLst>
              <a:ext uri="{FF2B5EF4-FFF2-40B4-BE49-F238E27FC236}">
                <a16:creationId xmlns:a16="http://schemas.microsoft.com/office/drawing/2014/main" id="{3E9CBB18-D239-5D34-6C06-A571CD853662}"/>
              </a:ext>
            </a:extLst>
          </p:cNvPr>
          <p:cNvSpPr>
            <a:spLocks noGrp="1"/>
          </p:cNvSpPr>
          <p:nvPr>
            <p:ph type="body" sz="quarter" idx="3"/>
          </p:nvPr>
        </p:nvSpPr>
        <p:spPr>
          <a:xfrm>
            <a:off x="7818463" y="1023586"/>
            <a:ext cx="3474720" cy="636155"/>
          </a:xfrm>
        </p:spPr>
        <p:txBody>
          <a:bodyPr>
            <a:normAutofit lnSpcReduction="10000"/>
          </a:bodyPr>
          <a:lstStyle/>
          <a:p>
            <a:r>
              <a:rPr lang="en-US" dirty="0"/>
              <a:t>HAZARDOUS WASTE PHARMACEUTICALS</a:t>
            </a:r>
          </a:p>
        </p:txBody>
      </p:sp>
      <p:sp>
        <p:nvSpPr>
          <p:cNvPr id="6" name="Content Placeholder 5">
            <a:extLst>
              <a:ext uri="{FF2B5EF4-FFF2-40B4-BE49-F238E27FC236}">
                <a16:creationId xmlns:a16="http://schemas.microsoft.com/office/drawing/2014/main" id="{E6FB4FE3-BF80-1020-8CFF-B33DBA513D36}"/>
              </a:ext>
            </a:extLst>
          </p:cNvPr>
          <p:cNvSpPr>
            <a:spLocks noGrp="1"/>
          </p:cNvSpPr>
          <p:nvPr>
            <p:ph sz="quarter" idx="4"/>
          </p:nvPr>
        </p:nvSpPr>
        <p:spPr>
          <a:xfrm>
            <a:off x="7818463" y="1631606"/>
            <a:ext cx="3474720" cy="2039815"/>
          </a:xfrm>
        </p:spPr>
        <p:txBody>
          <a:bodyPr>
            <a:normAutofit lnSpcReduction="10000"/>
          </a:bodyPr>
          <a:lstStyle/>
          <a:p>
            <a:r>
              <a:rPr lang="en-US" dirty="0"/>
              <a:t>Pharmaceuticals classified as hazardous waste per EPA</a:t>
            </a:r>
          </a:p>
          <a:p>
            <a:r>
              <a:rPr lang="en-US" dirty="0"/>
              <a:t>Considered hazardous </a:t>
            </a:r>
            <a:r>
              <a:rPr lang="en-US" b="1" u="sng" dirty="0"/>
              <a:t>when discarded</a:t>
            </a:r>
          </a:p>
          <a:p>
            <a:r>
              <a:rPr lang="en-US" dirty="0"/>
              <a:t>P-listed, U-listed, or characteristic</a:t>
            </a:r>
          </a:p>
        </p:txBody>
      </p:sp>
      <p:sp>
        <p:nvSpPr>
          <p:cNvPr id="8" name="TextBox 7">
            <a:extLst>
              <a:ext uri="{FF2B5EF4-FFF2-40B4-BE49-F238E27FC236}">
                <a16:creationId xmlns:a16="http://schemas.microsoft.com/office/drawing/2014/main" id="{5A72F89B-1BB5-1608-1B87-76F990336313}"/>
              </a:ext>
            </a:extLst>
          </p:cNvPr>
          <p:cNvSpPr txBox="1"/>
          <p:nvPr/>
        </p:nvSpPr>
        <p:spPr>
          <a:xfrm>
            <a:off x="8010143" y="4527907"/>
            <a:ext cx="3453552" cy="1754326"/>
          </a:xfrm>
          <a:prstGeom prst="rect">
            <a:avLst/>
          </a:prstGeom>
          <a:noFill/>
        </p:spPr>
        <p:txBody>
          <a:bodyPr wrap="square">
            <a:spAutoFit/>
          </a:bodyPr>
          <a:lstStyle/>
          <a:p>
            <a:pPr marL="285750" indent="-285750">
              <a:buFont typeface="Arial" panose="020B0604020202020204" pitchFamily="34" charset="0"/>
              <a:buChar char="•"/>
            </a:pPr>
            <a:r>
              <a:rPr lang="en-US" dirty="0"/>
              <a:t>The broad umbrella for any unused medicinal product (expired, contaminated or otherwise meant for disposal)</a:t>
            </a:r>
          </a:p>
          <a:p>
            <a:pPr marL="285750" indent="-285750">
              <a:buFont typeface="Arial" panose="020B0604020202020204" pitchFamily="34" charset="0"/>
              <a:buChar char="•"/>
            </a:pPr>
            <a:r>
              <a:rPr lang="en-US" dirty="0"/>
              <a:t>Can be hazardous or non-hazardous</a:t>
            </a:r>
          </a:p>
        </p:txBody>
      </p:sp>
      <p:sp>
        <p:nvSpPr>
          <p:cNvPr id="9" name="Text Placeholder 4">
            <a:extLst>
              <a:ext uri="{FF2B5EF4-FFF2-40B4-BE49-F238E27FC236}">
                <a16:creationId xmlns:a16="http://schemas.microsoft.com/office/drawing/2014/main" id="{8BB23D65-B1F3-8C26-5543-10AD3FC6E3C8}"/>
              </a:ext>
            </a:extLst>
          </p:cNvPr>
          <p:cNvSpPr txBox="1">
            <a:spLocks/>
          </p:cNvSpPr>
          <p:nvPr/>
        </p:nvSpPr>
        <p:spPr>
          <a:xfrm>
            <a:off x="7818463" y="3926586"/>
            <a:ext cx="3474720" cy="47916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0"/>
              </a:spcBef>
              <a:buClr>
                <a:schemeClr val="accent1"/>
              </a:buClr>
              <a:buFont typeface="Wingdings 2" pitchFamily="18" charset="2"/>
              <a:buNone/>
              <a:defRPr sz="2000" b="1" kern="1200">
                <a:solidFill>
                  <a:srgbClr val="1A305B"/>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2000" b="1" kern="1200">
                <a:solidFill>
                  <a:srgbClr val="002D5D"/>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800" b="1" kern="1200">
                <a:solidFill>
                  <a:srgbClr val="002D5D"/>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rgbClr val="002D5D"/>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rgbClr val="002D5D"/>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9pPr>
          </a:lstStyle>
          <a:p>
            <a:r>
              <a:rPr lang="en-US" dirty="0"/>
              <a:t>PHARMACEUTICAL WASTE</a:t>
            </a:r>
          </a:p>
        </p:txBody>
      </p:sp>
    </p:spTree>
    <p:extLst>
      <p:ext uri="{BB962C8B-B14F-4D97-AF65-F5344CB8AC3E}">
        <p14:creationId xmlns:p14="http://schemas.microsoft.com/office/powerpoint/2010/main" val="1354377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14B17-2D99-AF81-B13B-AA883DBA851F}"/>
              </a:ext>
            </a:extLst>
          </p:cNvPr>
          <p:cNvSpPr>
            <a:spLocks noGrp="1"/>
          </p:cNvSpPr>
          <p:nvPr>
            <p:ph type="title"/>
          </p:nvPr>
        </p:nvSpPr>
        <p:spPr/>
        <p:txBody>
          <a:bodyPr/>
          <a:lstStyle/>
          <a:p>
            <a:r>
              <a:rPr lang="en-US" dirty="0"/>
              <a:t>Examples of Waste</a:t>
            </a:r>
          </a:p>
        </p:txBody>
      </p:sp>
      <p:sp>
        <p:nvSpPr>
          <p:cNvPr id="5" name="Text Placeholder 4">
            <a:extLst>
              <a:ext uri="{FF2B5EF4-FFF2-40B4-BE49-F238E27FC236}">
                <a16:creationId xmlns:a16="http://schemas.microsoft.com/office/drawing/2014/main" id="{75CD00AA-CFE3-4F6C-C97A-7A0BEADD0BBA}"/>
              </a:ext>
            </a:extLst>
          </p:cNvPr>
          <p:cNvSpPr>
            <a:spLocks noGrp="1"/>
          </p:cNvSpPr>
          <p:nvPr>
            <p:ph type="body" idx="1"/>
          </p:nvPr>
        </p:nvSpPr>
        <p:spPr>
          <a:xfrm>
            <a:off x="3867912" y="1037033"/>
            <a:ext cx="3474720" cy="807720"/>
          </a:xfrm>
        </p:spPr>
        <p:txBody>
          <a:bodyPr/>
          <a:lstStyle/>
          <a:p>
            <a:r>
              <a:rPr lang="en-US" dirty="0"/>
              <a:t>HAZARDOUS WASTE</a:t>
            </a:r>
          </a:p>
        </p:txBody>
      </p:sp>
      <p:sp>
        <p:nvSpPr>
          <p:cNvPr id="6" name="Content Placeholder 5">
            <a:extLst>
              <a:ext uri="{FF2B5EF4-FFF2-40B4-BE49-F238E27FC236}">
                <a16:creationId xmlns:a16="http://schemas.microsoft.com/office/drawing/2014/main" id="{BC38EFB7-5B58-05C0-E2A3-59214E12992E}"/>
              </a:ext>
            </a:extLst>
          </p:cNvPr>
          <p:cNvSpPr>
            <a:spLocks noGrp="1"/>
          </p:cNvSpPr>
          <p:nvPr>
            <p:ph sz="half" idx="2"/>
          </p:nvPr>
        </p:nvSpPr>
        <p:spPr>
          <a:xfrm>
            <a:off x="3867912" y="2051959"/>
            <a:ext cx="3474720" cy="3367205"/>
          </a:xfrm>
        </p:spPr>
        <p:txBody>
          <a:bodyPr>
            <a:normAutofit/>
          </a:bodyPr>
          <a:lstStyle/>
          <a:p>
            <a:r>
              <a:rPr lang="en-US" dirty="0"/>
              <a:t>Chemical Cleaning Products</a:t>
            </a:r>
          </a:p>
          <a:p>
            <a:r>
              <a:rPr lang="en-US" dirty="0"/>
              <a:t>Pesticides/Herbicides</a:t>
            </a:r>
          </a:p>
          <a:p>
            <a:r>
              <a:rPr lang="en-US" dirty="0"/>
              <a:t>Acetone</a:t>
            </a:r>
          </a:p>
          <a:p>
            <a:r>
              <a:rPr lang="en-US" dirty="0"/>
              <a:t>Batteries</a:t>
            </a:r>
          </a:p>
          <a:p>
            <a:r>
              <a:rPr lang="en-US" dirty="0"/>
              <a:t>Aerosol/propellent</a:t>
            </a:r>
          </a:p>
          <a:p>
            <a:pPr lvl="1"/>
            <a:r>
              <a:rPr lang="en-US" dirty="0"/>
              <a:t>Butane</a:t>
            </a:r>
          </a:p>
          <a:p>
            <a:pPr lvl="1"/>
            <a:r>
              <a:rPr lang="en-US" dirty="0"/>
              <a:t>Propane</a:t>
            </a:r>
          </a:p>
          <a:p>
            <a:pPr lvl="1"/>
            <a:r>
              <a:rPr lang="en-US" b="1" dirty="0"/>
              <a:t>Hydrofluorocarbons </a:t>
            </a:r>
          </a:p>
          <a:p>
            <a:pPr lvl="2"/>
            <a:r>
              <a:rPr lang="en-US" dirty="0"/>
              <a:t>HFA</a:t>
            </a:r>
          </a:p>
        </p:txBody>
      </p:sp>
      <p:sp>
        <p:nvSpPr>
          <p:cNvPr id="7" name="Text Placeholder 6">
            <a:extLst>
              <a:ext uri="{FF2B5EF4-FFF2-40B4-BE49-F238E27FC236}">
                <a16:creationId xmlns:a16="http://schemas.microsoft.com/office/drawing/2014/main" id="{F75B7EB3-870A-0F1E-4803-FF45B33CD8C2}"/>
              </a:ext>
            </a:extLst>
          </p:cNvPr>
          <p:cNvSpPr>
            <a:spLocks noGrp="1"/>
          </p:cNvSpPr>
          <p:nvPr>
            <p:ph type="body" sz="quarter" idx="3"/>
          </p:nvPr>
        </p:nvSpPr>
        <p:spPr/>
        <p:txBody>
          <a:bodyPr/>
          <a:lstStyle/>
          <a:p>
            <a:r>
              <a:rPr lang="en-US" dirty="0"/>
              <a:t>PHARMACEUTICAL WASTE</a:t>
            </a:r>
          </a:p>
        </p:txBody>
      </p:sp>
      <p:sp>
        <p:nvSpPr>
          <p:cNvPr id="8" name="Content Placeholder 7">
            <a:extLst>
              <a:ext uri="{FF2B5EF4-FFF2-40B4-BE49-F238E27FC236}">
                <a16:creationId xmlns:a16="http://schemas.microsoft.com/office/drawing/2014/main" id="{AA13D45B-DA40-9D88-5817-B46C39772EAF}"/>
              </a:ext>
            </a:extLst>
          </p:cNvPr>
          <p:cNvSpPr>
            <a:spLocks noGrp="1"/>
          </p:cNvSpPr>
          <p:nvPr>
            <p:ph sz="quarter" idx="4"/>
          </p:nvPr>
        </p:nvSpPr>
        <p:spPr>
          <a:xfrm>
            <a:off x="7818463" y="1930936"/>
            <a:ext cx="3474720" cy="3794084"/>
          </a:xfrm>
        </p:spPr>
        <p:txBody>
          <a:bodyPr>
            <a:normAutofit/>
          </a:bodyPr>
          <a:lstStyle/>
          <a:p>
            <a:pPr marL="0" indent="0">
              <a:buNone/>
            </a:pPr>
            <a:r>
              <a:rPr lang="en-US" dirty="0"/>
              <a:t>Non-Hazardous</a:t>
            </a:r>
          </a:p>
          <a:p>
            <a:pPr lvl="1"/>
            <a:r>
              <a:rPr lang="en-US" dirty="0"/>
              <a:t>Over-the-Counter Meds</a:t>
            </a:r>
          </a:p>
          <a:p>
            <a:pPr lvl="1"/>
            <a:r>
              <a:rPr lang="en-US" dirty="0"/>
              <a:t>Many Antibiotics</a:t>
            </a:r>
          </a:p>
          <a:p>
            <a:pPr lvl="1"/>
            <a:r>
              <a:rPr lang="en-US" dirty="0"/>
              <a:t>Medications that don’t meet RCRA listed or characteristic for hazardous</a:t>
            </a:r>
          </a:p>
          <a:p>
            <a:pPr marL="0" indent="0">
              <a:buNone/>
            </a:pPr>
            <a:r>
              <a:rPr lang="en-US" dirty="0"/>
              <a:t>Hazardous </a:t>
            </a:r>
          </a:p>
          <a:p>
            <a:pPr lvl="1"/>
            <a:r>
              <a:rPr lang="en-US" dirty="0"/>
              <a:t>Epinephrine</a:t>
            </a:r>
          </a:p>
          <a:p>
            <a:pPr lvl="1"/>
            <a:r>
              <a:rPr lang="en-US" dirty="0"/>
              <a:t>Warfarin</a:t>
            </a:r>
          </a:p>
          <a:p>
            <a:pPr lvl="1"/>
            <a:r>
              <a:rPr lang="en-US" dirty="0"/>
              <a:t>Cyclophosphamide</a:t>
            </a:r>
          </a:p>
        </p:txBody>
      </p:sp>
    </p:spTree>
    <p:extLst>
      <p:ext uri="{BB962C8B-B14F-4D97-AF65-F5344CB8AC3E}">
        <p14:creationId xmlns:p14="http://schemas.microsoft.com/office/powerpoint/2010/main" val="2426653026"/>
      </p:ext>
    </p:extLst>
  </p:cSld>
  <p:clrMapOvr>
    <a:masterClrMapping/>
  </p:clrMapOvr>
</p:sld>
</file>

<file path=ppt/theme/theme1.xml><?xml version="1.0" encoding="utf-8"?>
<a:theme xmlns:a="http://schemas.openxmlformats.org/drawingml/2006/main" name="Frame">
  <a:themeElements>
    <a:clrScheme name="Guardian 2025">
      <a:dk1>
        <a:srgbClr val="002B5D"/>
      </a:dk1>
      <a:lt1>
        <a:srgbClr val="FFFFFF"/>
      </a:lt1>
      <a:dk2>
        <a:srgbClr val="0074C8"/>
      </a:dk2>
      <a:lt2>
        <a:srgbClr val="E9F3FB"/>
      </a:lt2>
      <a:accent1>
        <a:srgbClr val="0075C9"/>
      </a:accent1>
      <a:accent2>
        <a:srgbClr val="002C5D"/>
      </a:accent2>
      <a:accent3>
        <a:srgbClr val="0075C9"/>
      </a:accent3>
      <a:accent4>
        <a:srgbClr val="99C8E9"/>
      </a:accent4>
      <a:accent5>
        <a:srgbClr val="F7921D"/>
      </a:accent5>
      <a:accent6>
        <a:srgbClr val="F7931D"/>
      </a:accent6>
      <a:hlink>
        <a:srgbClr val="F7921D"/>
      </a:hlink>
      <a:folHlink>
        <a:srgbClr val="F7921D"/>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ppt/theme/theme2.xml><?xml version="1.0" encoding="utf-8"?>
<a:theme xmlns:a="http://schemas.openxmlformats.org/drawingml/2006/main" name="1_Frame">
  <a:themeElements>
    <a:clrScheme name="Guardian 2025">
      <a:dk1>
        <a:srgbClr val="002B5D"/>
      </a:dk1>
      <a:lt1>
        <a:srgbClr val="FFFFFF"/>
      </a:lt1>
      <a:dk2>
        <a:srgbClr val="002C5D"/>
      </a:dk2>
      <a:lt2>
        <a:srgbClr val="E9F3FB"/>
      </a:lt2>
      <a:accent1>
        <a:srgbClr val="0075C9"/>
      </a:accent1>
      <a:accent2>
        <a:srgbClr val="002C5D"/>
      </a:accent2>
      <a:accent3>
        <a:srgbClr val="0075C9"/>
      </a:accent3>
      <a:accent4>
        <a:srgbClr val="99C8E9"/>
      </a:accent4>
      <a:accent5>
        <a:srgbClr val="F7921D"/>
      </a:accent5>
      <a:accent6>
        <a:srgbClr val="F7931D"/>
      </a:accent6>
      <a:hlink>
        <a:srgbClr val="F7921D"/>
      </a:hlink>
      <a:folHlink>
        <a:srgbClr val="F7921D"/>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Frame</Template>
  <TotalTime>5059</TotalTime>
  <Words>2595</Words>
  <Application>Microsoft Macintosh PowerPoint</Application>
  <PresentationFormat>Widescreen</PresentationFormat>
  <Paragraphs>335</Paragraphs>
  <Slides>40</Slides>
  <Notes>21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40</vt:i4>
      </vt:variant>
    </vt:vector>
  </HeadingPairs>
  <TitlesOfParts>
    <vt:vector size="48" baseType="lpstr">
      <vt:lpstr>Aptos</vt:lpstr>
      <vt:lpstr>Arial</vt:lpstr>
      <vt:lpstr>Corbel</vt:lpstr>
      <vt:lpstr>Courier New</vt:lpstr>
      <vt:lpstr>Wingdings</vt:lpstr>
      <vt:lpstr>Wingdings 2</vt:lpstr>
      <vt:lpstr>Frame</vt:lpstr>
      <vt:lpstr>1_Frame</vt:lpstr>
      <vt:lpstr>BEYOND THE DOSE: Safe Medication Handling, Waste Categories and Compliance</vt:lpstr>
      <vt:lpstr>Disclaimer</vt:lpstr>
      <vt:lpstr>Disclosure</vt:lpstr>
      <vt:lpstr>Learning Objectives</vt:lpstr>
      <vt:lpstr>Important Abbreviations</vt:lpstr>
      <vt:lpstr>PowerPoint Presentation</vt:lpstr>
      <vt:lpstr>Define and Compare</vt:lpstr>
      <vt:lpstr>WASTE</vt:lpstr>
      <vt:lpstr>Examples of Waste</vt:lpstr>
      <vt:lpstr>Check Point #1</vt:lpstr>
      <vt:lpstr>Categories of Drugs</vt:lpstr>
      <vt:lpstr>What makes a medication hazardous?</vt:lpstr>
      <vt:lpstr>Examples of Hazardous Drugs</vt:lpstr>
      <vt:lpstr>Check Point #2</vt:lpstr>
      <vt:lpstr>Special Handling and Disposal</vt:lpstr>
      <vt:lpstr>HANDLING = worker safety  DISPOSAL = environmental safety and risk of contaminating water (waste)</vt:lpstr>
      <vt:lpstr>USP800</vt:lpstr>
      <vt:lpstr>NIOSH List</vt:lpstr>
      <vt:lpstr>Assessment of Risk</vt:lpstr>
      <vt:lpstr>Hazardous Drug Handling per Risk Assessment</vt:lpstr>
      <vt:lpstr>Identification of Hazardous Medications</vt:lpstr>
      <vt:lpstr>Personal Protective Equipment</vt:lpstr>
      <vt:lpstr>Is PPE needed for every HD administered?​</vt:lpstr>
      <vt:lpstr>Containment Strategies</vt:lpstr>
      <vt:lpstr>Check Point #3</vt:lpstr>
      <vt:lpstr>EPA Rule: Effective 2019</vt:lpstr>
      <vt:lpstr>PowerPoint Presentation</vt:lpstr>
      <vt:lpstr>Does the EPA Rule include Controlled Substances?​</vt:lpstr>
      <vt:lpstr>Examples of Compliant Disposal Collection Systems</vt:lpstr>
      <vt:lpstr>Check Point #4</vt:lpstr>
      <vt:lpstr>Regulatory Oversight and Compliance</vt:lpstr>
      <vt:lpstr>   </vt:lpstr>
      <vt:lpstr>FEDERAL AGENCIES</vt:lpstr>
      <vt:lpstr>Reminder: Handling vs Disposal</vt:lpstr>
      <vt:lpstr>Centers for Medicare and Medicaid Services (CMS)</vt:lpstr>
      <vt:lpstr>State Agencies</vt:lpstr>
      <vt:lpstr>PowerPoint Presentation</vt:lpstr>
      <vt:lpstr>Check Point #5</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Bethany Bramwell</dc:creator>
  <cp:lastModifiedBy>Lisa Starnes</cp:lastModifiedBy>
  <cp:revision>10</cp:revision>
  <dcterms:created xsi:type="dcterms:W3CDTF">2025-04-25T16:44:13Z</dcterms:created>
  <dcterms:modified xsi:type="dcterms:W3CDTF">2026-05-05T21:50:39Z</dcterms:modified>
</cp:coreProperties>
</file>