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comments/modernComment_1436_7C6DD3AF.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comments/modernComment_1432_7CBDFC7D.xml" ContentType="application/vnd.ms-powerpoint.comment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6" r:id="rId1"/>
    <p:sldMasterId id="2147483990" r:id="rId2"/>
  </p:sldMasterIdLst>
  <p:notesMasterIdLst>
    <p:notesMasterId r:id="rId51"/>
  </p:notesMasterIdLst>
  <p:sldIdLst>
    <p:sldId id="256" r:id="rId3"/>
    <p:sldId id="262" r:id="rId4"/>
    <p:sldId id="266" r:id="rId5"/>
    <p:sldId id="268" r:id="rId6"/>
    <p:sldId id="5187" r:id="rId7"/>
    <p:sldId id="5089" r:id="rId8"/>
    <p:sldId id="270" r:id="rId9"/>
    <p:sldId id="5184" r:id="rId10"/>
    <p:sldId id="5185" r:id="rId11"/>
    <p:sldId id="5186" r:id="rId12"/>
    <p:sldId id="5181" r:id="rId13"/>
    <p:sldId id="273" r:id="rId14"/>
    <p:sldId id="5107" r:id="rId15"/>
    <p:sldId id="274" r:id="rId16"/>
    <p:sldId id="275" r:id="rId17"/>
    <p:sldId id="5172" r:id="rId18"/>
    <p:sldId id="5090" r:id="rId19"/>
    <p:sldId id="5091" r:id="rId20"/>
    <p:sldId id="5182" r:id="rId21"/>
    <p:sldId id="5093" r:id="rId22"/>
    <p:sldId id="258" r:id="rId23"/>
    <p:sldId id="5174" r:id="rId24"/>
    <p:sldId id="5178" r:id="rId25"/>
    <p:sldId id="5173" r:id="rId26"/>
    <p:sldId id="5112" r:id="rId27"/>
    <p:sldId id="5103" r:id="rId28"/>
    <p:sldId id="5094" r:id="rId29"/>
    <p:sldId id="5111" r:id="rId30"/>
    <p:sldId id="5100" r:id="rId31"/>
    <p:sldId id="5180" r:id="rId32"/>
    <p:sldId id="265" r:id="rId33"/>
    <p:sldId id="5104" r:id="rId34"/>
    <p:sldId id="267" r:id="rId35"/>
    <p:sldId id="277" r:id="rId36"/>
    <p:sldId id="5170" r:id="rId37"/>
    <p:sldId id="5177" r:id="rId38"/>
    <p:sldId id="5095" r:id="rId39"/>
    <p:sldId id="5175" r:id="rId40"/>
    <p:sldId id="5176" r:id="rId41"/>
    <p:sldId id="5167" r:id="rId42"/>
    <p:sldId id="5168" r:id="rId43"/>
    <p:sldId id="5169" r:id="rId44"/>
    <p:sldId id="5106" r:id="rId45"/>
    <p:sldId id="5193" r:id="rId46"/>
    <p:sldId id="5189" r:id="rId47"/>
    <p:sldId id="5190" r:id="rId48"/>
    <p:sldId id="5191" r:id="rId49"/>
    <p:sldId id="5192"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F00EB0-04EE-430C-9E20-6ABD95158213}">
          <p14:sldIdLst>
            <p14:sldId id="256"/>
            <p14:sldId id="262"/>
            <p14:sldId id="266"/>
            <p14:sldId id="268"/>
            <p14:sldId id="5187"/>
            <p14:sldId id="5089"/>
            <p14:sldId id="270"/>
            <p14:sldId id="5184"/>
            <p14:sldId id="5185"/>
            <p14:sldId id="5186"/>
            <p14:sldId id="5181"/>
            <p14:sldId id="273"/>
            <p14:sldId id="5107"/>
            <p14:sldId id="274"/>
            <p14:sldId id="275"/>
            <p14:sldId id="5172"/>
            <p14:sldId id="5090"/>
            <p14:sldId id="5091"/>
            <p14:sldId id="5182"/>
            <p14:sldId id="5093"/>
            <p14:sldId id="258"/>
            <p14:sldId id="5174"/>
            <p14:sldId id="5178"/>
            <p14:sldId id="5173"/>
            <p14:sldId id="5112"/>
            <p14:sldId id="5103"/>
            <p14:sldId id="5094"/>
            <p14:sldId id="5111"/>
            <p14:sldId id="5100"/>
            <p14:sldId id="5180"/>
            <p14:sldId id="265"/>
            <p14:sldId id="5104"/>
            <p14:sldId id="267"/>
            <p14:sldId id="277"/>
            <p14:sldId id="5170"/>
            <p14:sldId id="5177"/>
            <p14:sldId id="5095"/>
            <p14:sldId id="5175"/>
            <p14:sldId id="5176"/>
            <p14:sldId id="5167"/>
            <p14:sldId id="5168"/>
            <p14:sldId id="5169"/>
            <p14:sldId id="5106"/>
            <p14:sldId id="5193"/>
            <p14:sldId id="5189"/>
            <p14:sldId id="5190"/>
            <p14:sldId id="5191"/>
            <p14:sldId id="519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A83B01-FD04-86F8-562E-9178F1C7E4D4}" name="Brandi Apple" initials="" userId="S::brandi.apple@guardianpharmacy.net::9699fa5f-cd56-4082-a057-82c369ee4e03" providerId="AD"/>
  <p188:author id="{3EF7E7BC-952D-49A5-0A16-D1D53BB0EFA3}" name="Lisa Lassiter" initials="LL" userId="S::Lisa.Lassiter@guardianpharmacy.net::807caccf-11b9-43c8-a386-913d0fdb5f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D"/>
    <a:srgbClr val="0075C9"/>
    <a:srgbClr val="1A305B"/>
    <a:srgbClr val="FFF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A4F3D-45E6-4AA5-93C1-D45D78FF135C}" v="245" dt="2026-04-24T17:09:33.985"/>
    <p1510:client id="{E9AE52CF-E69D-4A49-B4F7-D9A44FB9B265}" v="6" dt="2026-04-24T14:57:04.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omments/modernComment_1432_7CBDFC7D.xml><?xml version="1.0" encoding="utf-8"?>
<p188:cmLst xmlns:a="http://schemas.openxmlformats.org/drawingml/2006/main" xmlns:r="http://schemas.openxmlformats.org/officeDocument/2006/relationships" xmlns:p188="http://schemas.microsoft.com/office/powerpoint/2018/8/main">
  <p188:cm id="{BB3E5311-D979-4F38-8963-CC5519539007}" authorId="{3AA83B01-FD04-86F8-562E-9178F1C7E4D4}" created="2026-04-19T16:15:42.578">
    <pc:sldMkLst xmlns:pc="http://schemas.microsoft.com/office/powerpoint/2013/main/command">
      <pc:docMk/>
      <pc:sldMk cId="2092825725" sldId="5170"/>
    </pc:sldMkLst>
    <p188:replyLst>
      <p188:reply id="{C04C57C4-C13C-46F3-B6E2-7B00AD6CC0D5}" authorId="{3EF7E7BC-952D-49A5-0A16-D1D53BB0EFA3}" created="2026-04-19T16:19:31.885">
        <p188:txBody>
          <a:bodyPr/>
          <a:lstStyle/>
          <a:p>
            <a:r>
              <a:rPr lang="en-US"/>
              <a:t>Good Idea
</a:t>
            </a:r>
          </a:p>
        </p188:txBody>
      </p188:reply>
      <p188:reply id="{17C4D227-6739-4EB7-911D-DD4635DEA7C7}" authorId="{3EF7E7BC-952D-49A5-0A16-D1D53BB0EFA3}" created="2026-04-19T16:19:59.951">
        <p188:txBody>
          <a:bodyPr/>
          <a:lstStyle/>
          <a:p>
            <a:r>
              <a:rPr lang="en-US"/>
              <a:t>Lorazepam maybe?
</a:t>
            </a:r>
          </a:p>
        </p188:txBody>
      </p188:reply>
      <p188:reply id="{BB0088A6-1915-4392-B194-F01E0E929A53}" authorId="{3AA83B01-FD04-86F8-562E-9178F1C7E4D4}" created="2026-04-19T18:06:13.881">
        <p188:txBody>
          <a:bodyPr/>
          <a:lstStyle/>
          <a:p>
            <a:r>
              <a:rPr lang="en-US"/>
              <a:t>Yeah, something like a behavior happened and they gave it to her and show documentation; i think we can take out the pain stuff/focus; and even take off the ambien?</a:t>
            </a:r>
          </a:p>
        </p188:txBody>
      </p188:reply>
    </p188:replyLst>
    <p188:txBody>
      <a:bodyPr/>
      <a:lstStyle/>
      <a:p>
        <a:r>
          <a:rPr lang="en-US"/>
          <a:t>I feel like we need to have something PRN to show documentation/intervientions?</a:t>
        </a:r>
      </a:p>
    </p188:txBody>
  </p188:cm>
</p188:cmLst>
</file>

<file path=ppt/comments/modernComment_1436_7C6DD3AF.xml><?xml version="1.0" encoding="utf-8"?>
<p188:cmLst xmlns:a="http://schemas.openxmlformats.org/drawingml/2006/main" xmlns:r="http://schemas.openxmlformats.org/officeDocument/2006/relationships" xmlns:p188="http://schemas.microsoft.com/office/powerpoint/2018/8/main">
  <p188:cm id="{7B26F81D-F637-43FB-91DD-C059209FCC3A}" authorId="{3EF7E7BC-952D-49A5-0A16-D1D53BB0EFA3}" created="2026-04-19T15:56:08.334">
    <pc:sldMkLst xmlns:pc="http://schemas.microsoft.com/office/powerpoint/2013/main/command">
      <pc:docMk/>
      <pc:sldMk cId="2087572399" sldId="5174"/>
    </pc:sldMkLst>
    <p188:replyLst>
      <p188:reply id="{16F0470F-B880-4EA0-B6BE-414B0172CF38}" authorId="{3AA83B01-FD04-86F8-562E-9178F1C7E4D4}" created="2026-04-19T16:14:48.873">
        <p188:txBody>
          <a:bodyPr/>
          <a:lstStyle/>
          <a:p>
            <a:r>
              <a:rPr lang="en-US"/>
              <a:t>I think that's perfect. I was having a hard time with the flow!</a:t>
            </a:r>
          </a:p>
        </p188:txBody>
      </p188:reply>
    </p188:replyLst>
    <p188:txBody>
      <a:bodyPr/>
      <a:lstStyle/>
      <a:p>
        <a:r>
          <a:rPr lang="en-US"/>
          <a:t>I moved this before documentation but I can start here.  Let me know your thoughts  It didn’t seem to fit after documentaiton</a:t>
        </a:r>
      </a:p>
    </p188:txBody>
  </p188:cm>
</p188:cmLst>
</file>

<file path=ppt/diagrams/_rels/data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sv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s>
</file>

<file path=ppt/diagrams/_rels/data8.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svg"/></Relationships>
</file>

<file path=ppt/diagrams/_rels/data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sv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5B0F8-F6C0-4D4B-9517-E19106B8F07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F547F0C-4C46-4635-99BE-A029561DC18A}">
      <dgm:prSet/>
      <dgm:spPr/>
      <dgm:t>
        <a:bodyPr/>
        <a:lstStyle/>
        <a:p>
          <a:r>
            <a:rPr lang="en-US"/>
            <a:t>A chemical substance that changes brain function, affecting perception, mood, consciousness, cognition or behavior. </a:t>
          </a:r>
        </a:p>
      </dgm:t>
    </dgm:pt>
    <dgm:pt modelId="{6AFE1606-3CC9-4C4F-986B-5E1F10A9EEDE}" type="parTrans" cxnId="{1ED91379-CE7D-43DE-AFC8-C1AD410C6455}">
      <dgm:prSet/>
      <dgm:spPr/>
      <dgm:t>
        <a:bodyPr/>
        <a:lstStyle/>
        <a:p>
          <a:endParaRPr lang="en-US"/>
        </a:p>
      </dgm:t>
    </dgm:pt>
    <dgm:pt modelId="{8AA07035-9302-4E0D-9FE5-7371F0205DA0}" type="sibTrans" cxnId="{1ED91379-CE7D-43DE-AFC8-C1AD410C6455}">
      <dgm:prSet/>
      <dgm:spPr/>
      <dgm:t>
        <a:bodyPr/>
        <a:lstStyle/>
        <a:p>
          <a:endParaRPr lang="en-US"/>
        </a:p>
      </dgm:t>
    </dgm:pt>
    <dgm:pt modelId="{C22EDCC4-BDCE-4834-A95A-08D5B5A68CFB}">
      <dgm:prSet/>
      <dgm:spPr/>
      <dgm:t>
        <a:bodyPr/>
        <a:lstStyle/>
        <a:p>
          <a:r>
            <a:rPr lang="en-US"/>
            <a:t>CMS defines a psychotropic medication as “any drug that affects brain activities associated with mental processes and behavior.” </a:t>
          </a:r>
        </a:p>
      </dgm:t>
    </dgm:pt>
    <dgm:pt modelId="{8D855298-2653-4651-ABB5-A813410F0C2E}" type="parTrans" cxnId="{9AF5ADB6-80CD-4BDF-AD85-54491A2FC055}">
      <dgm:prSet/>
      <dgm:spPr/>
      <dgm:t>
        <a:bodyPr/>
        <a:lstStyle/>
        <a:p>
          <a:endParaRPr lang="en-US"/>
        </a:p>
      </dgm:t>
    </dgm:pt>
    <dgm:pt modelId="{35E0E6AC-8F7D-4AAA-BEA7-8194FF2FAC57}" type="sibTrans" cxnId="{9AF5ADB6-80CD-4BDF-AD85-54491A2FC055}">
      <dgm:prSet/>
      <dgm:spPr/>
      <dgm:t>
        <a:bodyPr/>
        <a:lstStyle/>
        <a:p>
          <a:endParaRPr lang="en-US"/>
        </a:p>
      </dgm:t>
    </dgm:pt>
    <dgm:pt modelId="{FFE050D5-BFD5-4C9F-BD99-3534DE3117A5}">
      <dgm:prSet/>
      <dgm:spPr/>
      <dgm:t>
        <a:bodyPr/>
        <a:lstStyle/>
        <a:p>
          <a:r>
            <a:rPr lang="en-US"/>
            <a:t>CMS guidance:</a:t>
          </a:r>
        </a:p>
      </dgm:t>
    </dgm:pt>
    <dgm:pt modelId="{2AD579DC-E51D-4FCE-918E-D8DF812DE7E6}" type="parTrans" cxnId="{D78E19CA-75F7-4E51-AB1F-871EB1368E75}">
      <dgm:prSet/>
      <dgm:spPr/>
      <dgm:t>
        <a:bodyPr/>
        <a:lstStyle/>
        <a:p>
          <a:endParaRPr lang="en-US"/>
        </a:p>
      </dgm:t>
    </dgm:pt>
    <dgm:pt modelId="{3DE91D2F-4704-4E12-B4CF-EBFCEE1039E7}" type="sibTrans" cxnId="{D78E19CA-75F7-4E51-AB1F-871EB1368E75}">
      <dgm:prSet/>
      <dgm:spPr/>
      <dgm:t>
        <a:bodyPr/>
        <a:lstStyle/>
        <a:p>
          <a:endParaRPr lang="en-US"/>
        </a:p>
      </dgm:t>
    </dgm:pt>
    <dgm:pt modelId="{7225185C-BA14-40A7-9292-1B4409DF5B7D}">
      <dgm:prSet/>
      <dgm:spPr/>
      <dgm:t>
        <a:bodyPr/>
        <a:lstStyle/>
        <a:p>
          <a:r>
            <a:rPr lang="en-US"/>
            <a:t>Use the </a:t>
          </a:r>
          <a:r>
            <a:rPr lang="en-US" b="1"/>
            <a:t>least restrictive </a:t>
          </a:r>
          <a:r>
            <a:rPr lang="en-US"/>
            <a:t>option for the least amount of time.</a:t>
          </a:r>
        </a:p>
      </dgm:t>
    </dgm:pt>
    <dgm:pt modelId="{484411AD-EC81-4711-8FFA-C81489BFACD0}" type="parTrans" cxnId="{1E551986-A641-4F72-A9EE-652F12011253}">
      <dgm:prSet/>
      <dgm:spPr/>
      <dgm:t>
        <a:bodyPr/>
        <a:lstStyle/>
        <a:p>
          <a:endParaRPr lang="en-US"/>
        </a:p>
      </dgm:t>
    </dgm:pt>
    <dgm:pt modelId="{856E1B06-B1F1-4C56-ADC7-ED0C0B787EEB}" type="sibTrans" cxnId="{1E551986-A641-4F72-A9EE-652F12011253}">
      <dgm:prSet/>
      <dgm:spPr/>
      <dgm:t>
        <a:bodyPr/>
        <a:lstStyle/>
        <a:p>
          <a:endParaRPr lang="en-US"/>
        </a:p>
      </dgm:t>
    </dgm:pt>
    <dgm:pt modelId="{B07796D1-5390-47A4-B0BE-5D23C1E9C0FA}">
      <dgm:prSet/>
      <dgm:spPr/>
      <dgm:t>
        <a:bodyPr/>
        <a:lstStyle/>
        <a:p>
          <a:r>
            <a:rPr lang="en-US"/>
            <a:t>Provide </a:t>
          </a:r>
          <a:r>
            <a:rPr lang="en-US" b="1"/>
            <a:t>ongoing re-evaluation </a:t>
          </a:r>
          <a:r>
            <a:rPr lang="en-US"/>
            <a:t>of need for medication.</a:t>
          </a:r>
        </a:p>
      </dgm:t>
    </dgm:pt>
    <dgm:pt modelId="{1C4FF402-381D-427B-99EC-2135A99DA187}" type="parTrans" cxnId="{66E11A07-5D58-48FA-808D-B74093E64B22}">
      <dgm:prSet/>
      <dgm:spPr/>
      <dgm:t>
        <a:bodyPr/>
        <a:lstStyle/>
        <a:p>
          <a:endParaRPr lang="en-US"/>
        </a:p>
      </dgm:t>
    </dgm:pt>
    <dgm:pt modelId="{FB1E8662-4B0F-4364-B9A9-87878D6D8618}" type="sibTrans" cxnId="{66E11A07-5D58-48FA-808D-B74093E64B22}">
      <dgm:prSet/>
      <dgm:spPr/>
      <dgm:t>
        <a:bodyPr/>
        <a:lstStyle/>
        <a:p>
          <a:endParaRPr lang="en-US"/>
        </a:p>
      </dgm:t>
    </dgm:pt>
    <dgm:pt modelId="{4A756F79-131F-4ED3-BEDD-5C8AE312371C}">
      <dgm:prSet/>
      <dgm:spPr/>
      <dgm:t>
        <a:bodyPr/>
        <a:lstStyle/>
        <a:p>
          <a:r>
            <a:rPr lang="en-US" b="1" i="0"/>
            <a:t>Do not use medication for discipline or convenience.</a:t>
          </a:r>
        </a:p>
      </dgm:t>
    </dgm:pt>
    <dgm:pt modelId="{4084E8AB-8F19-4DAD-83C5-1DFB1AA3AB67}" type="parTrans" cxnId="{9C3D6A9B-6A09-4304-9148-A1E77477967D}">
      <dgm:prSet/>
      <dgm:spPr/>
      <dgm:t>
        <a:bodyPr/>
        <a:lstStyle/>
        <a:p>
          <a:endParaRPr lang="en-US"/>
        </a:p>
      </dgm:t>
    </dgm:pt>
    <dgm:pt modelId="{502EAD6A-C014-48D2-BF98-0DD015B276F7}" type="sibTrans" cxnId="{9C3D6A9B-6A09-4304-9148-A1E77477967D}">
      <dgm:prSet/>
      <dgm:spPr/>
      <dgm:t>
        <a:bodyPr/>
        <a:lstStyle/>
        <a:p>
          <a:endParaRPr lang="en-US"/>
        </a:p>
      </dgm:t>
    </dgm:pt>
    <dgm:pt modelId="{260D1234-3561-4894-AAB2-9BC68991E01B}" type="pres">
      <dgm:prSet presAssocID="{12F5B0F8-F6C0-4D4B-9517-E19106B8F071}" presName="Name0" presStyleCnt="0">
        <dgm:presLayoutVars>
          <dgm:dir/>
          <dgm:animLvl val="lvl"/>
          <dgm:resizeHandles val="exact"/>
        </dgm:presLayoutVars>
      </dgm:prSet>
      <dgm:spPr/>
    </dgm:pt>
    <dgm:pt modelId="{0FB1D49E-0D8D-48E2-B33A-232812849665}" type="pres">
      <dgm:prSet presAssocID="{FFE050D5-BFD5-4C9F-BD99-3534DE3117A5}" presName="boxAndChildren" presStyleCnt="0"/>
      <dgm:spPr/>
    </dgm:pt>
    <dgm:pt modelId="{D3422338-4450-4BE7-A2EF-DF9966AEFCCF}" type="pres">
      <dgm:prSet presAssocID="{FFE050D5-BFD5-4C9F-BD99-3534DE3117A5}" presName="parentTextBox" presStyleLbl="node1" presStyleIdx="0" presStyleCnt="3"/>
      <dgm:spPr/>
    </dgm:pt>
    <dgm:pt modelId="{F5CC6B68-8A92-4DA8-B8B3-A77C8660C05E}" type="pres">
      <dgm:prSet presAssocID="{FFE050D5-BFD5-4C9F-BD99-3534DE3117A5}" presName="entireBox" presStyleLbl="node1" presStyleIdx="0" presStyleCnt="3"/>
      <dgm:spPr/>
    </dgm:pt>
    <dgm:pt modelId="{40CF94E0-0BA8-406E-990D-47015E161107}" type="pres">
      <dgm:prSet presAssocID="{FFE050D5-BFD5-4C9F-BD99-3534DE3117A5}" presName="descendantBox" presStyleCnt="0"/>
      <dgm:spPr/>
    </dgm:pt>
    <dgm:pt modelId="{0DF944B3-802C-4765-AAD2-6E96077BAE09}" type="pres">
      <dgm:prSet presAssocID="{7225185C-BA14-40A7-9292-1B4409DF5B7D}" presName="childTextBox" presStyleLbl="fgAccFollowNode1" presStyleIdx="0" presStyleCnt="3">
        <dgm:presLayoutVars>
          <dgm:bulletEnabled val="1"/>
        </dgm:presLayoutVars>
      </dgm:prSet>
      <dgm:spPr/>
    </dgm:pt>
    <dgm:pt modelId="{8513DC99-7371-4875-ADC9-C73430E2E19D}" type="pres">
      <dgm:prSet presAssocID="{B07796D1-5390-47A4-B0BE-5D23C1E9C0FA}" presName="childTextBox" presStyleLbl="fgAccFollowNode1" presStyleIdx="1" presStyleCnt="3">
        <dgm:presLayoutVars>
          <dgm:bulletEnabled val="1"/>
        </dgm:presLayoutVars>
      </dgm:prSet>
      <dgm:spPr/>
    </dgm:pt>
    <dgm:pt modelId="{A4C82E94-1E6C-4800-9F52-149E33CA43B9}" type="pres">
      <dgm:prSet presAssocID="{4A756F79-131F-4ED3-BEDD-5C8AE312371C}" presName="childTextBox" presStyleLbl="fgAccFollowNode1" presStyleIdx="2" presStyleCnt="3">
        <dgm:presLayoutVars>
          <dgm:bulletEnabled val="1"/>
        </dgm:presLayoutVars>
      </dgm:prSet>
      <dgm:spPr/>
    </dgm:pt>
    <dgm:pt modelId="{2409C429-28ED-4883-A51C-6FB28A83DC5C}" type="pres">
      <dgm:prSet presAssocID="{35E0E6AC-8F7D-4AAA-BEA7-8194FF2FAC57}" presName="sp" presStyleCnt="0"/>
      <dgm:spPr/>
    </dgm:pt>
    <dgm:pt modelId="{7E5134BC-5B66-4099-96FB-EAB74BCE9B0C}" type="pres">
      <dgm:prSet presAssocID="{C22EDCC4-BDCE-4834-A95A-08D5B5A68CFB}" presName="arrowAndChildren" presStyleCnt="0"/>
      <dgm:spPr/>
    </dgm:pt>
    <dgm:pt modelId="{A89E831A-2B5F-44F5-8C64-019BE611E611}" type="pres">
      <dgm:prSet presAssocID="{C22EDCC4-BDCE-4834-A95A-08D5B5A68CFB}" presName="parentTextArrow" presStyleLbl="node1" presStyleIdx="1" presStyleCnt="3"/>
      <dgm:spPr/>
    </dgm:pt>
    <dgm:pt modelId="{A5D84592-9318-44D4-ADC1-256451A9667A}" type="pres">
      <dgm:prSet presAssocID="{8AA07035-9302-4E0D-9FE5-7371F0205DA0}" presName="sp" presStyleCnt="0"/>
      <dgm:spPr/>
    </dgm:pt>
    <dgm:pt modelId="{FB0094A1-A9B9-4121-9CC4-B4E75207A891}" type="pres">
      <dgm:prSet presAssocID="{CF547F0C-4C46-4635-99BE-A029561DC18A}" presName="arrowAndChildren" presStyleCnt="0"/>
      <dgm:spPr/>
    </dgm:pt>
    <dgm:pt modelId="{26983C1E-3C42-4C54-96B6-95A8B5F7005A}" type="pres">
      <dgm:prSet presAssocID="{CF547F0C-4C46-4635-99BE-A029561DC18A}" presName="parentTextArrow" presStyleLbl="node1" presStyleIdx="2" presStyleCnt="3"/>
      <dgm:spPr/>
    </dgm:pt>
  </dgm:ptLst>
  <dgm:cxnLst>
    <dgm:cxn modelId="{66E11A07-5D58-48FA-808D-B74093E64B22}" srcId="{FFE050D5-BFD5-4C9F-BD99-3534DE3117A5}" destId="{B07796D1-5390-47A4-B0BE-5D23C1E9C0FA}" srcOrd="1" destOrd="0" parTransId="{1C4FF402-381D-427B-99EC-2135A99DA187}" sibTransId="{FB1E8662-4B0F-4364-B9A9-87878D6D8618}"/>
    <dgm:cxn modelId="{2F351918-98EE-4573-B455-336760563F60}" type="presOf" srcId="{C22EDCC4-BDCE-4834-A95A-08D5B5A68CFB}" destId="{A89E831A-2B5F-44F5-8C64-019BE611E611}" srcOrd="0" destOrd="0" presId="urn:microsoft.com/office/officeart/2005/8/layout/process4"/>
    <dgm:cxn modelId="{0CE2902C-17A2-48A5-8C22-5F5CD662D461}" type="presOf" srcId="{4A756F79-131F-4ED3-BEDD-5C8AE312371C}" destId="{A4C82E94-1E6C-4800-9F52-149E33CA43B9}" srcOrd="0" destOrd="0" presId="urn:microsoft.com/office/officeart/2005/8/layout/process4"/>
    <dgm:cxn modelId="{BFBC2932-A5DE-4B2D-9375-1051A6CDFB35}" type="presOf" srcId="{B07796D1-5390-47A4-B0BE-5D23C1E9C0FA}" destId="{8513DC99-7371-4875-ADC9-C73430E2E19D}" srcOrd="0" destOrd="0" presId="urn:microsoft.com/office/officeart/2005/8/layout/process4"/>
    <dgm:cxn modelId="{29B2A53C-DEF8-4225-94E3-E38625247B58}" type="presOf" srcId="{FFE050D5-BFD5-4C9F-BD99-3534DE3117A5}" destId="{F5CC6B68-8A92-4DA8-B8B3-A77C8660C05E}" srcOrd="1" destOrd="0" presId="urn:microsoft.com/office/officeart/2005/8/layout/process4"/>
    <dgm:cxn modelId="{4B407B6B-F8C6-4C9F-BE17-38441815E52A}" type="presOf" srcId="{7225185C-BA14-40A7-9292-1B4409DF5B7D}" destId="{0DF944B3-802C-4765-AAD2-6E96077BAE09}" srcOrd="0" destOrd="0" presId="urn:microsoft.com/office/officeart/2005/8/layout/process4"/>
    <dgm:cxn modelId="{1ED91379-CE7D-43DE-AFC8-C1AD410C6455}" srcId="{12F5B0F8-F6C0-4D4B-9517-E19106B8F071}" destId="{CF547F0C-4C46-4635-99BE-A029561DC18A}" srcOrd="0" destOrd="0" parTransId="{6AFE1606-3CC9-4C4F-986B-5E1F10A9EEDE}" sibTransId="{8AA07035-9302-4E0D-9FE5-7371F0205DA0}"/>
    <dgm:cxn modelId="{1E551986-A641-4F72-A9EE-652F12011253}" srcId="{FFE050D5-BFD5-4C9F-BD99-3534DE3117A5}" destId="{7225185C-BA14-40A7-9292-1B4409DF5B7D}" srcOrd="0" destOrd="0" parTransId="{484411AD-EC81-4711-8FFA-C81489BFACD0}" sibTransId="{856E1B06-B1F1-4C56-ADC7-ED0C0B787EEB}"/>
    <dgm:cxn modelId="{EAC14C89-A99B-46DE-B76E-EE4025737CF6}" type="presOf" srcId="{CF547F0C-4C46-4635-99BE-A029561DC18A}" destId="{26983C1E-3C42-4C54-96B6-95A8B5F7005A}" srcOrd="0" destOrd="0" presId="urn:microsoft.com/office/officeart/2005/8/layout/process4"/>
    <dgm:cxn modelId="{9C3D6A9B-6A09-4304-9148-A1E77477967D}" srcId="{FFE050D5-BFD5-4C9F-BD99-3534DE3117A5}" destId="{4A756F79-131F-4ED3-BEDD-5C8AE312371C}" srcOrd="2" destOrd="0" parTransId="{4084E8AB-8F19-4DAD-83C5-1DFB1AA3AB67}" sibTransId="{502EAD6A-C014-48D2-BF98-0DD015B276F7}"/>
    <dgm:cxn modelId="{FB1EC59D-A19C-4BEF-B93B-E564DE7FCF7B}" type="presOf" srcId="{FFE050D5-BFD5-4C9F-BD99-3534DE3117A5}" destId="{D3422338-4450-4BE7-A2EF-DF9966AEFCCF}" srcOrd="0" destOrd="0" presId="urn:microsoft.com/office/officeart/2005/8/layout/process4"/>
    <dgm:cxn modelId="{9AF5ADB6-80CD-4BDF-AD85-54491A2FC055}" srcId="{12F5B0F8-F6C0-4D4B-9517-E19106B8F071}" destId="{C22EDCC4-BDCE-4834-A95A-08D5B5A68CFB}" srcOrd="1" destOrd="0" parTransId="{8D855298-2653-4651-ABB5-A813410F0C2E}" sibTransId="{35E0E6AC-8F7D-4AAA-BEA7-8194FF2FAC57}"/>
    <dgm:cxn modelId="{D78E19CA-75F7-4E51-AB1F-871EB1368E75}" srcId="{12F5B0F8-F6C0-4D4B-9517-E19106B8F071}" destId="{FFE050D5-BFD5-4C9F-BD99-3534DE3117A5}" srcOrd="2" destOrd="0" parTransId="{2AD579DC-E51D-4FCE-918E-D8DF812DE7E6}" sibTransId="{3DE91D2F-4704-4E12-B4CF-EBFCEE1039E7}"/>
    <dgm:cxn modelId="{6B9AAED0-BBBA-4498-95E8-136E3F97494B}" type="presOf" srcId="{12F5B0F8-F6C0-4D4B-9517-E19106B8F071}" destId="{260D1234-3561-4894-AAB2-9BC68991E01B}" srcOrd="0" destOrd="0" presId="urn:microsoft.com/office/officeart/2005/8/layout/process4"/>
    <dgm:cxn modelId="{70036A41-3F55-4415-B69C-4C72670D2229}" type="presParOf" srcId="{260D1234-3561-4894-AAB2-9BC68991E01B}" destId="{0FB1D49E-0D8D-48E2-B33A-232812849665}" srcOrd="0" destOrd="0" presId="urn:microsoft.com/office/officeart/2005/8/layout/process4"/>
    <dgm:cxn modelId="{7BAE6440-D59F-4212-B7F9-B889D212330F}" type="presParOf" srcId="{0FB1D49E-0D8D-48E2-B33A-232812849665}" destId="{D3422338-4450-4BE7-A2EF-DF9966AEFCCF}" srcOrd="0" destOrd="0" presId="urn:microsoft.com/office/officeart/2005/8/layout/process4"/>
    <dgm:cxn modelId="{89BCA569-3F6A-4906-A24A-6C3B2D415B81}" type="presParOf" srcId="{0FB1D49E-0D8D-48E2-B33A-232812849665}" destId="{F5CC6B68-8A92-4DA8-B8B3-A77C8660C05E}" srcOrd="1" destOrd="0" presId="urn:microsoft.com/office/officeart/2005/8/layout/process4"/>
    <dgm:cxn modelId="{BD94AFED-7E3D-422F-9E25-3E58FC20DDBB}" type="presParOf" srcId="{0FB1D49E-0D8D-48E2-B33A-232812849665}" destId="{40CF94E0-0BA8-406E-990D-47015E161107}" srcOrd="2" destOrd="0" presId="urn:microsoft.com/office/officeart/2005/8/layout/process4"/>
    <dgm:cxn modelId="{8A084D9E-0683-4511-9078-5BB2ADC90345}" type="presParOf" srcId="{40CF94E0-0BA8-406E-990D-47015E161107}" destId="{0DF944B3-802C-4765-AAD2-6E96077BAE09}" srcOrd="0" destOrd="0" presId="urn:microsoft.com/office/officeart/2005/8/layout/process4"/>
    <dgm:cxn modelId="{E8A75C8E-3666-4FC4-9EFE-43C6E794A8F7}" type="presParOf" srcId="{40CF94E0-0BA8-406E-990D-47015E161107}" destId="{8513DC99-7371-4875-ADC9-C73430E2E19D}" srcOrd="1" destOrd="0" presId="urn:microsoft.com/office/officeart/2005/8/layout/process4"/>
    <dgm:cxn modelId="{2188C753-7E23-4FBB-999F-7F8B602986E5}" type="presParOf" srcId="{40CF94E0-0BA8-406E-990D-47015E161107}" destId="{A4C82E94-1E6C-4800-9F52-149E33CA43B9}" srcOrd="2" destOrd="0" presId="urn:microsoft.com/office/officeart/2005/8/layout/process4"/>
    <dgm:cxn modelId="{50C342CD-1170-49B6-9141-B17B740FED92}" type="presParOf" srcId="{260D1234-3561-4894-AAB2-9BC68991E01B}" destId="{2409C429-28ED-4883-A51C-6FB28A83DC5C}" srcOrd="1" destOrd="0" presId="urn:microsoft.com/office/officeart/2005/8/layout/process4"/>
    <dgm:cxn modelId="{822347B0-68F6-454F-A662-9A365BEEFC6B}" type="presParOf" srcId="{260D1234-3561-4894-AAB2-9BC68991E01B}" destId="{7E5134BC-5B66-4099-96FB-EAB74BCE9B0C}" srcOrd="2" destOrd="0" presId="urn:microsoft.com/office/officeart/2005/8/layout/process4"/>
    <dgm:cxn modelId="{598DACEB-09ED-40C8-B1F3-5572ED569693}" type="presParOf" srcId="{7E5134BC-5B66-4099-96FB-EAB74BCE9B0C}" destId="{A89E831A-2B5F-44F5-8C64-019BE611E611}" srcOrd="0" destOrd="0" presId="urn:microsoft.com/office/officeart/2005/8/layout/process4"/>
    <dgm:cxn modelId="{165C3680-3112-460D-A319-89F5D71050FB}" type="presParOf" srcId="{260D1234-3561-4894-AAB2-9BC68991E01B}" destId="{A5D84592-9318-44D4-ADC1-256451A9667A}" srcOrd="3" destOrd="0" presId="urn:microsoft.com/office/officeart/2005/8/layout/process4"/>
    <dgm:cxn modelId="{EF9D472D-0EEB-4A39-B260-CA0F5CA2D20A}" type="presParOf" srcId="{260D1234-3561-4894-AAB2-9BC68991E01B}" destId="{FB0094A1-A9B9-4121-9CC4-B4E75207A891}" srcOrd="4" destOrd="0" presId="urn:microsoft.com/office/officeart/2005/8/layout/process4"/>
    <dgm:cxn modelId="{8506CC5A-D209-4D7B-A7D9-88D8B8B9241B}" type="presParOf" srcId="{FB0094A1-A9B9-4121-9CC4-B4E75207A891}" destId="{26983C1E-3C42-4C54-96B6-95A8B5F7005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01FE9E-942D-4F98-A26E-BC1F028B0224}"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91846F62-25D5-45FA-AE6F-6A8995A2AD26}">
      <dgm:prSet/>
      <dgm:spPr/>
      <dgm:t>
        <a:bodyPr/>
        <a:lstStyle/>
        <a:p>
          <a:r>
            <a:rPr lang="en-US"/>
            <a:t>Required unless clinically contraindicated</a:t>
          </a:r>
        </a:p>
      </dgm:t>
    </dgm:pt>
    <dgm:pt modelId="{A6C54A8A-0692-4883-8F34-8F9C45A93BAB}" type="parTrans" cxnId="{9893606D-5240-4262-ABA3-9FCA2725BBF7}">
      <dgm:prSet/>
      <dgm:spPr/>
      <dgm:t>
        <a:bodyPr/>
        <a:lstStyle/>
        <a:p>
          <a:endParaRPr lang="en-US"/>
        </a:p>
      </dgm:t>
    </dgm:pt>
    <dgm:pt modelId="{9B28D58B-C203-49E7-9FF9-BBA58097A2FC}" type="sibTrans" cxnId="{9893606D-5240-4262-ABA3-9FCA2725BBF7}">
      <dgm:prSet/>
      <dgm:spPr/>
      <dgm:t>
        <a:bodyPr/>
        <a:lstStyle/>
        <a:p>
          <a:endParaRPr lang="en-US"/>
        </a:p>
      </dgm:t>
    </dgm:pt>
    <dgm:pt modelId="{71DC463D-BC02-4968-8A03-D9AC8C36D35A}">
      <dgm:prSet/>
      <dgm:spPr/>
      <dgm:t>
        <a:bodyPr/>
        <a:lstStyle/>
        <a:p>
          <a:r>
            <a:rPr lang="en-US"/>
            <a:t>Attempted periodically according to CMS expectations</a:t>
          </a:r>
        </a:p>
      </dgm:t>
    </dgm:pt>
    <dgm:pt modelId="{ABA89405-781E-4168-A29A-D1A1BCED5845}" type="parTrans" cxnId="{56855C0E-F8CD-45E3-8A7E-A4AE822188FA}">
      <dgm:prSet/>
      <dgm:spPr/>
      <dgm:t>
        <a:bodyPr/>
        <a:lstStyle/>
        <a:p>
          <a:endParaRPr lang="en-US"/>
        </a:p>
      </dgm:t>
    </dgm:pt>
    <dgm:pt modelId="{8D0E37B5-4749-4DEF-941D-29AD249E1FB4}" type="sibTrans" cxnId="{56855C0E-F8CD-45E3-8A7E-A4AE822188FA}">
      <dgm:prSet/>
      <dgm:spPr/>
      <dgm:t>
        <a:bodyPr/>
        <a:lstStyle/>
        <a:p>
          <a:endParaRPr lang="en-US"/>
        </a:p>
      </dgm:t>
    </dgm:pt>
    <dgm:pt modelId="{1EBE32C2-1C44-4F87-B72C-CB6AD717198C}">
      <dgm:prSet/>
      <dgm:spPr/>
      <dgm:t>
        <a:bodyPr/>
        <a:lstStyle/>
        <a:p>
          <a:r>
            <a:rPr lang="en-US"/>
            <a:t>Documentation must explain success or failure</a:t>
          </a:r>
        </a:p>
      </dgm:t>
    </dgm:pt>
    <dgm:pt modelId="{949874E1-792B-49F1-9DB0-7C0D6EAB0944}" type="parTrans" cxnId="{2FCA2851-37FB-4A04-BF0C-D9AE98DFC9DD}">
      <dgm:prSet/>
      <dgm:spPr/>
      <dgm:t>
        <a:bodyPr/>
        <a:lstStyle/>
        <a:p>
          <a:endParaRPr lang="en-US"/>
        </a:p>
      </dgm:t>
    </dgm:pt>
    <dgm:pt modelId="{34B55C23-F988-43BD-9AFC-12996F48C9B4}" type="sibTrans" cxnId="{2FCA2851-37FB-4A04-BF0C-D9AE98DFC9DD}">
      <dgm:prSet/>
      <dgm:spPr/>
      <dgm:t>
        <a:bodyPr/>
        <a:lstStyle/>
        <a:p>
          <a:endParaRPr lang="en-US"/>
        </a:p>
      </dgm:t>
    </dgm:pt>
    <dgm:pt modelId="{12D5B9A6-3473-483F-8003-31087E5E206B}">
      <dgm:prSet/>
      <dgm:spPr/>
      <dgm:t>
        <a:bodyPr/>
        <a:lstStyle/>
        <a:p>
          <a:r>
            <a:rPr lang="en-US"/>
            <a:t>If contraindicated, clinical rationale must be documented.</a:t>
          </a:r>
        </a:p>
      </dgm:t>
    </dgm:pt>
    <dgm:pt modelId="{F8554303-9F74-43D0-B331-7CA5EAC8DD52}" type="parTrans" cxnId="{5719A09B-4DB8-488A-993C-F896F1C45A08}">
      <dgm:prSet/>
      <dgm:spPr/>
      <dgm:t>
        <a:bodyPr/>
        <a:lstStyle/>
        <a:p>
          <a:endParaRPr lang="en-US"/>
        </a:p>
      </dgm:t>
    </dgm:pt>
    <dgm:pt modelId="{544216DC-33E5-4FD6-912A-EC2BCC5951FE}" type="sibTrans" cxnId="{5719A09B-4DB8-488A-993C-F896F1C45A08}">
      <dgm:prSet/>
      <dgm:spPr/>
      <dgm:t>
        <a:bodyPr/>
        <a:lstStyle/>
        <a:p>
          <a:endParaRPr lang="en-US"/>
        </a:p>
      </dgm:t>
    </dgm:pt>
    <dgm:pt modelId="{BB55C1C9-B0EC-2B41-B40B-3F4AA03A889E}" type="pres">
      <dgm:prSet presAssocID="{A401FE9E-942D-4F98-A26E-BC1F028B0224}" presName="matrix" presStyleCnt="0">
        <dgm:presLayoutVars>
          <dgm:chMax val="1"/>
          <dgm:dir/>
          <dgm:resizeHandles val="exact"/>
        </dgm:presLayoutVars>
      </dgm:prSet>
      <dgm:spPr/>
    </dgm:pt>
    <dgm:pt modelId="{8DE00BBC-C93A-5446-8A33-741D96470372}" type="pres">
      <dgm:prSet presAssocID="{A401FE9E-942D-4F98-A26E-BC1F028B0224}" presName="diamond" presStyleLbl="bgShp" presStyleIdx="0" presStyleCnt="1"/>
      <dgm:spPr/>
    </dgm:pt>
    <dgm:pt modelId="{B62F56DE-51C7-0E44-987E-CAB0E4DB0E78}" type="pres">
      <dgm:prSet presAssocID="{A401FE9E-942D-4F98-A26E-BC1F028B0224}" presName="quad1" presStyleLbl="node1" presStyleIdx="0" presStyleCnt="4">
        <dgm:presLayoutVars>
          <dgm:chMax val="0"/>
          <dgm:chPref val="0"/>
          <dgm:bulletEnabled val="1"/>
        </dgm:presLayoutVars>
      </dgm:prSet>
      <dgm:spPr/>
    </dgm:pt>
    <dgm:pt modelId="{BF618BD4-71A7-CF45-A801-5B9AA00B0F6B}" type="pres">
      <dgm:prSet presAssocID="{A401FE9E-942D-4F98-A26E-BC1F028B0224}" presName="quad2" presStyleLbl="node1" presStyleIdx="1" presStyleCnt="4">
        <dgm:presLayoutVars>
          <dgm:chMax val="0"/>
          <dgm:chPref val="0"/>
          <dgm:bulletEnabled val="1"/>
        </dgm:presLayoutVars>
      </dgm:prSet>
      <dgm:spPr/>
    </dgm:pt>
    <dgm:pt modelId="{0BDBB582-E4BA-964A-A38E-3815ECE9C12E}" type="pres">
      <dgm:prSet presAssocID="{A401FE9E-942D-4F98-A26E-BC1F028B0224}" presName="quad3" presStyleLbl="node1" presStyleIdx="2" presStyleCnt="4">
        <dgm:presLayoutVars>
          <dgm:chMax val="0"/>
          <dgm:chPref val="0"/>
          <dgm:bulletEnabled val="1"/>
        </dgm:presLayoutVars>
      </dgm:prSet>
      <dgm:spPr/>
    </dgm:pt>
    <dgm:pt modelId="{E623B597-7BA4-AB47-9EF0-BB23232F4564}" type="pres">
      <dgm:prSet presAssocID="{A401FE9E-942D-4F98-A26E-BC1F028B0224}" presName="quad4" presStyleLbl="node1" presStyleIdx="3" presStyleCnt="4">
        <dgm:presLayoutVars>
          <dgm:chMax val="0"/>
          <dgm:chPref val="0"/>
          <dgm:bulletEnabled val="1"/>
        </dgm:presLayoutVars>
      </dgm:prSet>
      <dgm:spPr/>
    </dgm:pt>
  </dgm:ptLst>
  <dgm:cxnLst>
    <dgm:cxn modelId="{56855C0E-F8CD-45E3-8A7E-A4AE822188FA}" srcId="{A401FE9E-942D-4F98-A26E-BC1F028B0224}" destId="{71DC463D-BC02-4968-8A03-D9AC8C36D35A}" srcOrd="1" destOrd="0" parTransId="{ABA89405-781E-4168-A29A-D1A1BCED5845}" sibTransId="{8D0E37B5-4749-4DEF-941D-29AD249E1FB4}"/>
    <dgm:cxn modelId="{2FCA2851-37FB-4A04-BF0C-D9AE98DFC9DD}" srcId="{A401FE9E-942D-4F98-A26E-BC1F028B0224}" destId="{1EBE32C2-1C44-4F87-B72C-CB6AD717198C}" srcOrd="2" destOrd="0" parTransId="{949874E1-792B-49F1-9DB0-7C0D6EAB0944}" sibTransId="{34B55C23-F988-43BD-9AFC-12996F48C9B4}"/>
    <dgm:cxn modelId="{07887253-3D78-2E45-9F13-61A3BE6712E3}" type="presOf" srcId="{1EBE32C2-1C44-4F87-B72C-CB6AD717198C}" destId="{0BDBB582-E4BA-964A-A38E-3815ECE9C12E}" srcOrd="0" destOrd="0" presId="urn:microsoft.com/office/officeart/2005/8/layout/matrix3"/>
    <dgm:cxn modelId="{9893606D-5240-4262-ABA3-9FCA2725BBF7}" srcId="{A401FE9E-942D-4F98-A26E-BC1F028B0224}" destId="{91846F62-25D5-45FA-AE6F-6A8995A2AD26}" srcOrd="0" destOrd="0" parTransId="{A6C54A8A-0692-4883-8F34-8F9C45A93BAB}" sibTransId="{9B28D58B-C203-49E7-9FF9-BBA58097A2FC}"/>
    <dgm:cxn modelId="{D9866274-21C6-AC4E-B226-CB4ED04B774D}" type="presOf" srcId="{12D5B9A6-3473-483F-8003-31087E5E206B}" destId="{E623B597-7BA4-AB47-9EF0-BB23232F4564}" srcOrd="0" destOrd="0" presId="urn:microsoft.com/office/officeart/2005/8/layout/matrix3"/>
    <dgm:cxn modelId="{8834757D-7C22-0B4F-A574-ABE5E55BC87D}" type="presOf" srcId="{A401FE9E-942D-4F98-A26E-BC1F028B0224}" destId="{BB55C1C9-B0EC-2B41-B40B-3F4AA03A889E}" srcOrd="0" destOrd="0" presId="urn:microsoft.com/office/officeart/2005/8/layout/matrix3"/>
    <dgm:cxn modelId="{5719A09B-4DB8-488A-993C-F896F1C45A08}" srcId="{A401FE9E-942D-4F98-A26E-BC1F028B0224}" destId="{12D5B9A6-3473-483F-8003-31087E5E206B}" srcOrd="3" destOrd="0" parTransId="{F8554303-9F74-43D0-B331-7CA5EAC8DD52}" sibTransId="{544216DC-33E5-4FD6-912A-EC2BCC5951FE}"/>
    <dgm:cxn modelId="{C99F1DC2-F96D-C44E-86A0-6964E47B2453}" type="presOf" srcId="{91846F62-25D5-45FA-AE6F-6A8995A2AD26}" destId="{B62F56DE-51C7-0E44-987E-CAB0E4DB0E78}" srcOrd="0" destOrd="0" presId="urn:microsoft.com/office/officeart/2005/8/layout/matrix3"/>
    <dgm:cxn modelId="{DD16C2E7-1220-3141-B921-5161A091CBB4}" type="presOf" srcId="{71DC463D-BC02-4968-8A03-D9AC8C36D35A}" destId="{BF618BD4-71A7-CF45-A801-5B9AA00B0F6B}" srcOrd="0" destOrd="0" presId="urn:microsoft.com/office/officeart/2005/8/layout/matrix3"/>
    <dgm:cxn modelId="{E24B6F91-B3C4-1B42-9EDF-EA31B0091CB7}" type="presParOf" srcId="{BB55C1C9-B0EC-2B41-B40B-3F4AA03A889E}" destId="{8DE00BBC-C93A-5446-8A33-741D96470372}" srcOrd="0" destOrd="0" presId="urn:microsoft.com/office/officeart/2005/8/layout/matrix3"/>
    <dgm:cxn modelId="{5D3C3B55-0555-794D-81FF-3B053E8A7079}" type="presParOf" srcId="{BB55C1C9-B0EC-2B41-B40B-3F4AA03A889E}" destId="{B62F56DE-51C7-0E44-987E-CAB0E4DB0E78}" srcOrd="1" destOrd="0" presId="urn:microsoft.com/office/officeart/2005/8/layout/matrix3"/>
    <dgm:cxn modelId="{4F61C6E6-DA77-7A4A-98FB-74D4AB5E8536}" type="presParOf" srcId="{BB55C1C9-B0EC-2B41-B40B-3F4AA03A889E}" destId="{BF618BD4-71A7-CF45-A801-5B9AA00B0F6B}" srcOrd="2" destOrd="0" presId="urn:microsoft.com/office/officeart/2005/8/layout/matrix3"/>
    <dgm:cxn modelId="{9DA4D201-2254-6B40-A3FD-377D4A5ADA65}" type="presParOf" srcId="{BB55C1C9-B0EC-2B41-B40B-3F4AA03A889E}" destId="{0BDBB582-E4BA-964A-A38E-3815ECE9C12E}" srcOrd="3" destOrd="0" presId="urn:microsoft.com/office/officeart/2005/8/layout/matrix3"/>
    <dgm:cxn modelId="{9CAF7B3D-4531-0742-9E36-4B64501690E4}" type="presParOf" srcId="{BB55C1C9-B0EC-2B41-B40B-3F4AA03A889E}" destId="{E623B597-7BA4-AB47-9EF0-BB23232F456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F26037-37A4-496F-994C-7F07993D97D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198589B-CE50-4A04-B36F-FDBCA783E723}">
      <dgm:prSet/>
      <dgm:spPr/>
      <dgm:t>
        <a:bodyPr/>
        <a:lstStyle/>
        <a:p>
          <a:r>
            <a:rPr lang="en-US"/>
            <a:t>Consultant pharmacist reviews psychotropic use monthly</a:t>
          </a:r>
        </a:p>
      </dgm:t>
    </dgm:pt>
    <dgm:pt modelId="{75D5B269-096F-4506-9CB9-9437065DF3E2}" type="parTrans" cxnId="{9F425313-591A-4A74-A334-792780A37313}">
      <dgm:prSet/>
      <dgm:spPr/>
      <dgm:t>
        <a:bodyPr/>
        <a:lstStyle/>
        <a:p>
          <a:endParaRPr lang="en-US"/>
        </a:p>
      </dgm:t>
    </dgm:pt>
    <dgm:pt modelId="{8811FEDF-2D18-4683-92EC-5744CC670FCD}" type="sibTrans" cxnId="{9F425313-591A-4A74-A334-792780A37313}">
      <dgm:prSet/>
      <dgm:spPr/>
      <dgm:t>
        <a:bodyPr/>
        <a:lstStyle/>
        <a:p>
          <a:endParaRPr lang="en-US"/>
        </a:p>
      </dgm:t>
    </dgm:pt>
    <dgm:pt modelId="{53F138F4-6E4A-437E-B1C8-B62AD252A184}">
      <dgm:prSet/>
      <dgm:spPr/>
      <dgm:t>
        <a:bodyPr/>
        <a:lstStyle/>
        <a:p>
          <a:r>
            <a:rPr lang="en-US"/>
            <a:t>Identifies unnecessary medications</a:t>
          </a:r>
        </a:p>
      </dgm:t>
    </dgm:pt>
    <dgm:pt modelId="{DA032D6D-3146-45DD-80BE-5ED488F1FED6}" type="parTrans" cxnId="{DED7BF08-AD79-4408-A3EE-4A861F9614E9}">
      <dgm:prSet/>
      <dgm:spPr/>
      <dgm:t>
        <a:bodyPr/>
        <a:lstStyle/>
        <a:p>
          <a:endParaRPr lang="en-US"/>
        </a:p>
      </dgm:t>
    </dgm:pt>
    <dgm:pt modelId="{B236A343-0734-4B38-AF35-C004BD8D5009}" type="sibTrans" cxnId="{DED7BF08-AD79-4408-A3EE-4A861F9614E9}">
      <dgm:prSet/>
      <dgm:spPr/>
      <dgm:t>
        <a:bodyPr/>
        <a:lstStyle/>
        <a:p>
          <a:endParaRPr lang="en-US"/>
        </a:p>
      </dgm:t>
    </dgm:pt>
    <dgm:pt modelId="{9A6F00D8-C1F4-4AD8-8664-9A8613049391}">
      <dgm:prSet/>
      <dgm:spPr/>
      <dgm:t>
        <a:bodyPr/>
        <a:lstStyle/>
        <a:p>
          <a:r>
            <a:rPr lang="en-US"/>
            <a:t>Recommends GDRs when appropriate</a:t>
          </a:r>
        </a:p>
      </dgm:t>
    </dgm:pt>
    <dgm:pt modelId="{0D51C6BF-E8BE-4D33-B86A-F0DCFC5821F8}" type="parTrans" cxnId="{1D89D27A-52DA-4934-B432-39CA54581CD9}">
      <dgm:prSet/>
      <dgm:spPr/>
      <dgm:t>
        <a:bodyPr/>
        <a:lstStyle/>
        <a:p>
          <a:endParaRPr lang="en-US"/>
        </a:p>
      </dgm:t>
    </dgm:pt>
    <dgm:pt modelId="{60D9EA19-A53E-4435-B76A-8215C4A23A56}" type="sibTrans" cxnId="{1D89D27A-52DA-4934-B432-39CA54581CD9}">
      <dgm:prSet/>
      <dgm:spPr/>
      <dgm:t>
        <a:bodyPr/>
        <a:lstStyle/>
        <a:p>
          <a:endParaRPr lang="en-US"/>
        </a:p>
      </dgm:t>
    </dgm:pt>
    <dgm:pt modelId="{54DFA079-2499-4E39-A492-8E28CF954CEA}">
      <dgm:prSet/>
      <dgm:spPr/>
      <dgm:t>
        <a:bodyPr/>
        <a:lstStyle/>
        <a:p>
          <a:r>
            <a:rPr lang="en-US"/>
            <a:t>Documentation must show prescriber response and follow‑up</a:t>
          </a:r>
        </a:p>
      </dgm:t>
    </dgm:pt>
    <dgm:pt modelId="{02DEC6C8-8405-439B-9A67-1F25ABB3B02C}" type="parTrans" cxnId="{C1E8394C-50D6-4FAB-898B-FF4C12781108}">
      <dgm:prSet/>
      <dgm:spPr/>
      <dgm:t>
        <a:bodyPr/>
        <a:lstStyle/>
        <a:p>
          <a:endParaRPr lang="en-US"/>
        </a:p>
      </dgm:t>
    </dgm:pt>
    <dgm:pt modelId="{507428AA-4023-4CD8-AF97-DC54E58FA664}" type="sibTrans" cxnId="{C1E8394C-50D6-4FAB-898B-FF4C12781108}">
      <dgm:prSet/>
      <dgm:spPr/>
      <dgm:t>
        <a:bodyPr/>
        <a:lstStyle/>
        <a:p>
          <a:endParaRPr lang="en-US"/>
        </a:p>
      </dgm:t>
    </dgm:pt>
    <dgm:pt modelId="{B5D7E48E-CAE0-ED49-B99C-F7C3FD4D9688}" type="pres">
      <dgm:prSet presAssocID="{7CF26037-37A4-496F-994C-7F07993D97D8}" presName="vert0" presStyleCnt="0">
        <dgm:presLayoutVars>
          <dgm:dir/>
          <dgm:animOne val="branch"/>
          <dgm:animLvl val="lvl"/>
        </dgm:presLayoutVars>
      </dgm:prSet>
      <dgm:spPr/>
    </dgm:pt>
    <dgm:pt modelId="{AD4A1892-28C6-174C-B83D-DED244D9076C}" type="pres">
      <dgm:prSet presAssocID="{B198589B-CE50-4A04-B36F-FDBCA783E723}" presName="thickLine" presStyleLbl="alignNode1" presStyleIdx="0" presStyleCnt="4"/>
      <dgm:spPr/>
    </dgm:pt>
    <dgm:pt modelId="{290FD480-5CC3-724C-953A-C49F25221C66}" type="pres">
      <dgm:prSet presAssocID="{B198589B-CE50-4A04-B36F-FDBCA783E723}" presName="horz1" presStyleCnt="0"/>
      <dgm:spPr/>
    </dgm:pt>
    <dgm:pt modelId="{F3FC3357-9731-A742-BA09-DA2FD6EF9EBA}" type="pres">
      <dgm:prSet presAssocID="{B198589B-CE50-4A04-B36F-FDBCA783E723}" presName="tx1" presStyleLbl="revTx" presStyleIdx="0" presStyleCnt="4"/>
      <dgm:spPr/>
    </dgm:pt>
    <dgm:pt modelId="{8EF8D43E-41ED-7348-9E87-883D4D712F9D}" type="pres">
      <dgm:prSet presAssocID="{B198589B-CE50-4A04-B36F-FDBCA783E723}" presName="vert1" presStyleCnt="0"/>
      <dgm:spPr/>
    </dgm:pt>
    <dgm:pt modelId="{12433EA2-6A54-094D-946A-A2CE3E687E93}" type="pres">
      <dgm:prSet presAssocID="{53F138F4-6E4A-437E-B1C8-B62AD252A184}" presName="thickLine" presStyleLbl="alignNode1" presStyleIdx="1" presStyleCnt="4"/>
      <dgm:spPr/>
    </dgm:pt>
    <dgm:pt modelId="{FC8C667A-39BF-4C4F-AD10-4BE28684D531}" type="pres">
      <dgm:prSet presAssocID="{53F138F4-6E4A-437E-B1C8-B62AD252A184}" presName="horz1" presStyleCnt="0"/>
      <dgm:spPr/>
    </dgm:pt>
    <dgm:pt modelId="{5173655E-B2F4-0C4F-8F6B-53CA3DE71DE2}" type="pres">
      <dgm:prSet presAssocID="{53F138F4-6E4A-437E-B1C8-B62AD252A184}" presName="tx1" presStyleLbl="revTx" presStyleIdx="1" presStyleCnt="4"/>
      <dgm:spPr/>
    </dgm:pt>
    <dgm:pt modelId="{EEA9ED75-674E-D744-964D-6FD322E8D53A}" type="pres">
      <dgm:prSet presAssocID="{53F138F4-6E4A-437E-B1C8-B62AD252A184}" presName="vert1" presStyleCnt="0"/>
      <dgm:spPr/>
    </dgm:pt>
    <dgm:pt modelId="{52F6858B-E5C1-6941-B844-34DC846A716D}" type="pres">
      <dgm:prSet presAssocID="{9A6F00D8-C1F4-4AD8-8664-9A8613049391}" presName="thickLine" presStyleLbl="alignNode1" presStyleIdx="2" presStyleCnt="4"/>
      <dgm:spPr/>
    </dgm:pt>
    <dgm:pt modelId="{062C033E-EB3F-084E-912B-A5FBEDC60147}" type="pres">
      <dgm:prSet presAssocID="{9A6F00D8-C1F4-4AD8-8664-9A8613049391}" presName="horz1" presStyleCnt="0"/>
      <dgm:spPr/>
    </dgm:pt>
    <dgm:pt modelId="{1B7EFC7E-B292-494A-BC5B-296550F9D96C}" type="pres">
      <dgm:prSet presAssocID="{9A6F00D8-C1F4-4AD8-8664-9A8613049391}" presName="tx1" presStyleLbl="revTx" presStyleIdx="2" presStyleCnt="4"/>
      <dgm:spPr/>
    </dgm:pt>
    <dgm:pt modelId="{F04CD556-5DD5-F248-A130-F0219050138A}" type="pres">
      <dgm:prSet presAssocID="{9A6F00D8-C1F4-4AD8-8664-9A8613049391}" presName="vert1" presStyleCnt="0"/>
      <dgm:spPr/>
    </dgm:pt>
    <dgm:pt modelId="{CD4FC8D6-7BC0-3B4A-8A4B-82867F742561}" type="pres">
      <dgm:prSet presAssocID="{54DFA079-2499-4E39-A492-8E28CF954CEA}" presName="thickLine" presStyleLbl="alignNode1" presStyleIdx="3" presStyleCnt="4"/>
      <dgm:spPr/>
    </dgm:pt>
    <dgm:pt modelId="{1E64D8D3-33EB-4341-B2BA-8B434A7CE926}" type="pres">
      <dgm:prSet presAssocID="{54DFA079-2499-4E39-A492-8E28CF954CEA}" presName="horz1" presStyleCnt="0"/>
      <dgm:spPr/>
    </dgm:pt>
    <dgm:pt modelId="{F73875C0-B0BE-9A46-93B5-0F6C9E157BC7}" type="pres">
      <dgm:prSet presAssocID="{54DFA079-2499-4E39-A492-8E28CF954CEA}" presName="tx1" presStyleLbl="revTx" presStyleIdx="3" presStyleCnt="4"/>
      <dgm:spPr/>
    </dgm:pt>
    <dgm:pt modelId="{3DFC117E-140F-6441-B3BA-8A5ACFF4FDE6}" type="pres">
      <dgm:prSet presAssocID="{54DFA079-2499-4E39-A492-8E28CF954CEA}" presName="vert1" presStyleCnt="0"/>
      <dgm:spPr/>
    </dgm:pt>
  </dgm:ptLst>
  <dgm:cxnLst>
    <dgm:cxn modelId="{DED7BF08-AD79-4408-A3EE-4A861F9614E9}" srcId="{7CF26037-37A4-496F-994C-7F07993D97D8}" destId="{53F138F4-6E4A-437E-B1C8-B62AD252A184}" srcOrd="1" destOrd="0" parTransId="{DA032D6D-3146-45DD-80BE-5ED488F1FED6}" sibTransId="{B236A343-0734-4B38-AF35-C004BD8D5009}"/>
    <dgm:cxn modelId="{DBD1ED0C-7FEC-EB43-942E-F839BD4BB98F}" type="presOf" srcId="{54DFA079-2499-4E39-A492-8E28CF954CEA}" destId="{F73875C0-B0BE-9A46-93B5-0F6C9E157BC7}" srcOrd="0" destOrd="0" presId="urn:microsoft.com/office/officeart/2008/layout/LinedList"/>
    <dgm:cxn modelId="{865AD80E-7A81-D444-8094-6A5AB663401D}" type="presOf" srcId="{9A6F00D8-C1F4-4AD8-8664-9A8613049391}" destId="{1B7EFC7E-B292-494A-BC5B-296550F9D96C}" srcOrd="0" destOrd="0" presId="urn:microsoft.com/office/officeart/2008/layout/LinedList"/>
    <dgm:cxn modelId="{9F425313-591A-4A74-A334-792780A37313}" srcId="{7CF26037-37A4-496F-994C-7F07993D97D8}" destId="{B198589B-CE50-4A04-B36F-FDBCA783E723}" srcOrd="0" destOrd="0" parTransId="{75D5B269-096F-4506-9CB9-9437065DF3E2}" sibTransId="{8811FEDF-2D18-4683-92EC-5744CC670FCD}"/>
    <dgm:cxn modelId="{3AB3A226-1680-E949-9A63-019627B285E8}" type="presOf" srcId="{7CF26037-37A4-496F-994C-7F07993D97D8}" destId="{B5D7E48E-CAE0-ED49-B99C-F7C3FD4D9688}" srcOrd="0" destOrd="0" presId="urn:microsoft.com/office/officeart/2008/layout/LinedList"/>
    <dgm:cxn modelId="{C1E8394C-50D6-4FAB-898B-FF4C12781108}" srcId="{7CF26037-37A4-496F-994C-7F07993D97D8}" destId="{54DFA079-2499-4E39-A492-8E28CF954CEA}" srcOrd="3" destOrd="0" parTransId="{02DEC6C8-8405-439B-9A67-1F25ABB3B02C}" sibTransId="{507428AA-4023-4CD8-AF97-DC54E58FA664}"/>
    <dgm:cxn modelId="{1D89D27A-52DA-4934-B432-39CA54581CD9}" srcId="{7CF26037-37A4-496F-994C-7F07993D97D8}" destId="{9A6F00D8-C1F4-4AD8-8664-9A8613049391}" srcOrd="2" destOrd="0" parTransId="{0D51C6BF-E8BE-4D33-B86A-F0DCFC5821F8}" sibTransId="{60D9EA19-A53E-4435-B76A-8215C4A23A56}"/>
    <dgm:cxn modelId="{3406C797-4155-FD4C-BD12-F8037223F589}" type="presOf" srcId="{53F138F4-6E4A-437E-B1C8-B62AD252A184}" destId="{5173655E-B2F4-0C4F-8F6B-53CA3DE71DE2}" srcOrd="0" destOrd="0" presId="urn:microsoft.com/office/officeart/2008/layout/LinedList"/>
    <dgm:cxn modelId="{83FAD4A9-0852-C54B-B586-6CE241A1B834}" type="presOf" srcId="{B198589B-CE50-4A04-B36F-FDBCA783E723}" destId="{F3FC3357-9731-A742-BA09-DA2FD6EF9EBA}" srcOrd="0" destOrd="0" presId="urn:microsoft.com/office/officeart/2008/layout/LinedList"/>
    <dgm:cxn modelId="{BEE3532F-4E2D-0142-98D8-86074F78A8BB}" type="presParOf" srcId="{B5D7E48E-CAE0-ED49-B99C-F7C3FD4D9688}" destId="{AD4A1892-28C6-174C-B83D-DED244D9076C}" srcOrd="0" destOrd="0" presId="urn:microsoft.com/office/officeart/2008/layout/LinedList"/>
    <dgm:cxn modelId="{3F91979E-7721-FC49-8DBD-4746ECFB765E}" type="presParOf" srcId="{B5D7E48E-CAE0-ED49-B99C-F7C3FD4D9688}" destId="{290FD480-5CC3-724C-953A-C49F25221C66}" srcOrd="1" destOrd="0" presId="urn:microsoft.com/office/officeart/2008/layout/LinedList"/>
    <dgm:cxn modelId="{654B1986-7F8D-9E4D-AB8D-26B6A04A3EE1}" type="presParOf" srcId="{290FD480-5CC3-724C-953A-C49F25221C66}" destId="{F3FC3357-9731-A742-BA09-DA2FD6EF9EBA}" srcOrd="0" destOrd="0" presId="urn:microsoft.com/office/officeart/2008/layout/LinedList"/>
    <dgm:cxn modelId="{82DC8878-2787-F941-8926-709A66B445DA}" type="presParOf" srcId="{290FD480-5CC3-724C-953A-C49F25221C66}" destId="{8EF8D43E-41ED-7348-9E87-883D4D712F9D}" srcOrd="1" destOrd="0" presId="urn:microsoft.com/office/officeart/2008/layout/LinedList"/>
    <dgm:cxn modelId="{59D14261-7001-6444-A5DD-53AA1A551D86}" type="presParOf" srcId="{B5D7E48E-CAE0-ED49-B99C-F7C3FD4D9688}" destId="{12433EA2-6A54-094D-946A-A2CE3E687E93}" srcOrd="2" destOrd="0" presId="urn:microsoft.com/office/officeart/2008/layout/LinedList"/>
    <dgm:cxn modelId="{1AA501B6-B0D7-8C4D-8A9D-D6892ECDF0D4}" type="presParOf" srcId="{B5D7E48E-CAE0-ED49-B99C-F7C3FD4D9688}" destId="{FC8C667A-39BF-4C4F-AD10-4BE28684D531}" srcOrd="3" destOrd="0" presId="urn:microsoft.com/office/officeart/2008/layout/LinedList"/>
    <dgm:cxn modelId="{9D08101A-6ECE-8248-8F2F-1C81DCCB94DF}" type="presParOf" srcId="{FC8C667A-39BF-4C4F-AD10-4BE28684D531}" destId="{5173655E-B2F4-0C4F-8F6B-53CA3DE71DE2}" srcOrd="0" destOrd="0" presId="urn:microsoft.com/office/officeart/2008/layout/LinedList"/>
    <dgm:cxn modelId="{D2B50AB4-822A-0145-9F2B-9E0F8B5375EF}" type="presParOf" srcId="{FC8C667A-39BF-4C4F-AD10-4BE28684D531}" destId="{EEA9ED75-674E-D744-964D-6FD322E8D53A}" srcOrd="1" destOrd="0" presId="urn:microsoft.com/office/officeart/2008/layout/LinedList"/>
    <dgm:cxn modelId="{7AF9448B-D3F1-7B49-B0FB-8385AFC81A30}" type="presParOf" srcId="{B5D7E48E-CAE0-ED49-B99C-F7C3FD4D9688}" destId="{52F6858B-E5C1-6941-B844-34DC846A716D}" srcOrd="4" destOrd="0" presId="urn:microsoft.com/office/officeart/2008/layout/LinedList"/>
    <dgm:cxn modelId="{A8EEE9AE-0813-F745-83CD-61DB6F44C749}" type="presParOf" srcId="{B5D7E48E-CAE0-ED49-B99C-F7C3FD4D9688}" destId="{062C033E-EB3F-084E-912B-A5FBEDC60147}" srcOrd="5" destOrd="0" presId="urn:microsoft.com/office/officeart/2008/layout/LinedList"/>
    <dgm:cxn modelId="{58BEF4D7-4312-3F46-9C9E-E0238F16D3F3}" type="presParOf" srcId="{062C033E-EB3F-084E-912B-A5FBEDC60147}" destId="{1B7EFC7E-B292-494A-BC5B-296550F9D96C}" srcOrd="0" destOrd="0" presId="urn:microsoft.com/office/officeart/2008/layout/LinedList"/>
    <dgm:cxn modelId="{8B23A397-91DE-2043-8835-B3365C8E735C}" type="presParOf" srcId="{062C033E-EB3F-084E-912B-A5FBEDC60147}" destId="{F04CD556-5DD5-F248-A130-F0219050138A}" srcOrd="1" destOrd="0" presId="urn:microsoft.com/office/officeart/2008/layout/LinedList"/>
    <dgm:cxn modelId="{261E0F2F-E124-7641-98E8-93E79E6B44E2}" type="presParOf" srcId="{B5D7E48E-CAE0-ED49-B99C-F7C3FD4D9688}" destId="{CD4FC8D6-7BC0-3B4A-8A4B-82867F742561}" srcOrd="6" destOrd="0" presId="urn:microsoft.com/office/officeart/2008/layout/LinedList"/>
    <dgm:cxn modelId="{37D36E56-1E4F-C847-8104-4D1341FA22A0}" type="presParOf" srcId="{B5D7E48E-CAE0-ED49-B99C-F7C3FD4D9688}" destId="{1E64D8D3-33EB-4341-B2BA-8B434A7CE926}" srcOrd="7" destOrd="0" presId="urn:microsoft.com/office/officeart/2008/layout/LinedList"/>
    <dgm:cxn modelId="{A06525BC-5D4A-C948-B8E9-18CE16C8CB61}" type="presParOf" srcId="{1E64D8D3-33EB-4341-B2BA-8B434A7CE926}" destId="{F73875C0-B0BE-9A46-93B5-0F6C9E157BC7}" srcOrd="0" destOrd="0" presId="urn:microsoft.com/office/officeart/2008/layout/LinedList"/>
    <dgm:cxn modelId="{7D0BB649-5C3B-6549-B6A5-5888BB66D2F6}" type="presParOf" srcId="{1E64D8D3-33EB-4341-B2BA-8B434A7CE926}" destId="{3DFC117E-140F-6441-B3BA-8A5ACFF4FD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A28CCD-62A6-4E9B-8574-CC9157B84B6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E82FD88-3506-4437-8D38-1892352E694B}">
      <dgm:prSet/>
      <dgm:spPr/>
      <dgm:t>
        <a:bodyPr/>
        <a:lstStyle/>
        <a:p>
          <a:r>
            <a:rPr lang="en-US"/>
            <a:t>Diagnosis </a:t>
          </a:r>
        </a:p>
      </dgm:t>
    </dgm:pt>
    <dgm:pt modelId="{6D391BE9-57DB-4E73-BED2-59F3308F2C0E}" type="parTrans" cxnId="{269D663E-5E42-4EEB-A269-C7018C1DFAE3}">
      <dgm:prSet/>
      <dgm:spPr/>
      <dgm:t>
        <a:bodyPr/>
        <a:lstStyle/>
        <a:p>
          <a:endParaRPr lang="en-US"/>
        </a:p>
      </dgm:t>
    </dgm:pt>
    <dgm:pt modelId="{406CC955-3E34-41C3-9975-D9CD227519A1}" type="sibTrans" cxnId="{269D663E-5E42-4EEB-A269-C7018C1DFAE3}">
      <dgm:prSet/>
      <dgm:spPr/>
      <dgm:t>
        <a:bodyPr/>
        <a:lstStyle/>
        <a:p>
          <a:endParaRPr lang="en-US"/>
        </a:p>
      </dgm:t>
    </dgm:pt>
    <dgm:pt modelId="{BE7325D5-2F87-4880-9089-CA9BDC7B1E3B}">
      <dgm:prSet/>
      <dgm:spPr/>
      <dgm:t>
        <a:bodyPr/>
        <a:lstStyle/>
        <a:p>
          <a:r>
            <a:rPr lang="en-US"/>
            <a:t>Target behaviors</a:t>
          </a:r>
        </a:p>
      </dgm:t>
    </dgm:pt>
    <dgm:pt modelId="{CEA663C4-9815-4F74-AC15-79FB041917B6}" type="parTrans" cxnId="{1FA2D9A6-503B-4C76-B95C-3510F2E93FF7}">
      <dgm:prSet/>
      <dgm:spPr/>
      <dgm:t>
        <a:bodyPr/>
        <a:lstStyle/>
        <a:p>
          <a:endParaRPr lang="en-US"/>
        </a:p>
      </dgm:t>
    </dgm:pt>
    <dgm:pt modelId="{89F5671E-B730-4146-9AC1-2440560D9027}" type="sibTrans" cxnId="{1FA2D9A6-503B-4C76-B95C-3510F2E93FF7}">
      <dgm:prSet/>
      <dgm:spPr/>
      <dgm:t>
        <a:bodyPr/>
        <a:lstStyle/>
        <a:p>
          <a:endParaRPr lang="en-US"/>
        </a:p>
      </dgm:t>
    </dgm:pt>
    <dgm:pt modelId="{A815DF98-186C-4E09-8360-61B47928D8D7}">
      <dgm:prSet/>
      <dgm:spPr/>
      <dgm:t>
        <a:bodyPr/>
        <a:lstStyle/>
        <a:p>
          <a:r>
            <a:rPr lang="en-US"/>
            <a:t>Behavior monitor logs </a:t>
          </a:r>
        </a:p>
      </dgm:t>
    </dgm:pt>
    <dgm:pt modelId="{E83C7334-E89F-4A6B-9893-9852CE1B0E3F}" type="parTrans" cxnId="{D53F8CC3-7A92-4AAE-BAF8-999B2B4D8588}">
      <dgm:prSet/>
      <dgm:spPr/>
      <dgm:t>
        <a:bodyPr/>
        <a:lstStyle/>
        <a:p>
          <a:endParaRPr lang="en-US"/>
        </a:p>
      </dgm:t>
    </dgm:pt>
    <dgm:pt modelId="{FABD1EFF-7A06-4515-8F52-AF57B681C9E9}" type="sibTrans" cxnId="{D53F8CC3-7A92-4AAE-BAF8-999B2B4D8588}">
      <dgm:prSet/>
      <dgm:spPr/>
      <dgm:t>
        <a:bodyPr/>
        <a:lstStyle/>
        <a:p>
          <a:endParaRPr lang="en-US"/>
        </a:p>
      </dgm:t>
    </dgm:pt>
    <dgm:pt modelId="{264181F1-A651-40AE-AF81-5F02941053B4}">
      <dgm:prSet/>
      <dgm:spPr/>
      <dgm:t>
        <a:bodyPr/>
        <a:lstStyle/>
        <a:p>
          <a:r>
            <a:rPr lang="en-US"/>
            <a:t>Non-pharmacologic interventions attempted</a:t>
          </a:r>
        </a:p>
      </dgm:t>
    </dgm:pt>
    <dgm:pt modelId="{8E33AF14-D482-4593-B47C-0AF44FE2D7C0}" type="parTrans" cxnId="{1E40E8D3-48C4-4D18-9DD6-5C195DE4F2BB}">
      <dgm:prSet/>
      <dgm:spPr/>
      <dgm:t>
        <a:bodyPr/>
        <a:lstStyle/>
        <a:p>
          <a:endParaRPr lang="en-US"/>
        </a:p>
      </dgm:t>
    </dgm:pt>
    <dgm:pt modelId="{47C73B9F-74B8-4DF1-8548-4F9448579652}" type="sibTrans" cxnId="{1E40E8D3-48C4-4D18-9DD6-5C195DE4F2BB}">
      <dgm:prSet/>
      <dgm:spPr/>
      <dgm:t>
        <a:bodyPr/>
        <a:lstStyle/>
        <a:p>
          <a:endParaRPr lang="en-US"/>
        </a:p>
      </dgm:t>
    </dgm:pt>
    <dgm:pt modelId="{942996B9-9B21-4396-9CFA-779539F1A2A9}">
      <dgm:prSet/>
      <dgm:spPr/>
      <dgm:t>
        <a:bodyPr/>
        <a:lstStyle/>
        <a:p>
          <a:r>
            <a:rPr lang="en-US"/>
            <a:t>Medication start rationale </a:t>
          </a:r>
        </a:p>
      </dgm:t>
    </dgm:pt>
    <dgm:pt modelId="{2289B1E4-2CFB-4D7E-BFFD-814F16FF75A8}" type="parTrans" cxnId="{250F46C2-C2A8-4B67-B914-14BD35B3EDF4}">
      <dgm:prSet/>
      <dgm:spPr/>
      <dgm:t>
        <a:bodyPr/>
        <a:lstStyle/>
        <a:p>
          <a:endParaRPr lang="en-US"/>
        </a:p>
      </dgm:t>
    </dgm:pt>
    <dgm:pt modelId="{C28DCB51-33CA-4008-93DE-94A529232290}" type="sibTrans" cxnId="{250F46C2-C2A8-4B67-B914-14BD35B3EDF4}">
      <dgm:prSet/>
      <dgm:spPr/>
      <dgm:t>
        <a:bodyPr/>
        <a:lstStyle/>
        <a:p>
          <a:endParaRPr lang="en-US"/>
        </a:p>
      </dgm:t>
    </dgm:pt>
    <dgm:pt modelId="{A51B5162-3342-4E7A-8DD0-C96A16E97DC5}">
      <dgm:prSet/>
      <dgm:spPr/>
      <dgm:t>
        <a:bodyPr/>
        <a:lstStyle/>
        <a:p>
          <a:r>
            <a:rPr lang="en-US"/>
            <a:t>Effectiveness evaluation</a:t>
          </a:r>
        </a:p>
      </dgm:t>
    </dgm:pt>
    <dgm:pt modelId="{F608B0A2-62FC-4368-8F3E-F46BB2487065}" type="parTrans" cxnId="{B42B77BF-2064-478D-8D61-E34028938D53}">
      <dgm:prSet/>
      <dgm:spPr/>
      <dgm:t>
        <a:bodyPr/>
        <a:lstStyle/>
        <a:p>
          <a:endParaRPr lang="en-US"/>
        </a:p>
      </dgm:t>
    </dgm:pt>
    <dgm:pt modelId="{5CD6F56B-DA9A-4F7B-B1EC-A0556654B68C}" type="sibTrans" cxnId="{B42B77BF-2064-478D-8D61-E34028938D53}">
      <dgm:prSet/>
      <dgm:spPr/>
      <dgm:t>
        <a:bodyPr/>
        <a:lstStyle/>
        <a:p>
          <a:endParaRPr lang="en-US"/>
        </a:p>
      </dgm:t>
    </dgm:pt>
    <dgm:pt modelId="{57437BDB-E484-4FB2-9249-E381704C37A5}">
      <dgm:prSet/>
      <dgm:spPr/>
      <dgm:t>
        <a:bodyPr/>
        <a:lstStyle/>
        <a:p>
          <a:r>
            <a:rPr lang="en-US"/>
            <a:t>Adverse effect monitoring </a:t>
          </a:r>
        </a:p>
      </dgm:t>
    </dgm:pt>
    <dgm:pt modelId="{C4660FA5-BF07-4F38-8C4D-EB37FEF30D11}" type="parTrans" cxnId="{4F489C94-9C66-4EAD-9DE6-E4B111F20ADD}">
      <dgm:prSet/>
      <dgm:spPr/>
      <dgm:t>
        <a:bodyPr/>
        <a:lstStyle/>
        <a:p>
          <a:endParaRPr lang="en-US"/>
        </a:p>
      </dgm:t>
    </dgm:pt>
    <dgm:pt modelId="{C1F6266E-1F06-4C79-B3F4-91F8B660950D}" type="sibTrans" cxnId="{4F489C94-9C66-4EAD-9DE6-E4B111F20ADD}">
      <dgm:prSet/>
      <dgm:spPr/>
      <dgm:t>
        <a:bodyPr/>
        <a:lstStyle/>
        <a:p>
          <a:endParaRPr lang="en-US"/>
        </a:p>
      </dgm:t>
    </dgm:pt>
    <dgm:pt modelId="{19011273-5B28-4CAE-8993-BA6D96BC56E1}">
      <dgm:prSet/>
      <dgm:spPr/>
      <dgm:t>
        <a:bodyPr/>
        <a:lstStyle/>
        <a:p>
          <a:r>
            <a:rPr lang="en-US"/>
            <a:t>Gradual dose reduction attempts </a:t>
          </a:r>
        </a:p>
      </dgm:t>
    </dgm:pt>
    <dgm:pt modelId="{F51E3E32-64AE-49C7-8FB5-4CB08A4AA7C1}" type="parTrans" cxnId="{48DA821C-8D28-49C6-B612-5A8D9B27394C}">
      <dgm:prSet/>
      <dgm:spPr/>
      <dgm:t>
        <a:bodyPr/>
        <a:lstStyle/>
        <a:p>
          <a:endParaRPr lang="en-US"/>
        </a:p>
      </dgm:t>
    </dgm:pt>
    <dgm:pt modelId="{50FF3884-3664-4AC9-B6FF-88BF61A04435}" type="sibTrans" cxnId="{48DA821C-8D28-49C6-B612-5A8D9B27394C}">
      <dgm:prSet/>
      <dgm:spPr/>
      <dgm:t>
        <a:bodyPr/>
        <a:lstStyle/>
        <a:p>
          <a:endParaRPr lang="en-US"/>
        </a:p>
      </dgm:t>
    </dgm:pt>
    <dgm:pt modelId="{89183A07-70F6-43DC-9DB1-7CC242C99719}">
      <dgm:prSet/>
      <dgm:spPr/>
      <dgm:t>
        <a:bodyPr/>
        <a:lstStyle/>
        <a:p>
          <a:r>
            <a:rPr lang="en-US"/>
            <a:t>Pharmacist review documentation</a:t>
          </a:r>
        </a:p>
      </dgm:t>
    </dgm:pt>
    <dgm:pt modelId="{D1111F63-B45F-4EC0-B020-166B55CC3EF8}" type="parTrans" cxnId="{FF87BBBE-C101-4BF3-8BD5-AD170F9659AB}">
      <dgm:prSet/>
      <dgm:spPr/>
      <dgm:t>
        <a:bodyPr/>
        <a:lstStyle/>
        <a:p>
          <a:endParaRPr lang="en-US"/>
        </a:p>
      </dgm:t>
    </dgm:pt>
    <dgm:pt modelId="{B3EDC5C0-4173-4649-9A85-0F8A7F883894}" type="sibTrans" cxnId="{FF87BBBE-C101-4BF3-8BD5-AD170F9659AB}">
      <dgm:prSet/>
      <dgm:spPr/>
      <dgm:t>
        <a:bodyPr/>
        <a:lstStyle/>
        <a:p>
          <a:endParaRPr lang="en-US"/>
        </a:p>
      </dgm:t>
    </dgm:pt>
    <dgm:pt modelId="{CB681699-310B-BD47-86CD-A2E09575A82E}" type="pres">
      <dgm:prSet presAssocID="{25A28CCD-62A6-4E9B-8574-CC9157B84B69}" presName="diagram" presStyleCnt="0">
        <dgm:presLayoutVars>
          <dgm:dir/>
          <dgm:resizeHandles val="exact"/>
        </dgm:presLayoutVars>
      </dgm:prSet>
      <dgm:spPr/>
    </dgm:pt>
    <dgm:pt modelId="{9C7DB9ED-E3AC-A84B-9549-AA10EBBB26D8}" type="pres">
      <dgm:prSet presAssocID="{9E82FD88-3506-4437-8D38-1892352E694B}" presName="node" presStyleLbl="node1" presStyleIdx="0" presStyleCnt="9">
        <dgm:presLayoutVars>
          <dgm:bulletEnabled val="1"/>
        </dgm:presLayoutVars>
      </dgm:prSet>
      <dgm:spPr/>
    </dgm:pt>
    <dgm:pt modelId="{D1A776FE-3E28-9D4D-B355-D19CB7019A40}" type="pres">
      <dgm:prSet presAssocID="{406CC955-3E34-41C3-9975-D9CD227519A1}" presName="sibTrans" presStyleCnt="0"/>
      <dgm:spPr/>
    </dgm:pt>
    <dgm:pt modelId="{B74D6475-FAF8-0E4C-8CB6-12CEDAA9A064}" type="pres">
      <dgm:prSet presAssocID="{BE7325D5-2F87-4880-9089-CA9BDC7B1E3B}" presName="node" presStyleLbl="node1" presStyleIdx="1" presStyleCnt="9">
        <dgm:presLayoutVars>
          <dgm:bulletEnabled val="1"/>
        </dgm:presLayoutVars>
      </dgm:prSet>
      <dgm:spPr/>
    </dgm:pt>
    <dgm:pt modelId="{52CEB255-B07C-B542-B44A-75648B7A6B26}" type="pres">
      <dgm:prSet presAssocID="{89F5671E-B730-4146-9AC1-2440560D9027}" presName="sibTrans" presStyleCnt="0"/>
      <dgm:spPr/>
    </dgm:pt>
    <dgm:pt modelId="{6D0E0F0E-D731-C347-8704-507E269A375C}" type="pres">
      <dgm:prSet presAssocID="{A815DF98-186C-4E09-8360-61B47928D8D7}" presName="node" presStyleLbl="node1" presStyleIdx="2" presStyleCnt="9">
        <dgm:presLayoutVars>
          <dgm:bulletEnabled val="1"/>
        </dgm:presLayoutVars>
      </dgm:prSet>
      <dgm:spPr/>
    </dgm:pt>
    <dgm:pt modelId="{7ED05195-846F-F547-8E0E-03802173AD55}" type="pres">
      <dgm:prSet presAssocID="{FABD1EFF-7A06-4515-8F52-AF57B681C9E9}" presName="sibTrans" presStyleCnt="0"/>
      <dgm:spPr/>
    </dgm:pt>
    <dgm:pt modelId="{598B4CDD-54B7-9D40-9576-4CB7ED5F7585}" type="pres">
      <dgm:prSet presAssocID="{264181F1-A651-40AE-AF81-5F02941053B4}" presName="node" presStyleLbl="node1" presStyleIdx="3" presStyleCnt="9">
        <dgm:presLayoutVars>
          <dgm:bulletEnabled val="1"/>
        </dgm:presLayoutVars>
      </dgm:prSet>
      <dgm:spPr/>
    </dgm:pt>
    <dgm:pt modelId="{5C29938C-7246-ED4F-807C-C48BCDBF2767}" type="pres">
      <dgm:prSet presAssocID="{47C73B9F-74B8-4DF1-8548-4F9448579652}" presName="sibTrans" presStyleCnt="0"/>
      <dgm:spPr/>
    </dgm:pt>
    <dgm:pt modelId="{5D9F103C-5D98-FC4F-947B-9A9E1897E987}" type="pres">
      <dgm:prSet presAssocID="{942996B9-9B21-4396-9CFA-779539F1A2A9}" presName="node" presStyleLbl="node1" presStyleIdx="4" presStyleCnt="9">
        <dgm:presLayoutVars>
          <dgm:bulletEnabled val="1"/>
        </dgm:presLayoutVars>
      </dgm:prSet>
      <dgm:spPr/>
    </dgm:pt>
    <dgm:pt modelId="{FC83A7DA-2702-674C-84DC-95D8AC336EB7}" type="pres">
      <dgm:prSet presAssocID="{C28DCB51-33CA-4008-93DE-94A529232290}" presName="sibTrans" presStyleCnt="0"/>
      <dgm:spPr/>
    </dgm:pt>
    <dgm:pt modelId="{6055B56C-F1AC-184B-B0A0-A89895FC3364}" type="pres">
      <dgm:prSet presAssocID="{A51B5162-3342-4E7A-8DD0-C96A16E97DC5}" presName="node" presStyleLbl="node1" presStyleIdx="5" presStyleCnt="9">
        <dgm:presLayoutVars>
          <dgm:bulletEnabled val="1"/>
        </dgm:presLayoutVars>
      </dgm:prSet>
      <dgm:spPr/>
    </dgm:pt>
    <dgm:pt modelId="{0E58331D-620B-6245-B5D0-5C35683C7B40}" type="pres">
      <dgm:prSet presAssocID="{5CD6F56B-DA9A-4F7B-B1EC-A0556654B68C}" presName="sibTrans" presStyleCnt="0"/>
      <dgm:spPr/>
    </dgm:pt>
    <dgm:pt modelId="{27ED7BDA-A360-B146-87D7-7CB622BB734A}" type="pres">
      <dgm:prSet presAssocID="{57437BDB-E484-4FB2-9249-E381704C37A5}" presName="node" presStyleLbl="node1" presStyleIdx="6" presStyleCnt="9">
        <dgm:presLayoutVars>
          <dgm:bulletEnabled val="1"/>
        </dgm:presLayoutVars>
      </dgm:prSet>
      <dgm:spPr/>
    </dgm:pt>
    <dgm:pt modelId="{612752F4-C40F-0D4D-9BF4-F5815221C7B4}" type="pres">
      <dgm:prSet presAssocID="{C1F6266E-1F06-4C79-B3F4-91F8B660950D}" presName="sibTrans" presStyleCnt="0"/>
      <dgm:spPr/>
    </dgm:pt>
    <dgm:pt modelId="{408AA888-A56D-C841-8611-BB5006FA9476}" type="pres">
      <dgm:prSet presAssocID="{19011273-5B28-4CAE-8993-BA6D96BC56E1}" presName="node" presStyleLbl="node1" presStyleIdx="7" presStyleCnt="9">
        <dgm:presLayoutVars>
          <dgm:bulletEnabled val="1"/>
        </dgm:presLayoutVars>
      </dgm:prSet>
      <dgm:spPr/>
    </dgm:pt>
    <dgm:pt modelId="{DA6CBCFC-96E5-1842-BAFA-616F7CA544F3}" type="pres">
      <dgm:prSet presAssocID="{50FF3884-3664-4AC9-B6FF-88BF61A04435}" presName="sibTrans" presStyleCnt="0"/>
      <dgm:spPr/>
    </dgm:pt>
    <dgm:pt modelId="{48DD0447-67E9-0A48-817B-7793C2E50ABD}" type="pres">
      <dgm:prSet presAssocID="{89183A07-70F6-43DC-9DB1-7CC242C99719}" presName="node" presStyleLbl="node1" presStyleIdx="8" presStyleCnt="9">
        <dgm:presLayoutVars>
          <dgm:bulletEnabled val="1"/>
        </dgm:presLayoutVars>
      </dgm:prSet>
      <dgm:spPr/>
    </dgm:pt>
  </dgm:ptLst>
  <dgm:cxnLst>
    <dgm:cxn modelId="{7BCB0A1C-FD8D-6A49-B2A2-537662B3D5A6}" type="presOf" srcId="{19011273-5B28-4CAE-8993-BA6D96BC56E1}" destId="{408AA888-A56D-C841-8611-BB5006FA9476}" srcOrd="0" destOrd="0" presId="urn:microsoft.com/office/officeart/2005/8/layout/default"/>
    <dgm:cxn modelId="{48DA821C-8D28-49C6-B612-5A8D9B27394C}" srcId="{25A28CCD-62A6-4E9B-8574-CC9157B84B69}" destId="{19011273-5B28-4CAE-8993-BA6D96BC56E1}" srcOrd="7" destOrd="0" parTransId="{F51E3E32-64AE-49C7-8FB5-4CB08A4AA7C1}" sibTransId="{50FF3884-3664-4AC9-B6FF-88BF61A04435}"/>
    <dgm:cxn modelId="{F0721839-5E81-C341-9F9B-59C850763DC9}" type="presOf" srcId="{BE7325D5-2F87-4880-9089-CA9BDC7B1E3B}" destId="{B74D6475-FAF8-0E4C-8CB6-12CEDAA9A064}" srcOrd="0" destOrd="0" presId="urn:microsoft.com/office/officeart/2005/8/layout/default"/>
    <dgm:cxn modelId="{269D663E-5E42-4EEB-A269-C7018C1DFAE3}" srcId="{25A28CCD-62A6-4E9B-8574-CC9157B84B69}" destId="{9E82FD88-3506-4437-8D38-1892352E694B}" srcOrd="0" destOrd="0" parTransId="{6D391BE9-57DB-4E73-BED2-59F3308F2C0E}" sibTransId="{406CC955-3E34-41C3-9975-D9CD227519A1}"/>
    <dgm:cxn modelId="{BEEB985C-6418-0C42-B7E2-709797D55C7C}" type="presOf" srcId="{A815DF98-186C-4E09-8360-61B47928D8D7}" destId="{6D0E0F0E-D731-C347-8704-507E269A375C}" srcOrd="0" destOrd="0" presId="urn:microsoft.com/office/officeart/2005/8/layout/default"/>
    <dgm:cxn modelId="{3FF3D25C-DDA1-F649-8F9F-01F991D09A1E}" type="presOf" srcId="{A51B5162-3342-4E7A-8DD0-C96A16E97DC5}" destId="{6055B56C-F1AC-184B-B0A0-A89895FC3364}" srcOrd="0" destOrd="0" presId="urn:microsoft.com/office/officeart/2005/8/layout/default"/>
    <dgm:cxn modelId="{90131C75-10F9-A141-BE8F-5E1EE355299D}" type="presOf" srcId="{9E82FD88-3506-4437-8D38-1892352E694B}" destId="{9C7DB9ED-E3AC-A84B-9549-AA10EBBB26D8}" srcOrd="0" destOrd="0" presId="urn:microsoft.com/office/officeart/2005/8/layout/default"/>
    <dgm:cxn modelId="{D92A4680-C1F0-8C4E-818E-5FDC35DF6EB9}" type="presOf" srcId="{89183A07-70F6-43DC-9DB1-7CC242C99719}" destId="{48DD0447-67E9-0A48-817B-7793C2E50ABD}" srcOrd="0" destOrd="0" presId="urn:microsoft.com/office/officeart/2005/8/layout/default"/>
    <dgm:cxn modelId="{3DCDB58C-06B5-F641-B0C7-6285082FC7FC}" type="presOf" srcId="{25A28CCD-62A6-4E9B-8574-CC9157B84B69}" destId="{CB681699-310B-BD47-86CD-A2E09575A82E}" srcOrd="0" destOrd="0" presId="urn:microsoft.com/office/officeart/2005/8/layout/default"/>
    <dgm:cxn modelId="{4F489C94-9C66-4EAD-9DE6-E4B111F20ADD}" srcId="{25A28CCD-62A6-4E9B-8574-CC9157B84B69}" destId="{57437BDB-E484-4FB2-9249-E381704C37A5}" srcOrd="6" destOrd="0" parTransId="{C4660FA5-BF07-4F38-8C4D-EB37FEF30D11}" sibTransId="{C1F6266E-1F06-4C79-B3F4-91F8B660950D}"/>
    <dgm:cxn modelId="{E2869AA2-79BA-6846-ABCD-E1BAAAC96CCE}" type="presOf" srcId="{57437BDB-E484-4FB2-9249-E381704C37A5}" destId="{27ED7BDA-A360-B146-87D7-7CB622BB734A}" srcOrd="0" destOrd="0" presId="urn:microsoft.com/office/officeart/2005/8/layout/default"/>
    <dgm:cxn modelId="{1FA2D9A6-503B-4C76-B95C-3510F2E93FF7}" srcId="{25A28CCD-62A6-4E9B-8574-CC9157B84B69}" destId="{BE7325D5-2F87-4880-9089-CA9BDC7B1E3B}" srcOrd="1" destOrd="0" parTransId="{CEA663C4-9815-4F74-AC15-79FB041917B6}" sibTransId="{89F5671E-B730-4146-9AC1-2440560D9027}"/>
    <dgm:cxn modelId="{6CE8F1B8-1337-B249-B0A8-532FECA90039}" type="presOf" srcId="{942996B9-9B21-4396-9CFA-779539F1A2A9}" destId="{5D9F103C-5D98-FC4F-947B-9A9E1897E987}" srcOrd="0" destOrd="0" presId="urn:microsoft.com/office/officeart/2005/8/layout/default"/>
    <dgm:cxn modelId="{FF87BBBE-C101-4BF3-8BD5-AD170F9659AB}" srcId="{25A28CCD-62A6-4E9B-8574-CC9157B84B69}" destId="{89183A07-70F6-43DC-9DB1-7CC242C99719}" srcOrd="8" destOrd="0" parTransId="{D1111F63-B45F-4EC0-B020-166B55CC3EF8}" sibTransId="{B3EDC5C0-4173-4649-9A85-0F8A7F883894}"/>
    <dgm:cxn modelId="{B42B77BF-2064-478D-8D61-E34028938D53}" srcId="{25A28CCD-62A6-4E9B-8574-CC9157B84B69}" destId="{A51B5162-3342-4E7A-8DD0-C96A16E97DC5}" srcOrd="5" destOrd="0" parTransId="{F608B0A2-62FC-4368-8F3E-F46BB2487065}" sibTransId="{5CD6F56B-DA9A-4F7B-B1EC-A0556654B68C}"/>
    <dgm:cxn modelId="{250F46C2-C2A8-4B67-B914-14BD35B3EDF4}" srcId="{25A28CCD-62A6-4E9B-8574-CC9157B84B69}" destId="{942996B9-9B21-4396-9CFA-779539F1A2A9}" srcOrd="4" destOrd="0" parTransId="{2289B1E4-2CFB-4D7E-BFFD-814F16FF75A8}" sibTransId="{C28DCB51-33CA-4008-93DE-94A529232290}"/>
    <dgm:cxn modelId="{D53F8CC3-7A92-4AAE-BAF8-999B2B4D8588}" srcId="{25A28CCD-62A6-4E9B-8574-CC9157B84B69}" destId="{A815DF98-186C-4E09-8360-61B47928D8D7}" srcOrd="2" destOrd="0" parTransId="{E83C7334-E89F-4A6B-9893-9852CE1B0E3F}" sibTransId="{FABD1EFF-7A06-4515-8F52-AF57B681C9E9}"/>
    <dgm:cxn modelId="{1E40E8D3-48C4-4D18-9DD6-5C195DE4F2BB}" srcId="{25A28CCD-62A6-4E9B-8574-CC9157B84B69}" destId="{264181F1-A651-40AE-AF81-5F02941053B4}" srcOrd="3" destOrd="0" parTransId="{8E33AF14-D482-4593-B47C-0AF44FE2D7C0}" sibTransId="{47C73B9F-74B8-4DF1-8548-4F9448579652}"/>
    <dgm:cxn modelId="{4887A2F6-370D-DF4A-ABE3-FD479A387D26}" type="presOf" srcId="{264181F1-A651-40AE-AF81-5F02941053B4}" destId="{598B4CDD-54B7-9D40-9576-4CB7ED5F7585}" srcOrd="0" destOrd="0" presId="urn:microsoft.com/office/officeart/2005/8/layout/default"/>
    <dgm:cxn modelId="{A89C5A3B-AD0E-7E49-B18E-08656D23FD39}" type="presParOf" srcId="{CB681699-310B-BD47-86CD-A2E09575A82E}" destId="{9C7DB9ED-E3AC-A84B-9549-AA10EBBB26D8}" srcOrd="0" destOrd="0" presId="urn:microsoft.com/office/officeart/2005/8/layout/default"/>
    <dgm:cxn modelId="{90B3F422-6F0F-B14B-A7FF-483AF7AE6476}" type="presParOf" srcId="{CB681699-310B-BD47-86CD-A2E09575A82E}" destId="{D1A776FE-3E28-9D4D-B355-D19CB7019A40}" srcOrd="1" destOrd="0" presId="urn:microsoft.com/office/officeart/2005/8/layout/default"/>
    <dgm:cxn modelId="{575E0654-0DB6-A04A-B2B1-D7D0203F1765}" type="presParOf" srcId="{CB681699-310B-BD47-86CD-A2E09575A82E}" destId="{B74D6475-FAF8-0E4C-8CB6-12CEDAA9A064}" srcOrd="2" destOrd="0" presId="urn:microsoft.com/office/officeart/2005/8/layout/default"/>
    <dgm:cxn modelId="{B9C8FFE3-28ED-2244-94F8-F361FD4546ED}" type="presParOf" srcId="{CB681699-310B-BD47-86CD-A2E09575A82E}" destId="{52CEB255-B07C-B542-B44A-75648B7A6B26}" srcOrd="3" destOrd="0" presId="urn:microsoft.com/office/officeart/2005/8/layout/default"/>
    <dgm:cxn modelId="{ABC1131D-C9E3-B44D-9A56-F8B7EAF44DFF}" type="presParOf" srcId="{CB681699-310B-BD47-86CD-A2E09575A82E}" destId="{6D0E0F0E-D731-C347-8704-507E269A375C}" srcOrd="4" destOrd="0" presId="urn:microsoft.com/office/officeart/2005/8/layout/default"/>
    <dgm:cxn modelId="{82794F6F-2A9A-2445-A8B2-4468CF1A7F6A}" type="presParOf" srcId="{CB681699-310B-BD47-86CD-A2E09575A82E}" destId="{7ED05195-846F-F547-8E0E-03802173AD55}" srcOrd="5" destOrd="0" presId="urn:microsoft.com/office/officeart/2005/8/layout/default"/>
    <dgm:cxn modelId="{6CAA3229-47B4-D84A-A6A4-EB70AB673BFB}" type="presParOf" srcId="{CB681699-310B-BD47-86CD-A2E09575A82E}" destId="{598B4CDD-54B7-9D40-9576-4CB7ED5F7585}" srcOrd="6" destOrd="0" presId="urn:microsoft.com/office/officeart/2005/8/layout/default"/>
    <dgm:cxn modelId="{B7EBC463-2A45-E24C-9C6E-E5A96B2B357D}" type="presParOf" srcId="{CB681699-310B-BD47-86CD-A2E09575A82E}" destId="{5C29938C-7246-ED4F-807C-C48BCDBF2767}" srcOrd="7" destOrd="0" presId="urn:microsoft.com/office/officeart/2005/8/layout/default"/>
    <dgm:cxn modelId="{6BE79DE2-F522-D94D-A40D-FC82DBA7F1E0}" type="presParOf" srcId="{CB681699-310B-BD47-86CD-A2E09575A82E}" destId="{5D9F103C-5D98-FC4F-947B-9A9E1897E987}" srcOrd="8" destOrd="0" presId="urn:microsoft.com/office/officeart/2005/8/layout/default"/>
    <dgm:cxn modelId="{264566CE-7F3F-3447-98DA-A3D20227F51F}" type="presParOf" srcId="{CB681699-310B-BD47-86CD-A2E09575A82E}" destId="{FC83A7DA-2702-674C-84DC-95D8AC336EB7}" srcOrd="9" destOrd="0" presId="urn:microsoft.com/office/officeart/2005/8/layout/default"/>
    <dgm:cxn modelId="{912D8AD6-1F59-2A4C-A376-E627815B3DE5}" type="presParOf" srcId="{CB681699-310B-BD47-86CD-A2E09575A82E}" destId="{6055B56C-F1AC-184B-B0A0-A89895FC3364}" srcOrd="10" destOrd="0" presId="urn:microsoft.com/office/officeart/2005/8/layout/default"/>
    <dgm:cxn modelId="{52128E6A-D528-264C-90A9-2D7B0E6FF0A3}" type="presParOf" srcId="{CB681699-310B-BD47-86CD-A2E09575A82E}" destId="{0E58331D-620B-6245-B5D0-5C35683C7B40}" srcOrd="11" destOrd="0" presId="urn:microsoft.com/office/officeart/2005/8/layout/default"/>
    <dgm:cxn modelId="{AAF1B1C6-082F-2E45-9221-DF0EF4E9BB7B}" type="presParOf" srcId="{CB681699-310B-BD47-86CD-A2E09575A82E}" destId="{27ED7BDA-A360-B146-87D7-7CB622BB734A}" srcOrd="12" destOrd="0" presId="urn:microsoft.com/office/officeart/2005/8/layout/default"/>
    <dgm:cxn modelId="{0124B401-E6C2-D64F-9A90-839DFD2B6887}" type="presParOf" srcId="{CB681699-310B-BD47-86CD-A2E09575A82E}" destId="{612752F4-C40F-0D4D-9BF4-F5815221C7B4}" srcOrd="13" destOrd="0" presId="urn:microsoft.com/office/officeart/2005/8/layout/default"/>
    <dgm:cxn modelId="{C52FF33A-B754-4F45-83A3-A3F8D74890FD}" type="presParOf" srcId="{CB681699-310B-BD47-86CD-A2E09575A82E}" destId="{408AA888-A56D-C841-8611-BB5006FA9476}" srcOrd="14" destOrd="0" presId="urn:microsoft.com/office/officeart/2005/8/layout/default"/>
    <dgm:cxn modelId="{A7F7B0CB-5594-D84A-80A1-6CD65645F631}" type="presParOf" srcId="{CB681699-310B-BD47-86CD-A2E09575A82E}" destId="{DA6CBCFC-96E5-1842-BAFA-616F7CA544F3}" srcOrd="15" destOrd="0" presId="urn:microsoft.com/office/officeart/2005/8/layout/default"/>
    <dgm:cxn modelId="{9F4B3FF6-4CC2-1849-9192-82406738B5B2}" type="presParOf" srcId="{CB681699-310B-BD47-86CD-A2E09575A82E}" destId="{48DD0447-67E9-0A48-817B-7793C2E50AB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2B7E5D-30C8-4B28-B4B9-FAF14899A8B4}"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8DB225BC-1C38-4F01-A3D2-1007C6303650}">
      <dgm:prSet/>
      <dgm:spPr/>
      <dgm:t>
        <a:bodyPr/>
        <a:lstStyle/>
        <a:p>
          <a:r>
            <a:rPr lang="en-US"/>
            <a:t>Mrs. Carter is an  84-year-old woman living in assisted living with more frequent falls.</a:t>
          </a:r>
        </a:p>
      </dgm:t>
    </dgm:pt>
    <dgm:pt modelId="{595F678C-0B71-41A6-A0A5-BE5DC2EB126F}" type="parTrans" cxnId="{63EAC0CF-3C42-441E-8891-4FD4AA355248}">
      <dgm:prSet/>
      <dgm:spPr/>
      <dgm:t>
        <a:bodyPr/>
        <a:lstStyle/>
        <a:p>
          <a:endParaRPr lang="en-US"/>
        </a:p>
      </dgm:t>
    </dgm:pt>
    <dgm:pt modelId="{D9A5640A-1D9F-414D-BAC6-E97720243FEE}" type="sibTrans" cxnId="{63EAC0CF-3C42-441E-8891-4FD4AA355248}">
      <dgm:prSet/>
      <dgm:spPr/>
      <dgm:t>
        <a:bodyPr/>
        <a:lstStyle/>
        <a:p>
          <a:endParaRPr lang="en-US"/>
        </a:p>
      </dgm:t>
    </dgm:pt>
    <dgm:pt modelId="{DF4ECD72-EF0D-4E9F-9A91-F51EB2DB3DA3}">
      <dgm:prSet/>
      <dgm:spPr/>
      <dgm:t>
        <a:bodyPr/>
        <a:lstStyle/>
        <a:p>
          <a:r>
            <a:rPr lang="en-US"/>
            <a:t>PMH:  Hypertension, type 2 diabetes, osteoarthritis, insomnia, mild cognitive impairment, and depression, situational anxiety and agitation</a:t>
          </a:r>
        </a:p>
      </dgm:t>
    </dgm:pt>
    <dgm:pt modelId="{6B6BAB37-A081-4565-8530-F96DF3DE4390}" type="parTrans" cxnId="{651F2CCB-01EB-4ED9-ADC0-77D4550614F7}">
      <dgm:prSet/>
      <dgm:spPr/>
      <dgm:t>
        <a:bodyPr/>
        <a:lstStyle/>
        <a:p>
          <a:endParaRPr lang="en-US"/>
        </a:p>
      </dgm:t>
    </dgm:pt>
    <dgm:pt modelId="{63C201C5-7F02-42F5-B89F-A1B2896EE6F1}" type="sibTrans" cxnId="{651F2CCB-01EB-4ED9-ADC0-77D4550614F7}">
      <dgm:prSet/>
      <dgm:spPr/>
      <dgm:t>
        <a:bodyPr/>
        <a:lstStyle/>
        <a:p>
          <a:endParaRPr lang="en-US"/>
        </a:p>
      </dgm:t>
    </dgm:pt>
    <dgm:pt modelId="{BDE1D301-30FA-4327-A235-9E961A3AB5D1}">
      <dgm:prSet/>
      <dgm:spPr/>
      <dgm:t>
        <a:bodyPr/>
        <a:lstStyle/>
        <a:p>
          <a:r>
            <a:rPr lang="en-US"/>
            <a:t>Reports feeling tired all the time, sleeping 10 hours and napping during the day, dry mouth, back pain with extended standing, and feels anxious from her frequent falls. </a:t>
          </a:r>
        </a:p>
      </dgm:t>
    </dgm:pt>
    <dgm:pt modelId="{D662C2FB-BBB0-4560-9AFF-EAE1445D6954}" type="parTrans" cxnId="{74C6E403-5732-4786-9D31-59F26FEF0225}">
      <dgm:prSet/>
      <dgm:spPr/>
      <dgm:t>
        <a:bodyPr/>
        <a:lstStyle/>
        <a:p>
          <a:endParaRPr lang="en-US"/>
        </a:p>
      </dgm:t>
    </dgm:pt>
    <dgm:pt modelId="{1CF5A125-D3E9-4DF3-88BE-1FD068FBF7B2}" type="sibTrans" cxnId="{74C6E403-5732-4786-9D31-59F26FEF0225}">
      <dgm:prSet/>
      <dgm:spPr/>
      <dgm:t>
        <a:bodyPr/>
        <a:lstStyle/>
        <a:p>
          <a:endParaRPr lang="en-US"/>
        </a:p>
      </dgm:t>
    </dgm:pt>
    <dgm:pt modelId="{8BD10521-A308-44AC-B15D-F9EEE378D66D}" type="pres">
      <dgm:prSet presAssocID="{692B7E5D-30C8-4B28-B4B9-FAF14899A8B4}" presName="vert0" presStyleCnt="0">
        <dgm:presLayoutVars>
          <dgm:dir/>
          <dgm:animOne val="branch"/>
          <dgm:animLvl val="lvl"/>
        </dgm:presLayoutVars>
      </dgm:prSet>
      <dgm:spPr/>
    </dgm:pt>
    <dgm:pt modelId="{CE5C0998-172A-49E0-9CA2-F4B3BB55F3A1}" type="pres">
      <dgm:prSet presAssocID="{8DB225BC-1C38-4F01-A3D2-1007C6303650}" presName="thickLine" presStyleLbl="alignNode1" presStyleIdx="0" presStyleCnt="3"/>
      <dgm:spPr/>
    </dgm:pt>
    <dgm:pt modelId="{95637CC8-4CAC-41A0-960B-14D951646EF2}" type="pres">
      <dgm:prSet presAssocID="{8DB225BC-1C38-4F01-A3D2-1007C6303650}" presName="horz1" presStyleCnt="0"/>
      <dgm:spPr/>
    </dgm:pt>
    <dgm:pt modelId="{73D8BFF2-89E3-4FFB-A621-125ECD17015D}" type="pres">
      <dgm:prSet presAssocID="{8DB225BC-1C38-4F01-A3D2-1007C6303650}" presName="tx1" presStyleLbl="revTx" presStyleIdx="0" presStyleCnt="3"/>
      <dgm:spPr/>
    </dgm:pt>
    <dgm:pt modelId="{93D77AF2-C1CB-4F0A-9D27-3F3966F05DD3}" type="pres">
      <dgm:prSet presAssocID="{8DB225BC-1C38-4F01-A3D2-1007C6303650}" presName="vert1" presStyleCnt="0"/>
      <dgm:spPr/>
    </dgm:pt>
    <dgm:pt modelId="{6D685C6D-AD63-438F-B134-1D68C7C0E01A}" type="pres">
      <dgm:prSet presAssocID="{DF4ECD72-EF0D-4E9F-9A91-F51EB2DB3DA3}" presName="thickLine" presStyleLbl="alignNode1" presStyleIdx="1" presStyleCnt="3"/>
      <dgm:spPr/>
    </dgm:pt>
    <dgm:pt modelId="{65820B80-4E50-46BB-A481-8EE40AF98AAE}" type="pres">
      <dgm:prSet presAssocID="{DF4ECD72-EF0D-4E9F-9A91-F51EB2DB3DA3}" presName="horz1" presStyleCnt="0"/>
      <dgm:spPr/>
    </dgm:pt>
    <dgm:pt modelId="{9BD387B8-002A-4FEE-BD6F-A5D5323945E1}" type="pres">
      <dgm:prSet presAssocID="{DF4ECD72-EF0D-4E9F-9A91-F51EB2DB3DA3}" presName="tx1" presStyleLbl="revTx" presStyleIdx="1" presStyleCnt="3"/>
      <dgm:spPr/>
    </dgm:pt>
    <dgm:pt modelId="{E5708D44-198E-4CA6-974B-B06AAD29DD66}" type="pres">
      <dgm:prSet presAssocID="{DF4ECD72-EF0D-4E9F-9A91-F51EB2DB3DA3}" presName="vert1" presStyleCnt="0"/>
      <dgm:spPr/>
    </dgm:pt>
    <dgm:pt modelId="{A1FF19BE-571E-49B1-8DB0-99209711D7D8}" type="pres">
      <dgm:prSet presAssocID="{BDE1D301-30FA-4327-A235-9E961A3AB5D1}" presName="thickLine" presStyleLbl="alignNode1" presStyleIdx="2" presStyleCnt="3"/>
      <dgm:spPr/>
    </dgm:pt>
    <dgm:pt modelId="{644D9BF4-C603-4D76-B686-EE2D1EA6C5BF}" type="pres">
      <dgm:prSet presAssocID="{BDE1D301-30FA-4327-A235-9E961A3AB5D1}" presName="horz1" presStyleCnt="0"/>
      <dgm:spPr/>
    </dgm:pt>
    <dgm:pt modelId="{CF66550E-E382-483A-A924-262A82FC63A9}" type="pres">
      <dgm:prSet presAssocID="{BDE1D301-30FA-4327-A235-9E961A3AB5D1}" presName="tx1" presStyleLbl="revTx" presStyleIdx="2" presStyleCnt="3"/>
      <dgm:spPr/>
    </dgm:pt>
    <dgm:pt modelId="{A2FE80A6-6B82-48BC-923A-5A04FB9CE076}" type="pres">
      <dgm:prSet presAssocID="{BDE1D301-30FA-4327-A235-9E961A3AB5D1}" presName="vert1" presStyleCnt="0"/>
      <dgm:spPr/>
    </dgm:pt>
  </dgm:ptLst>
  <dgm:cxnLst>
    <dgm:cxn modelId="{74C6E403-5732-4786-9D31-59F26FEF0225}" srcId="{692B7E5D-30C8-4B28-B4B9-FAF14899A8B4}" destId="{BDE1D301-30FA-4327-A235-9E961A3AB5D1}" srcOrd="2" destOrd="0" parTransId="{D662C2FB-BBB0-4560-9AFF-EAE1445D6954}" sibTransId="{1CF5A125-D3E9-4DF3-88BE-1FD068FBF7B2}"/>
    <dgm:cxn modelId="{D9713D2E-2883-4011-9E68-AD4555DC7EC2}" type="presOf" srcId="{692B7E5D-30C8-4B28-B4B9-FAF14899A8B4}" destId="{8BD10521-A308-44AC-B15D-F9EEE378D66D}" srcOrd="0" destOrd="0" presId="urn:microsoft.com/office/officeart/2008/layout/LinedList"/>
    <dgm:cxn modelId="{86E6AB7D-6BAB-4778-B117-8EE7ADB809E3}" type="presOf" srcId="{8DB225BC-1C38-4F01-A3D2-1007C6303650}" destId="{73D8BFF2-89E3-4FFB-A621-125ECD17015D}" srcOrd="0" destOrd="0" presId="urn:microsoft.com/office/officeart/2008/layout/LinedList"/>
    <dgm:cxn modelId="{651F2CCB-01EB-4ED9-ADC0-77D4550614F7}" srcId="{692B7E5D-30C8-4B28-B4B9-FAF14899A8B4}" destId="{DF4ECD72-EF0D-4E9F-9A91-F51EB2DB3DA3}" srcOrd="1" destOrd="0" parTransId="{6B6BAB37-A081-4565-8530-F96DF3DE4390}" sibTransId="{63C201C5-7F02-42F5-B89F-A1B2896EE6F1}"/>
    <dgm:cxn modelId="{63EAC0CF-3C42-441E-8891-4FD4AA355248}" srcId="{692B7E5D-30C8-4B28-B4B9-FAF14899A8B4}" destId="{8DB225BC-1C38-4F01-A3D2-1007C6303650}" srcOrd="0" destOrd="0" parTransId="{595F678C-0B71-41A6-A0A5-BE5DC2EB126F}" sibTransId="{D9A5640A-1D9F-414D-BAC6-E97720243FEE}"/>
    <dgm:cxn modelId="{03FE73D8-311E-498F-BBA6-450C4436E88D}" type="presOf" srcId="{DF4ECD72-EF0D-4E9F-9A91-F51EB2DB3DA3}" destId="{9BD387B8-002A-4FEE-BD6F-A5D5323945E1}" srcOrd="0" destOrd="0" presId="urn:microsoft.com/office/officeart/2008/layout/LinedList"/>
    <dgm:cxn modelId="{AD6C73FC-B763-48F0-AC61-8FEDDB78978C}" type="presOf" srcId="{BDE1D301-30FA-4327-A235-9E961A3AB5D1}" destId="{CF66550E-E382-483A-A924-262A82FC63A9}" srcOrd="0" destOrd="0" presId="urn:microsoft.com/office/officeart/2008/layout/LinedList"/>
    <dgm:cxn modelId="{8DE5ED59-AA08-411A-A8DD-F0D757BFBBC8}" type="presParOf" srcId="{8BD10521-A308-44AC-B15D-F9EEE378D66D}" destId="{CE5C0998-172A-49E0-9CA2-F4B3BB55F3A1}" srcOrd="0" destOrd="0" presId="urn:microsoft.com/office/officeart/2008/layout/LinedList"/>
    <dgm:cxn modelId="{B804BC91-E5EB-40C7-85E9-D4E8689B4005}" type="presParOf" srcId="{8BD10521-A308-44AC-B15D-F9EEE378D66D}" destId="{95637CC8-4CAC-41A0-960B-14D951646EF2}" srcOrd="1" destOrd="0" presId="urn:microsoft.com/office/officeart/2008/layout/LinedList"/>
    <dgm:cxn modelId="{A751B054-BE1B-4B31-9E0B-4C1580CAC652}" type="presParOf" srcId="{95637CC8-4CAC-41A0-960B-14D951646EF2}" destId="{73D8BFF2-89E3-4FFB-A621-125ECD17015D}" srcOrd="0" destOrd="0" presId="urn:microsoft.com/office/officeart/2008/layout/LinedList"/>
    <dgm:cxn modelId="{5DF37BE4-05A3-468B-82A0-C9C3C0147821}" type="presParOf" srcId="{95637CC8-4CAC-41A0-960B-14D951646EF2}" destId="{93D77AF2-C1CB-4F0A-9D27-3F3966F05DD3}" srcOrd="1" destOrd="0" presId="urn:microsoft.com/office/officeart/2008/layout/LinedList"/>
    <dgm:cxn modelId="{5A564002-C182-4D2E-8601-45F2E1C50B1C}" type="presParOf" srcId="{8BD10521-A308-44AC-B15D-F9EEE378D66D}" destId="{6D685C6D-AD63-438F-B134-1D68C7C0E01A}" srcOrd="2" destOrd="0" presId="urn:microsoft.com/office/officeart/2008/layout/LinedList"/>
    <dgm:cxn modelId="{17B6C74F-F3DC-4478-9E10-27E593EBAF64}" type="presParOf" srcId="{8BD10521-A308-44AC-B15D-F9EEE378D66D}" destId="{65820B80-4E50-46BB-A481-8EE40AF98AAE}" srcOrd="3" destOrd="0" presId="urn:microsoft.com/office/officeart/2008/layout/LinedList"/>
    <dgm:cxn modelId="{71457B50-E790-498C-8C2E-569AEFBF120E}" type="presParOf" srcId="{65820B80-4E50-46BB-A481-8EE40AF98AAE}" destId="{9BD387B8-002A-4FEE-BD6F-A5D5323945E1}" srcOrd="0" destOrd="0" presId="urn:microsoft.com/office/officeart/2008/layout/LinedList"/>
    <dgm:cxn modelId="{23C02E97-F5C9-4DC4-B141-8CE42E4B62F4}" type="presParOf" srcId="{65820B80-4E50-46BB-A481-8EE40AF98AAE}" destId="{E5708D44-198E-4CA6-974B-B06AAD29DD66}" srcOrd="1" destOrd="0" presId="urn:microsoft.com/office/officeart/2008/layout/LinedList"/>
    <dgm:cxn modelId="{2C18D181-4FF5-41F7-9A0A-2F970D1A4AD6}" type="presParOf" srcId="{8BD10521-A308-44AC-B15D-F9EEE378D66D}" destId="{A1FF19BE-571E-49B1-8DB0-99209711D7D8}" srcOrd="4" destOrd="0" presId="urn:microsoft.com/office/officeart/2008/layout/LinedList"/>
    <dgm:cxn modelId="{E14FAFB1-A0B8-4C56-9503-2D34A1DAC3B6}" type="presParOf" srcId="{8BD10521-A308-44AC-B15D-F9EEE378D66D}" destId="{644D9BF4-C603-4D76-B686-EE2D1EA6C5BF}" srcOrd="5" destOrd="0" presId="urn:microsoft.com/office/officeart/2008/layout/LinedList"/>
    <dgm:cxn modelId="{F1C46452-AAB6-41AE-B67F-88228E3B886B}" type="presParOf" srcId="{644D9BF4-C603-4D76-B686-EE2D1EA6C5BF}" destId="{CF66550E-E382-483A-A924-262A82FC63A9}" srcOrd="0" destOrd="0" presId="urn:microsoft.com/office/officeart/2008/layout/LinedList"/>
    <dgm:cxn modelId="{8F7BFACC-1650-4DF3-97A3-960BD1CE1E50}" type="presParOf" srcId="{644D9BF4-C603-4D76-B686-EE2D1EA6C5BF}" destId="{A2FE80A6-6B82-48BC-923A-5A04FB9CE07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F26037-37A4-496F-994C-7F07993D97D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198589B-CE50-4A04-B36F-FDBCA783E723}">
      <dgm:prSet custT="1"/>
      <dgm:spPr/>
      <dgm:t>
        <a:bodyPr/>
        <a:lstStyle/>
        <a:p>
          <a:r>
            <a:rPr lang="en-US" sz="2400" b="0" i="0"/>
            <a:t>No single discipline “owns” behaviors — daily observations guide safe prescribing</a:t>
          </a:r>
          <a:endParaRPr lang="en-US" sz="1600"/>
        </a:p>
      </dgm:t>
    </dgm:pt>
    <dgm:pt modelId="{75D5B269-096F-4506-9CB9-9437065DF3E2}" type="parTrans" cxnId="{9F425313-591A-4A74-A334-792780A37313}">
      <dgm:prSet/>
      <dgm:spPr/>
      <dgm:t>
        <a:bodyPr/>
        <a:lstStyle/>
        <a:p>
          <a:endParaRPr lang="en-US"/>
        </a:p>
      </dgm:t>
    </dgm:pt>
    <dgm:pt modelId="{8811FEDF-2D18-4683-92EC-5744CC670FCD}" type="sibTrans" cxnId="{9F425313-591A-4A74-A334-792780A37313}">
      <dgm:prSet/>
      <dgm:spPr/>
      <dgm:t>
        <a:bodyPr/>
        <a:lstStyle/>
        <a:p>
          <a:endParaRPr lang="en-US"/>
        </a:p>
      </dgm:t>
    </dgm:pt>
    <dgm:pt modelId="{54DFA079-2499-4E39-A492-8E28CF954CEA}">
      <dgm:prSet custT="1"/>
      <dgm:spPr/>
      <dgm:t>
        <a:bodyPr/>
        <a:lstStyle/>
        <a:p>
          <a:r>
            <a:rPr lang="en-US" sz="2400" b="0" i="0"/>
            <a:t>Leadership sets the tone: culture, expectations, and accountability drive success</a:t>
          </a:r>
          <a:r>
            <a:rPr lang="en-US" sz="2400" b="1" i="0"/>
            <a:t>						</a:t>
          </a:r>
          <a:endParaRPr lang="en-US" sz="2400"/>
        </a:p>
        <a:p>
          <a:endParaRPr lang="en-US" sz="2400" b="0" i="0"/>
        </a:p>
        <a:p>
          <a:pPr>
            <a:buNone/>
          </a:pPr>
          <a:endParaRPr lang="en-US" sz="2400"/>
        </a:p>
        <a:p>
          <a:pPr>
            <a:buNone/>
          </a:pPr>
          <a:endParaRPr lang="en-US" sz="1600"/>
        </a:p>
        <a:p>
          <a:endParaRPr lang="en-US" sz="1600"/>
        </a:p>
      </dgm:t>
    </dgm:pt>
    <dgm:pt modelId="{02DEC6C8-8405-439B-9A67-1F25ABB3B02C}" type="parTrans" cxnId="{C1E8394C-50D6-4FAB-898B-FF4C12781108}">
      <dgm:prSet/>
      <dgm:spPr/>
      <dgm:t>
        <a:bodyPr/>
        <a:lstStyle/>
        <a:p>
          <a:endParaRPr lang="en-US"/>
        </a:p>
      </dgm:t>
    </dgm:pt>
    <dgm:pt modelId="{507428AA-4023-4CD8-AF97-DC54E58FA664}" type="sibTrans" cxnId="{C1E8394C-50D6-4FAB-898B-FF4C12781108}">
      <dgm:prSet/>
      <dgm:spPr/>
      <dgm:t>
        <a:bodyPr/>
        <a:lstStyle/>
        <a:p>
          <a:endParaRPr lang="en-US"/>
        </a:p>
      </dgm:t>
    </dgm:pt>
    <dgm:pt modelId="{C540585A-E2D5-4E59-9F5C-E0DC63AE40BF}">
      <dgm:prSet custT="1"/>
      <dgm:spPr/>
      <dgm:t>
        <a:bodyPr/>
        <a:lstStyle/>
        <a:p>
          <a:pPr>
            <a:buNone/>
          </a:pPr>
          <a:r>
            <a:rPr lang="en-US" sz="2400" b="0" i="0"/>
            <a:t>The strongest outcomes occur when all team members align around </a:t>
          </a:r>
          <a:r>
            <a:rPr lang="en-US" sz="2400" b="1" i="0"/>
            <a:t>What Matters</a:t>
          </a:r>
          <a:endParaRPr lang="en-US" sz="2400"/>
        </a:p>
      </dgm:t>
    </dgm:pt>
    <dgm:pt modelId="{06F6EC5D-A206-4849-9A45-A06A71A5A329}" type="parTrans" cxnId="{DBD8C58F-1E1C-440A-901C-11B1F71B55B3}">
      <dgm:prSet/>
      <dgm:spPr/>
      <dgm:t>
        <a:bodyPr/>
        <a:lstStyle/>
        <a:p>
          <a:endParaRPr lang="en-US"/>
        </a:p>
      </dgm:t>
    </dgm:pt>
    <dgm:pt modelId="{BD8813D2-2196-419E-ADFB-42C2174965AE}" type="sibTrans" cxnId="{DBD8C58F-1E1C-440A-901C-11B1F71B55B3}">
      <dgm:prSet/>
      <dgm:spPr/>
      <dgm:t>
        <a:bodyPr/>
        <a:lstStyle/>
        <a:p>
          <a:endParaRPr lang="en-US"/>
        </a:p>
      </dgm:t>
    </dgm:pt>
    <dgm:pt modelId="{53F138F4-6E4A-437E-B1C8-B62AD252A184}">
      <dgm:prSet custT="1"/>
      <dgm:spPr/>
      <dgm:t>
        <a:bodyPr/>
        <a:lstStyle/>
        <a:p>
          <a:r>
            <a:rPr lang="en-US" sz="2400" b="0" i="0"/>
            <a:t>Consistent communication prevents unnecessary medication escalation</a:t>
          </a:r>
          <a:endParaRPr lang="en-US" sz="2400"/>
        </a:p>
        <a:p>
          <a:endParaRPr lang="en-US" sz="2400"/>
        </a:p>
      </dgm:t>
    </dgm:pt>
    <dgm:pt modelId="{DA032D6D-3146-45DD-80BE-5ED488F1FED6}" type="parTrans" cxnId="{0C679688-9FC6-4A9F-8363-311E46B0B760}">
      <dgm:prSet/>
      <dgm:spPr/>
      <dgm:t>
        <a:bodyPr/>
        <a:lstStyle/>
        <a:p>
          <a:endParaRPr lang="en-US"/>
        </a:p>
      </dgm:t>
    </dgm:pt>
    <dgm:pt modelId="{B236A343-0734-4B38-AF35-C004BD8D5009}" type="sibTrans" cxnId="{0C679688-9FC6-4A9F-8363-311E46B0B760}">
      <dgm:prSet/>
      <dgm:spPr/>
      <dgm:t>
        <a:bodyPr/>
        <a:lstStyle/>
        <a:p>
          <a:endParaRPr lang="en-US"/>
        </a:p>
      </dgm:t>
    </dgm:pt>
    <dgm:pt modelId="{B5D7E48E-CAE0-ED49-B99C-F7C3FD4D9688}" type="pres">
      <dgm:prSet presAssocID="{7CF26037-37A4-496F-994C-7F07993D97D8}" presName="vert0" presStyleCnt="0">
        <dgm:presLayoutVars>
          <dgm:dir/>
          <dgm:animOne val="branch"/>
          <dgm:animLvl val="lvl"/>
        </dgm:presLayoutVars>
      </dgm:prSet>
      <dgm:spPr/>
    </dgm:pt>
    <dgm:pt modelId="{AD4A1892-28C6-174C-B83D-DED244D9076C}" type="pres">
      <dgm:prSet presAssocID="{B198589B-CE50-4A04-B36F-FDBCA783E723}" presName="thickLine" presStyleLbl="alignNode1" presStyleIdx="0" presStyleCnt="4"/>
      <dgm:spPr/>
    </dgm:pt>
    <dgm:pt modelId="{290FD480-5CC3-724C-953A-C49F25221C66}" type="pres">
      <dgm:prSet presAssocID="{B198589B-CE50-4A04-B36F-FDBCA783E723}" presName="horz1" presStyleCnt="0"/>
      <dgm:spPr/>
    </dgm:pt>
    <dgm:pt modelId="{F3FC3357-9731-A742-BA09-DA2FD6EF9EBA}" type="pres">
      <dgm:prSet presAssocID="{B198589B-CE50-4A04-B36F-FDBCA783E723}" presName="tx1" presStyleLbl="revTx" presStyleIdx="0" presStyleCnt="4"/>
      <dgm:spPr/>
    </dgm:pt>
    <dgm:pt modelId="{8EF8D43E-41ED-7348-9E87-883D4D712F9D}" type="pres">
      <dgm:prSet presAssocID="{B198589B-CE50-4A04-B36F-FDBCA783E723}" presName="vert1" presStyleCnt="0"/>
      <dgm:spPr/>
    </dgm:pt>
    <dgm:pt modelId="{12433EA2-6A54-094D-946A-A2CE3E687E93}" type="pres">
      <dgm:prSet presAssocID="{53F138F4-6E4A-437E-B1C8-B62AD252A184}" presName="thickLine" presStyleLbl="alignNode1" presStyleIdx="1" presStyleCnt="4"/>
      <dgm:spPr/>
    </dgm:pt>
    <dgm:pt modelId="{FC8C667A-39BF-4C4F-AD10-4BE28684D531}" type="pres">
      <dgm:prSet presAssocID="{53F138F4-6E4A-437E-B1C8-B62AD252A184}" presName="horz1" presStyleCnt="0"/>
      <dgm:spPr/>
    </dgm:pt>
    <dgm:pt modelId="{5173655E-B2F4-0C4F-8F6B-53CA3DE71DE2}" type="pres">
      <dgm:prSet presAssocID="{53F138F4-6E4A-437E-B1C8-B62AD252A184}" presName="tx1" presStyleLbl="revTx" presStyleIdx="1" presStyleCnt="4"/>
      <dgm:spPr/>
    </dgm:pt>
    <dgm:pt modelId="{EEA9ED75-674E-D744-964D-6FD322E8D53A}" type="pres">
      <dgm:prSet presAssocID="{53F138F4-6E4A-437E-B1C8-B62AD252A184}" presName="vert1" presStyleCnt="0"/>
      <dgm:spPr/>
    </dgm:pt>
    <dgm:pt modelId="{BD67AC0E-4C66-44D3-B716-88C1F01D6081}" type="pres">
      <dgm:prSet presAssocID="{C540585A-E2D5-4E59-9F5C-E0DC63AE40BF}" presName="thickLine" presStyleLbl="alignNode1" presStyleIdx="2" presStyleCnt="4"/>
      <dgm:spPr/>
    </dgm:pt>
    <dgm:pt modelId="{1EB961EA-6F91-4902-A19A-075375BF4067}" type="pres">
      <dgm:prSet presAssocID="{C540585A-E2D5-4E59-9F5C-E0DC63AE40BF}" presName="horz1" presStyleCnt="0"/>
      <dgm:spPr/>
    </dgm:pt>
    <dgm:pt modelId="{BC406395-0607-4F67-8F62-696A835CC7E3}" type="pres">
      <dgm:prSet presAssocID="{C540585A-E2D5-4E59-9F5C-E0DC63AE40BF}" presName="tx1" presStyleLbl="revTx" presStyleIdx="2" presStyleCnt="4"/>
      <dgm:spPr/>
    </dgm:pt>
    <dgm:pt modelId="{BB99922F-EB2D-4711-92C7-8226C28FA47F}" type="pres">
      <dgm:prSet presAssocID="{C540585A-E2D5-4E59-9F5C-E0DC63AE40BF}" presName="vert1" presStyleCnt="0"/>
      <dgm:spPr/>
    </dgm:pt>
    <dgm:pt modelId="{CD4FC8D6-7BC0-3B4A-8A4B-82867F742561}" type="pres">
      <dgm:prSet presAssocID="{54DFA079-2499-4E39-A492-8E28CF954CEA}" presName="thickLine" presStyleLbl="alignNode1" presStyleIdx="3" presStyleCnt="4"/>
      <dgm:spPr/>
    </dgm:pt>
    <dgm:pt modelId="{1E64D8D3-33EB-4341-B2BA-8B434A7CE926}" type="pres">
      <dgm:prSet presAssocID="{54DFA079-2499-4E39-A492-8E28CF954CEA}" presName="horz1" presStyleCnt="0"/>
      <dgm:spPr/>
    </dgm:pt>
    <dgm:pt modelId="{F73875C0-B0BE-9A46-93B5-0F6C9E157BC7}" type="pres">
      <dgm:prSet presAssocID="{54DFA079-2499-4E39-A492-8E28CF954CEA}" presName="tx1" presStyleLbl="revTx" presStyleIdx="3" presStyleCnt="4"/>
      <dgm:spPr/>
    </dgm:pt>
    <dgm:pt modelId="{3DFC117E-140F-6441-B3BA-8A5ACFF4FDE6}" type="pres">
      <dgm:prSet presAssocID="{54DFA079-2499-4E39-A492-8E28CF954CEA}" presName="vert1" presStyleCnt="0"/>
      <dgm:spPr/>
    </dgm:pt>
  </dgm:ptLst>
  <dgm:cxnLst>
    <dgm:cxn modelId="{9F425313-591A-4A74-A334-792780A37313}" srcId="{7CF26037-37A4-496F-994C-7F07993D97D8}" destId="{B198589B-CE50-4A04-B36F-FDBCA783E723}" srcOrd="0" destOrd="0" parTransId="{75D5B269-096F-4506-9CB9-9437065DF3E2}" sibTransId="{8811FEDF-2D18-4683-92EC-5744CC670FCD}"/>
    <dgm:cxn modelId="{3AB3A226-1680-E949-9A63-019627B285E8}" type="presOf" srcId="{7CF26037-37A4-496F-994C-7F07993D97D8}" destId="{B5D7E48E-CAE0-ED49-B99C-F7C3FD4D9688}" srcOrd="0" destOrd="0" presId="urn:microsoft.com/office/officeart/2008/layout/LinedList"/>
    <dgm:cxn modelId="{C1E8394C-50D6-4FAB-898B-FF4C12781108}" srcId="{7CF26037-37A4-496F-994C-7F07993D97D8}" destId="{54DFA079-2499-4E39-A492-8E28CF954CEA}" srcOrd="3" destOrd="0" parTransId="{02DEC6C8-8405-439B-9A67-1F25ABB3B02C}" sibTransId="{507428AA-4023-4CD8-AF97-DC54E58FA664}"/>
    <dgm:cxn modelId="{01734D65-5F28-4074-B23B-47E8F9461592}" type="presOf" srcId="{C540585A-E2D5-4E59-9F5C-E0DC63AE40BF}" destId="{BC406395-0607-4F67-8F62-696A835CC7E3}" srcOrd="0" destOrd="0" presId="urn:microsoft.com/office/officeart/2008/layout/LinedList"/>
    <dgm:cxn modelId="{DEA6E773-3BC4-4B4F-879C-977A0C1A6F8A}" type="presOf" srcId="{53F138F4-6E4A-437E-B1C8-B62AD252A184}" destId="{5173655E-B2F4-0C4F-8F6B-53CA3DE71DE2}" srcOrd="0" destOrd="0" presId="urn:microsoft.com/office/officeart/2008/layout/LinedList"/>
    <dgm:cxn modelId="{0C679688-9FC6-4A9F-8363-311E46B0B760}" srcId="{7CF26037-37A4-496F-994C-7F07993D97D8}" destId="{53F138F4-6E4A-437E-B1C8-B62AD252A184}" srcOrd="1" destOrd="0" parTransId="{DA032D6D-3146-45DD-80BE-5ED488F1FED6}" sibTransId="{B236A343-0734-4B38-AF35-C004BD8D5009}"/>
    <dgm:cxn modelId="{DBD8C58F-1E1C-440A-901C-11B1F71B55B3}" srcId="{7CF26037-37A4-496F-994C-7F07993D97D8}" destId="{C540585A-E2D5-4E59-9F5C-E0DC63AE40BF}" srcOrd="2" destOrd="0" parTransId="{06F6EC5D-A206-4849-9A45-A06A71A5A329}" sibTransId="{BD8813D2-2196-419E-ADFB-42C2174965AE}"/>
    <dgm:cxn modelId="{3702D3AE-70A2-4C2E-8141-1A0A548D4178}" type="presOf" srcId="{B198589B-CE50-4A04-B36F-FDBCA783E723}" destId="{F3FC3357-9731-A742-BA09-DA2FD6EF9EBA}" srcOrd="0" destOrd="0" presId="urn:microsoft.com/office/officeart/2008/layout/LinedList"/>
    <dgm:cxn modelId="{5101AFE0-9A7A-4A1B-A4F0-D3666BB177CB}" type="presOf" srcId="{54DFA079-2499-4E39-A492-8E28CF954CEA}" destId="{F73875C0-B0BE-9A46-93B5-0F6C9E157BC7}" srcOrd="0" destOrd="0" presId="urn:microsoft.com/office/officeart/2008/layout/LinedList"/>
    <dgm:cxn modelId="{F3F47B2A-49B4-4A82-8063-AB4F191F5D30}" type="presParOf" srcId="{B5D7E48E-CAE0-ED49-B99C-F7C3FD4D9688}" destId="{AD4A1892-28C6-174C-B83D-DED244D9076C}" srcOrd="0" destOrd="0" presId="urn:microsoft.com/office/officeart/2008/layout/LinedList"/>
    <dgm:cxn modelId="{ECDDB045-FA5D-4887-8A2C-92C31264EAFE}" type="presParOf" srcId="{B5D7E48E-CAE0-ED49-B99C-F7C3FD4D9688}" destId="{290FD480-5CC3-724C-953A-C49F25221C66}" srcOrd="1" destOrd="0" presId="urn:microsoft.com/office/officeart/2008/layout/LinedList"/>
    <dgm:cxn modelId="{8012B734-B015-4F76-9AEB-2BBBD241EF93}" type="presParOf" srcId="{290FD480-5CC3-724C-953A-C49F25221C66}" destId="{F3FC3357-9731-A742-BA09-DA2FD6EF9EBA}" srcOrd="0" destOrd="0" presId="urn:microsoft.com/office/officeart/2008/layout/LinedList"/>
    <dgm:cxn modelId="{6AA4B1E8-3192-4146-B351-F912C23924C6}" type="presParOf" srcId="{290FD480-5CC3-724C-953A-C49F25221C66}" destId="{8EF8D43E-41ED-7348-9E87-883D4D712F9D}" srcOrd="1" destOrd="0" presId="urn:microsoft.com/office/officeart/2008/layout/LinedList"/>
    <dgm:cxn modelId="{23258DC5-A375-4B3F-85E9-B5C0DBD37785}" type="presParOf" srcId="{B5D7E48E-CAE0-ED49-B99C-F7C3FD4D9688}" destId="{12433EA2-6A54-094D-946A-A2CE3E687E93}" srcOrd="2" destOrd="0" presId="urn:microsoft.com/office/officeart/2008/layout/LinedList"/>
    <dgm:cxn modelId="{8558EC95-C127-42DE-A3DC-FC9AB1DAEC21}" type="presParOf" srcId="{B5D7E48E-CAE0-ED49-B99C-F7C3FD4D9688}" destId="{FC8C667A-39BF-4C4F-AD10-4BE28684D531}" srcOrd="3" destOrd="0" presId="urn:microsoft.com/office/officeart/2008/layout/LinedList"/>
    <dgm:cxn modelId="{FF7E111B-2035-4209-AEF7-C9A4038E42DD}" type="presParOf" srcId="{FC8C667A-39BF-4C4F-AD10-4BE28684D531}" destId="{5173655E-B2F4-0C4F-8F6B-53CA3DE71DE2}" srcOrd="0" destOrd="0" presId="urn:microsoft.com/office/officeart/2008/layout/LinedList"/>
    <dgm:cxn modelId="{51B23C32-A794-43BB-B0AA-932C7EB43635}" type="presParOf" srcId="{FC8C667A-39BF-4C4F-AD10-4BE28684D531}" destId="{EEA9ED75-674E-D744-964D-6FD322E8D53A}" srcOrd="1" destOrd="0" presId="urn:microsoft.com/office/officeart/2008/layout/LinedList"/>
    <dgm:cxn modelId="{BB66B5C3-F842-4202-B300-DDE0ECF8CD0E}" type="presParOf" srcId="{B5D7E48E-CAE0-ED49-B99C-F7C3FD4D9688}" destId="{BD67AC0E-4C66-44D3-B716-88C1F01D6081}" srcOrd="4" destOrd="0" presId="urn:microsoft.com/office/officeart/2008/layout/LinedList"/>
    <dgm:cxn modelId="{5899CB63-AE40-41BD-A4F1-DA2F4445E10A}" type="presParOf" srcId="{B5D7E48E-CAE0-ED49-B99C-F7C3FD4D9688}" destId="{1EB961EA-6F91-4902-A19A-075375BF4067}" srcOrd="5" destOrd="0" presId="urn:microsoft.com/office/officeart/2008/layout/LinedList"/>
    <dgm:cxn modelId="{B0E510A1-7616-4DBF-A46A-A5E1EFE5ACEC}" type="presParOf" srcId="{1EB961EA-6F91-4902-A19A-075375BF4067}" destId="{BC406395-0607-4F67-8F62-696A835CC7E3}" srcOrd="0" destOrd="0" presId="urn:microsoft.com/office/officeart/2008/layout/LinedList"/>
    <dgm:cxn modelId="{D03F332B-44E4-4F9E-8F7E-EC5B6D298867}" type="presParOf" srcId="{1EB961EA-6F91-4902-A19A-075375BF4067}" destId="{BB99922F-EB2D-4711-92C7-8226C28FA47F}" srcOrd="1" destOrd="0" presId="urn:microsoft.com/office/officeart/2008/layout/LinedList"/>
    <dgm:cxn modelId="{3B60C173-6AD9-4FB8-A39F-EBE403C5E4D8}" type="presParOf" srcId="{B5D7E48E-CAE0-ED49-B99C-F7C3FD4D9688}" destId="{CD4FC8D6-7BC0-3B4A-8A4B-82867F742561}" srcOrd="6" destOrd="0" presId="urn:microsoft.com/office/officeart/2008/layout/LinedList"/>
    <dgm:cxn modelId="{C3641895-94F5-4832-94EB-78BE4E1BFD5E}" type="presParOf" srcId="{B5D7E48E-CAE0-ED49-B99C-F7C3FD4D9688}" destId="{1E64D8D3-33EB-4341-B2BA-8B434A7CE926}" srcOrd="7" destOrd="0" presId="urn:microsoft.com/office/officeart/2008/layout/LinedList"/>
    <dgm:cxn modelId="{426A22A4-E044-459E-9022-78F4A739A30A}" type="presParOf" srcId="{1E64D8D3-33EB-4341-B2BA-8B434A7CE926}" destId="{F73875C0-B0BE-9A46-93B5-0F6C9E157BC7}" srcOrd="0" destOrd="0" presId="urn:microsoft.com/office/officeart/2008/layout/LinedList"/>
    <dgm:cxn modelId="{B6B480C9-8B45-415C-86A5-E1D9BF49125C}" type="presParOf" srcId="{1E64D8D3-33EB-4341-B2BA-8B434A7CE926}" destId="{3DFC117E-140F-6441-B3BA-8A5ACFF4FD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39410D-B3D6-42FE-BB19-F17BA11CC2B0}"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B09D8E77-6508-48D8-AD7A-2E53FA19D75B}">
      <dgm:prSet custT="1"/>
      <dgm:spPr>
        <a:solidFill>
          <a:srgbClr val="0075C9"/>
        </a:solidFill>
      </dgm:spPr>
      <dgm:t>
        <a:bodyPr/>
        <a:lstStyle/>
        <a:p>
          <a:r>
            <a:rPr lang="en-US" sz="2400" b="1"/>
            <a:t>What Matters: </a:t>
          </a:r>
          <a:endParaRPr lang="en-US" sz="2400"/>
        </a:p>
      </dgm:t>
    </dgm:pt>
    <dgm:pt modelId="{32140E2E-9738-4A35-A275-4BE9A25E7124}" type="parTrans" cxnId="{F415C0FB-90AA-42A1-9E0E-26E518F9EC35}">
      <dgm:prSet/>
      <dgm:spPr/>
      <dgm:t>
        <a:bodyPr/>
        <a:lstStyle/>
        <a:p>
          <a:endParaRPr lang="en-US"/>
        </a:p>
      </dgm:t>
    </dgm:pt>
    <dgm:pt modelId="{29796CE3-2ECA-4C7F-B671-EB7EF05CFCDC}" type="sibTrans" cxnId="{F415C0FB-90AA-42A1-9E0E-26E518F9EC35}">
      <dgm:prSet/>
      <dgm:spPr/>
      <dgm:t>
        <a:bodyPr/>
        <a:lstStyle/>
        <a:p>
          <a:endParaRPr lang="en-US"/>
        </a:p>
      </dgm:t>
    </dgm:pt>
    <dgm:pt modelId="{34314FBC-4B7B-444E-8523-958DCE1CDCDE}">
      <dgm:prSet/>
      <dgm:spPr/>
      <dgm:t>
        <a:bodyPr/>
        <a:lstStyle/>
        <a:p>
          <a:r>
            <a:rPr lang="en-US" b="1"/>
            <a:t>Goals: </a:t>
          </a:r>
          <a:r>
            <a:rPr lang="en-US" b="0"/>
            <a:t>S</a:t>
          </a:r>
          <a:r>
            <a:rPr lang="en-US"/>
            <a:t>tay independent, be able to continue to walk to the dining room for meals, and participate in book club twice weekly (recently stopped going)</a:t>
          </a:r>
        </a:p>
      </dgm:t>
    </dgm:pt>
    <dgm:pt modelId="{FBDCCB51-787F-41E7-9D23-B3D4BE433C0E}" type="parTrans" cxnId="{353B6772-566F-4377-8910-91DD02741A22}">
      <dgm:prSet/>
      <dgm:spPr/>
      <dgm:t>
        <a:bodyPr/>
        <a:lstStyle/>
        <a:p>
          <a:endParaRPr lang="en-US"/>
        </a:p>
      </dgm:t>
    </dgm:pt>
    <dgm:pt modelId="{90787C0E-0ADA-4640-B98F-207E25196F1C}" type="sibTrans" cxnId="{353B6772-566F-4377-8910-91DD02741A22}">
      <dgm:prSet/>
      <dgm:spPr/>
      <dgm:t>
        <a:bodyPr/>
        <a:lstStyle/>
        <a:p>
          <a:endParaRPr lang="en-US"/>
        </a:p>
      </dgm:t>
    </dgm:pt>
    <dgm:pt modelId="{1A9DEF21-CB9A-4A32-BE17-59BBADBC06E1}">
      <dgm:prSet/>
      <dgm:spPr/>
      <dgm:t>
        <a:bodyPr/>
        <a:lstStyle/>
        <a:p>
          <a:r>
            <a:rPr lang="en-US"/>
            <a:t>She reports, “I don’t want to end up in a wheelchair or move to skilled care.”</a:t>
          </a:r>
        </a:p>
      </dgm:t>
    </dgm:pt>
    <dgm:pt modelId="{3300E743-70F1-4391-8821-E83BAF1635E1}" type="parTrans" cxnId="{D62FD54F-03A4-4C87-A49A-00422191A8FC}">
      <dgm:prSet/>
      <dgm:spPr/>
      <dgm:t>
        <a:bodyPr/>
        <a:lstStyle/>
        <a:p>
          <a:endParaRPr lang="en-US"/>
        </a:p>
      </dgm:t>
    </dgm:pt>
    <dgm:pt modelId="{27901989-4AA3-4B1B-90E7-0477C94926F4}" type="sibTrans" cxnId="{D62FD54F-03A4-4C87-A49A-00422191A8FC}">
      <dgm:prSet/>
      <dgm:spPr/>
      <dgm:t>
        <a:bodyPr/>
        <a:lstStyle/>
        <a:p>
          <a:endParaRPr lang="en-US"/>
        </a:p>
      </dgm:t>
    </dgm:pt>
    <dgm:pt modelId="{EA8C62A7-17A4-430D-9609-3C4FE7FB1C8A}">
      <dgm:prSet/>
      <dgm:spPr/>
      <dgm:t>
        <a:bodyPr/>
        <a:lstStyle/>
        <a:p>
          <a:r>
            <a:rPr lang="en-US" b="1"/>
            <a:t>Action: </a:t>
          </a:r>
          <a:endParaRPr lang="en-US"/>
        </a:p>
      </dgm:t>
    </dgm:pt>
    <dgm:pt modelId="{4245AC7A-BE5E-4912-8BCF-E14C3F517800}" type="parTrans" cxnId="{15E92F01-72FB-4D1D-989B-CD341BD3BB60}">
      <dgm:prSet/>
      <dgm:spPr/>
      <dgm:t>
        <a:bodyPr/>
        <a:lstStyle/>
        <a:p>
          <a:endParaRPr lang="en-US"/>
        </a:p>
      </dgm:t>
    </dgm:pt>
    <dgm:pt modelId="{C8C52B98-C62A-4430-A6FD-82D7DF916221}" type="sibTrans" cxnId="{15E92F01-72FB-4D1D-989B-CD341BD3BB60}">
      <dgm:prSet/>
      <dgm:spPr/>
      <dgm:t>
        <a:bodyPr/>
        <a:lstStyle/>
        <a:p>
          <a:endParaRPr lang="en-US"/>
        </a:p>
      </dgm:t>
    </dgm:pt>
    <dgm:pt modelId="{FEF7A372-F537-4FC0-926C-CC12BE26AF9B}">
      <dgm:prSet/>
      <dgm:spPr/>
      <dgm:t>
        <a:bodyPr/>
        <a:lstStyle/>
        <a:p>
          <a:r>
            <a:rPr lang="en-US"/>
            <a:t>Focus care on independence and social connection</a:t>
          </a:r>
        </a:p>
      </dgm:t>
    </dgm:pt>
    <dgm:pt modelId="{F2F709D5-C80B-4CA3-AB48-151CA9E2B01B}" type="parTrans" cxnId="{1C194C32-7617-42A8-BED7-39D7650CF720}">
      <dgm:prSet/>
      <dgm:spPr/>
      <dgm:t>
        <a:bodyPr/>
        <a:lstStyle/>
        <a:p>
          <a:endParaRPr lang="en-US"/>
        </a:p>
      </dgm:t>
    </dgm:pt>
    <dgm:pt modelId="{84CA7005-5BE6-4894-98FB-7CAFA3BB57DA}" type="sibTrans" cxnId="{1C194C32-7617-42A8-BED7-39D7650CF720}">
      <dgm:prSet/>
      <dgm:spPr/>
      <dgm:t>
        <a:bodyPr/>
        <a:lstStyle/>
        <a:p>
          <a:endParaRPr lang="en-US"/>
        </a:p>
      </dgm:t>
    </dgm:pt>
    <dgm:pt modelId="{36A21054-6D77-4FD9-83A3-CDD2A0625C85}">
      <dgm:prSet custT="1"/>
      <dgm:spPr/>
      <dgm:t>
        <a:bodyPr/>
        <a:lstStyle/>
        <a:p>
          <a:r>
            <a:rPr lang="en-US" sz="2400" b="1"/>
            <a:t>Medication:</a:t>
          </a:r>
          <a:endParaRPr lang="en-US" sz="2400"/>
        </a:p>
      </dgm:t>
    </dgm:pt>
    <dgm:pt modelId="{F9391D6E-5D44-40DC-9AB2-C3B18FC975B1}" type="parTrans" cxnId="{B323B95C-C1DD-4037-85D4-A185990D63CB}">
      <dgm:prSet/>
      <dgm:spPr/>
      <dgm:t>
        <a:bodyPr/>
        <a:lstStyle/>
        <a:p>
          <a:endParaRPr lang="en-US"/>
        </a:p>
      </dgm:t>
    </dgm:pt>
    <dgm:pt modelId="{6959DCFE-F2E8-4A43-A20F-18F54F051003}" type="sibTrans" cxnId="{B323B95C-C1DD-4037-85D4-A185990D63CB}">
      <dgm:prSet/>
      <dgm:spPr/>
      <dgm:t>
        <a:bodyPr/>
        <a:lstStyle/>
        <a:p>
          <a:endParaRPr lang="en-US"/>
        </a:p>
      </dgm:t>
    </dgm:pt>
    <dgm:pt modelId="{6DF04F2E-EF71-4242-ABB9-22714A61BA6B}">
      <dgm:prSet/>
      <dgm:spPr/>
      <dgm:t>
        <a:bodyPr/>
        <a:lstStyle/>
        <a:p>
          <a:r>
            <a:rPr lang="en-US" b="1"/>
            <a:t>Assessment:  </a:t>
          </a:r>
          <a:r>
            <a:rPr lang="en-US"/>
            <a:t>Pharmacist identified several anticholinergic and sedating medications that may be contributing to falls, feeling tired, and shared with interdisciplinary team. Also identified opportunity to simplify regimen for safety and efficacy</a:t>
          </a:r>
        </a:p>
      </dgm:t>
    </dgm:pt>
    <dgm:pt modelId="{14395A95-61EF-4104-B21D-C92898AA1AFA}" type="parTrans" cxnId="{A8266CA7-B0A7-4C40-9FC8-6E88C0BFA891}">
      <dgm:prSet/>
      <dgm:spPr/>
      <dgm:t>
        <a:bodyPr/>
        <a:lstStyle/>
        <a:p>
          <a:endParaRPr lang="en-US"/>
        </a:p>
      </dgm:t>
    </dgm:pt>
    <dgm:pt modelId="{AE89F094-2436-4DB4-914D-17E401741839}" type="sibTrans" cxnId="{A8266CA7-B0A7-4C40-9FC8-6E88C0BFA891}">
      <dgm:prSet/>
      <dgm:spPr/>
      <dgm:t>
        <a:bodyPr/>
        <a:lstStyle/>
        <a:p>
          <a:endParaRPr lang="en-US"/>
        </a:p>
      </dgm:t>
    </dgm:pt>
    <dgm:pt modelId="{E5421774-7F97-47BF-8C51-22ED79A91F02}">
      <dgm:prSet/>
      <dgm:spPr/>
      <dgm:t>
        <a:bodyPr/>
        <a:lstStyle/>
        <a:p>
          <a:r>
            <a:rPr lang="en-US" b="1"/>
            <a:t>Action: </a:t>
          </a:r>
          <a:endParaRPr lang="en-US"/>
        </a:p>
      </dgm:t>
    </dgm:pt>
    <dgm:pt modelId="{CDA41DCC-B440-4531-82A3-A0FC3F23B19F}" type="parTrans" cxnId="{510537BE-3CBA-4C44-9234-2B288CE819D8}">
      <dgm:prSet/>
      <dgm:spPr/>
      <dgm:t>
        <a:bodyPr/>
        <a:lstStyle/>
        <a:p>
          <a:endParaRPr lang="en-US"/>
        </a:p>
      </dgm:t>
    </dgm:pt>
    <dgm:pt modelId="{701067F1-289D-4B80-AACF-2217215692BA}" type="sibTrans" cxnId="{510537BE-3CBA-4C44-9234-2B288CE819D8}">
      <dgm:prSet/>
      <dgm:spPr/>
      <dgm:t>
        <a:bodyPr/>
        <a:lstStyle/>
        <a:p>
          <a:endParaRPr lang="en-US"/>
        </a:p>
      </dgm:t>
    </dgm:pt>
    <dgm:pt modelId="{937D56C2-4DA7-456D-AAF9-855FEF0BCA41}">
      <dgm:prSet/>
      <dgm:spPr/>
      <dgm:t>
        <a:bodyPr/>
        <a:lstStyle/>
        <a:p>
          <a:r>
            <a:rPr lang="en-US"/>
            <a:t>Insomnia: tapered off Ambien and changed to Melatonin 6mg qhs</a:t>
          </a:r>
        </a:p>
      </dgm:t>
    </dgm:pt>
    <dgm:pt modelId="{0EF6D994-7E47-43F7-9200-477BACD47C4A}" type="parTrans" cxnId="{F7D2309E-89D9-4450-B941-D2063BB18ED2}">
      <dgm:prSet/>
      <dgm:spPr/>
      <dgm:t>
        <a:bodyPr/>
        <a:lstStyle/>
        <a:p>
          <a:endParaRPr lang="en-US"/>
        </a:p>
      </dgm:t>
    </dgm:pt>
    <dgm:pt modelId="{7BB84D97-C802-47C5-8893-158E098D6FA8}" type="sibTrans" cxnId="{F7D2309E-89D9-4450-B941-D2063BB18ED2}">
      <dgm:prSet/>
      <dgm:spPr/>
      <dgm:t>
        <a:bodyPr/>
        <a:lstStyle/>
        <a:p>
          <a:endParaRPr lang="en-US"/>
        </a:p>
      </dgm:t>
    </dgm:pt>
    <dgm:pt modelId="{36120AF8-6B74-4AEB-A05D-DEE2373E0B3E}">
      <dgm:prSet/>
      <dgm:spPr/>
      <dgm:t>
        <a:bodyPr/>
        <a:lstStyle/>
        <a:p>
          <a:r>
            <a:rPr lang="en-US"/>
            <a:t>OAB: deprescribed Oxybutynin 5mg </a:t>
          </a:r>
        </a:p>
      </dgm:t>
    </dgm:pt>
    <dgm:pt modelId="{80872DDA-49D9-4712-B632-24E5114AE9BE}" type="parTrans" cxnId="{A2840821-A23E-438B-A8CD-83DD27450148}">
      <dgm:prSet/>
      <dgm:spPr/>
      <dgm:t>
        <a:bodyPr/>
        <a:lstStyle/>
        <a:p>
          <a:endParaRPr lang="en-US"/>
        </a:p>
      </dgm:t>
    </dgm:pt>
    <dgm:pt modelId="{F9B0B0EA-4A81-4DA2-9D0F-FDD4939983EB}" type="sibTrans" cxnId="{A2840821-A23E-438B-A8CD-83DD27450148}">
      <dgm:prSet/>
      <dgm:spPr/>
      <dgm:t>
        <a:bodyPr/>
        <a:lstStyle/>
        <a:p>
          <a:endParaRPr lang="en-US"/>
        </a:p>
      </dgm:t>
    </dgm:pt>
    <dgm:pt modelId="{5F03BE7B-8FF4-4A7C-BE89-D21A74B1DBBF}">
      <dgm:prSet/>
      <dgm:spPr/>
      <dgm:t>
        <a:bodyPr/>
        <a:lstStyle/>
        <a:p>
          <a:r>
            <a:rPr lang="en-US"/>
            <a:t>OA: discontinued Ibuprofen PRN, and changed to Tylenol 500mg tid for consistent pain management</a:t>
          </a:r>
        </a:p>
      </dgm:t>
    </dgm:pt>
    <dgm:pt modelId="{8F2E5076-7BB5-427B-9779-34FB5C8E4B1E}" type="parTrans" cxnId="{C619EC9E-C48D-4793-8551-3E6DED7924A5}">
      <dgm:prSet/>
      <dgm:spPr/>
      <dgm:t>
        <a:bodyPr/>
        <a:lstStyle/>
        <a:p>
          <a:endParaRPr lang="en-US"/>
        </a:p>
      </dgm:t>
    </dgm:pt>
    <dgm:pt modelId="{2144361E-F0D4-43FE-9836-A77DCD2955CD}" type="sibTrans" cxnId="{C619EC9E-C48D-4793-8551-3E6DED7924A5}">
      <dgm:prSet/>
      <dgm:spPr/>
      <dgm:t>
        <a:bodyPr/>
        <a:lstStyle/>
        <a:p>
          <a:endParaRPr lang="en-US"/>
        </a:p>
      </dgm:t>
    </dgm:pt>
    <dgm:pt modelId="{43BD97D6-F76C-42AB-97EA-A4D55D4936E8}">
      <dgm:prSet/>
      <dgm:spPr/>
      <dgm:t>
        <a:bodyPr/>
        <a:lstStyle/>
        <a:p>
          <a:r>
            <a:rPr lang="en-US"/>
            <a:t>Lorazepam – need rationale, consistent documentation of non-pharm interventions and behaviors. </a:t>
          </a:r>
        </a:p>
      </dgm:t>
    </dgm:pt>
    <dgm:pt modelId="{1DC595D7-2697-4A44-AB91-B85E6B5A13E6}" type="parTrans" cxnId="{A5DE6518-6DDB-4109-8E3F-309E2B110C60}">
      <dgm:prSet/>
      <dgm:spPr/>
      <dgm:t>
        <a:bodyPr/>
        <a:lstStyle/>
        <a:p>
          <a:endParaRPr lang="en-US"/>
        </a:p>
      </dgm:t>
    </dgm:pt>
    <dgm:pt modelId="{2B33B8C1-50BA-442C-A366-5BFAD643BCC6}" type="sibTrans" cxnId="{A5DE6518-6DDB-4109-8E3F-309E2B110C60}">
      <dgm:prSet/>
      <dgm:spPr/>
      <dgm:t>
        <a:bodyPr/>
        <a:lstStyle/>
        <a:p>
          <a:endParaRPr lang="en-US"/>
        </a:p>
      </dgm:t>
    </dgm:pt>
    <dgm:pt modelId="{A97994B0-CC40-41D2-8D9B-89158594410D}" type="pres">
      <dgm:prSet presAssocID="{DC39410D-B3D6-42FE-BB19-F17BA11CC2B0}" presName="linear" presStyleCnt="0">
        <dgm:presLayoutVars>
          <dgm:dir/>
          <dgm:animLvl val="lvl"/>
          <dgm:resizeHandles val="exact"/>
        </dgm:presLayoutVars>
      </dgm:prSet>
      <dgm:spPr/>
    </dgm:pt>
    <dgm:pt modelId="{5A6A8C2F-C8F9-4AA6-9EAE-3C7C5E132827}" type="pres">
      <dgm:prSet presAssocID="{B09D8E77-6508-48D8-AD7A-2E53FA19D75B}" presName="parentLin" presStyleCnt="0"/>
      <dgm:spPr/>
    </dgm:pt>
    <dgm:pt modelId="{2330F5B3-7C1B-4729-8A8F-12D4675736AC}" type="pres">
      <dgm:prSet presAssocID="{B09D8E77-6508-48D8-AD7A-2E53FA19D75B}" presName="parentLeftMargin" presStyleLbl="node1" presStyleIdx="0" presStyleCnt="2"/>
      <dgm:spPr/>
    </dgm:pt>
    <dgm:pt modelId="{276FEA6F-FF2B-4FCE-9CE5-85165A2E3C77}" type="pres">
      <dgm:prSet presAssocID="{B09D8E77-6508-48D8-AD7A-2E53FA19D75B}" presName="parentText" presStyleLbl="node1" presStyleIdx="0" presStyleCnt="2">
        <dgm:presLayoutVars>
          <dgm:chMax val="0"/>
          <dgm:bulletEnabled val="1"/>
        </dgm:presLayoutVars>
      </dgm:prSet>
      <dgm:spPr/>
    </dgm:pt>
    <dgm:pt modelId="{5BF84DDE-FA03-4763-81FA-4716B4A7F45F}" type="pres">
      <dgm:prSet presAssocID="{B09D8E77-6508-48D8-AD7A-2E53FA19D75B}" presName="negativeSpace" presStyleCnt="0"/>
      <dgm:spPr/>
    </dgm:pt>
    <dgm:pt modelId="{BB8CF8A5-3520-49D1-96AB-769C3C4ED8D1}" type="pres">
      <dgm:prSet presAssocID="{B09D8E77-6508-48D8-AD7A-2E53FA19D75B}" presName="childText" presStyleLbl="conFgAcc1" presStyleIdx="0" presStyleCnt="2">
        <dgm:presLayoutVars>
          <dgm:bulletEnabled val="1"/>
        </dgm:presLayoutVars>
      </dgm:prSet>
      <dgm:spPr/>
    </dgm:pt>
    <dgm:pt modelId="{4592E1D0-6BE1-477F-85EA-BF1E99C7F9C6}" type="pres">
      <dgm:prSet presAssocID="{29796CE3-2ECA-4C7F-B671-EB7EF05CFCDC}" presName="spaceBetweenRectangles" presStyleCnt="0"/>
      <dgm:spPr/>
    </dgm:pt>
    <dgm:pt modelId="{097BB5AE-D185-49E5-B9FF-CB19992A2781}" type="pres">
      <dgm:prSet presAssocID="{36A21054-6D77-4FD9-83A3-CDD2A0625C85}" presName="parentLin" presStyleCnt="0"/>
      <dgm:spPr/>
    </dgm:pt>
    <dgm:pt modelId="{C13F76BD-AA3D-450B-90A1-8C9B6FF6483D}" type="pres">
      <dgm:prSet presAssocID="{36A21054-6D77-4FD9-83A3-CDD2A0625C85}" presName="parentLeftMargin" presStyleLbl="node1" presStyleIdx="0" presStyleCnt="2"/>
      <dgm:spPr/>
    </dgm:pt>
    <dgm:pt modelId="{F27D1828-1120-460B-919A-DEC8598F7902}" type="pres">
      <dgm:prSet presAssocID="{36A21054-6D77-4FD9-83A3-CDD2A0625C85}" presName="parentText" presStyleLbl="node1" presStyleIdx="1" presStyleCnt="2">
        <dgm:presLayoutVars>
          <dgm:chMax val="0"/>
          <dgm:bulletEnabled val="1"/>
        </dgm:presLayoutVars>
      </dgm:prSet>
      <dgm:spPr/>
    </dgm:pt>
    <dgm:pt modelId="{AB80FC9D-2339-47ED-AB81-87650D607824}" type="pres">
      <dgm:prSet presAssocID="{36A21054-6D77-4FD9-83A3-CDD2A0625C85}" presName="negativeSpace" presStyleCnt="0"/>
      <dgm:spPr/>
    </dgm:pt>
    <dgm:pt modelId="{60EDB086-F3EE-46A6-A12D-7F074595DACB}" type="pres">
      <dgm:prSet presAssocID="{36A21054-6D77-4FD9-83A3-CDD2A0625C85}" presName="childText" presStyleLbl="conFgAcc1" presStyleIdx="1" presStyleCnt="2">
        <dgm:presLayoutVars>
          <dgm:bulletEnabled val="1"/>
        </dgm:presLayoutVars>
      </dgm:prSet>
      <dgm:spPr/>
    </dgm:pt>
  </dgm:ptLst>
  <dgm:cxnLst>
    <dgm:cxn modelId="{15E92F01-72FB-4D1D-989B-CD341BD3BB60}" srcId="{B09D8E77-6508-48D8-AD7A-2E53FA19D75B}" destId="{EA8C62A7-17A4-430D-9609-3C4FE7FB1C8A}" srcOrd="2" destOrd="0" parTransId="{4245AC7A-BE5E-4912-8BCF-E14C3F517800}" sibTransId="{C8C52B98-C62A-4430-A6FD-82D7DF916221}"/>
    <dgm:cxn modelId="{A5DE6518-6DDB-4109-8E3F-309E2B110C60}" srcId="{E5421774-7F97-47BF-8C51-22ED79A91F02}" destId="{43BD97D6-F76C-42AB-97EA-A4D55D4936E8}" srcOrd="1" destOrd="0" parTransId="{1DC595D7-2697-4A44-AB91-B85E6B5A13E6}" sibTransId="{2B33B8C1-50BA-442C-A366-5BFAD643BCC6}"/>
    <dgm:cxn modelId="{A2840821-A23E-438B-A8CD-83DD27450148}" srcId="{E5421774-7F97-47BF-8C51-22ED79A91F02}" destId="{36120AF8-6B74-4AEB-A05D-DEE2373E0B3E}" srcOrd="2" destOrd="0" parTransId="{80872DDA-49D9-4712-B632-24E5114AE9BE}" sibTransId="{F9B0B0EA-4A81-4DA2-9D0F-FDD4939983EB}"/>
    <dgm:cxn modelId="{1C194C32-7617-42A8-BED7-39D7650CF720}" srcId="{EA8C62A7-17A4-430D-9609-3C4FE7FB1C8A}" destId="{FEF7A372-F537-4FC0-926C-CC12BE26AF9B}" srcOrd="0" destOrd="0" parTransId="{F2F709D5-C80B-4CA3-AB48-151CA9E2B01B}" sibTransId="{84CA7005-5BE6-4894-98FB-7CAFA3BB57DA}"/>
    <dgm:cxn modelId="{4F276C38-0054-42EC-89D4-3C62A3BCC5B5}" type="presOf" srcId="{36A21054-6D77-4FD9-83A3-CDD2A0625C85}" destId="{C13F76BD-AA3D-450B-90A1-8C9B6FF6483D}" srcOrd="0" destOrd="0" presId="urn:microsoft.com/office/officeart/2005/8/layout/list1"/>
    <dgm:cxn modelId="{D62FD54F-03A4-4C87-A49A-00422191A8FC}" srcId="{B09D8E77-6508-48D8-AD7A-2E53FA19D75B}" destId="{1A9DEF21-CB9A-4A32-BE17-59BBADBC06E1}" srcOrd="1" destOrd="0" parTransId="{3300E743-70F1-4391-8821-E83BAF1635E1}" sibTransId="{27901989-4AA3-4B1B-90E7-0477C94926F4}"/>
    <dgm:cxn modelId="{B323B95C-C1DD-4037-85D4-A185990D63CB}" srcId="{DC39410D-B3D6-42FE-BB19-F17BA11CC2B0}" destId="{36A21054-6D77-4FD9-83A3-CDD2A0625C85}" srcOrd="1" destOrd="0" parTransId="{F9391D6E-5D44-40DC-9AB2-C3B18FC975B1}" sibTransId="{6959DCFE-F2E8-4A43-A20F-18F54F051003}"/>
    <dgm:cxn modelId="{96A7BE5D-D319-4AD5-A619-C63BD6EAB0F6}" type="presOf" srcId="{FEF7A372-F537-4FC0-926C-CC12BE26AF9B}" destId="{BB8CF8A5-3520-49D1-96AB-769C3C4ED8D1}" srcOrd="0" destOrd="3" presId="urn:microsoft.com/office/officeart/2005/8/layout/list1"/>
    <dgm:cxn modelId="{353B6772-566F-4377-8910-91DD02741A22}" srcId="{B09D8E77-6508-48D8-AD7A-2E53FA19D75B}" destId="{34314FBC-4B7B-444E-8523-958DCE1CDCDE}" srcOrd="0" destOrd="0" parTransId="{FBDCCB51-787F-41E7-9D23-B3D4BE433C0E}" sibTransId="{90787C0E-0ADA-4640-B98F-207E25196F1C}"/>
    <dgm:cxn modelId="{03C7A790-BD41-419F-B47A-B86FD6867D5F}" type="presOf" srcId="{DC39410D-B3D6-42FE-BB19-F17BA11CC2B0}" destId="{A97994B0-CC40-41D2-8D9B-89158594410D}" srcOrd="0" destOrd="0" presId="urn:microsoft.com/office/officeart/2005/8/layout/list1"/>
    <dgm:cxn modelId="{70898094-8514-4F78-B785-0ECA09D84D63}" type="presOf" srcId="{34314FBC-4B7B-444E-8523-958DCE1CDCDE}" destId="{BB8CF8A5-3520-49D1-96AB-769C3C4ED8D1}" srcOrd="0" destOrd="0" presId="urn:microsoft.com/office/officeart/2005/8/layout/list1"/>
    <dgm:cxn modelId="{AC68A495-1400-494E-9C69-207D5C81D111}" type="presOf" srcId="{5F03BE7B-8FF4-4A7C-BE89-D21A74B1DBBF}" destId="{60EDB086-F3EE-46A6-A12D-7F074595DACB}" srcOrd="0" destOrd="5" presId="urn:microsoft.com/office/officeart/2005/8/layout/list1"/>
    <dgm:cxn modelId="{C2972B96-0516-4602-A1F8-75FB44E86402}" type="presOf" srcId="{36A21054-6D77-4FD9-83A3-CDD2A0625C85}" destId="{F27D1828-1120-460B-919A-DEC8598F7902}" srcOrd="1" destOrd="0" presId="urn:microsoft.com/office/officeart/2005/8/layout/list1"/>
    <dgm:cxn modelId="{F7D2309E-89D9-4450-B941-D2063BB18ED2}" srcId="{E5421774-7F97-47BF-8C51-22ED79A91F02}" destId="{937D56C2-4DA7-456D-AAF9-855FEF0BCA41}" srcOrd="0" destOrd="0" parTransId="{0EF6D994-7E47-43F7-9200-477BACD47C4A}" sibTransId="{7BB84D97-C802-47C5-8893-158E098D6FA8}"/>
    <dgm:cxn modelId="{C619EC9E-C48D-4793-8551-3E6DED7924A5}" srcId="{E5421774-7F97-47BF-8C51-22ED79A91F02}" destId="{5F03BE7B-8FF4-4A7C-BE89-D21A74B1DBBF}" srcOrd="3" destOrd="0" parTransId="{8F2E5076-7BB5-427B-9779-34FB5C8E4B1E}" sibTransId="{2144361E-F0D4-43FE-9836-A77DCD2955CD}"/>
    <dgm:cxn modelId="{85D82BA7-BDE8-4AE6-8127-31FF9F52E1ED}" type="presOf" srcId="{E5421774-7F97-47BF-8C51-22ED79A91F02}" destId="{60EDB086-F3EE-46A6-A12D-7F074595DACB}" srcOrd="0" destOrd="1" presId="urn:microsoft.com/office/officeart/2005/8/layout/list1"/>
    <dgm:cxn modelId="{A8266CA7-B0A7-4C40-9FC8-6E88C0BFA891}" srcId="{36A21054-6D77-4FD9-83A3-CDD2A0625C85}" destId="{6DF04F2E-EF71-4242-ABB9-22714A61BA6B}" srcOrd="0" destOrd="0" parTransId="{14395A95-61EF-4104-B21D-C92898AA1AFA}" sibTransId="{AE89F094-2436-4DB4-914D-17E401741839}"/>
    <dgm:cxn modelId="{54D071AC-3FC1-4EB3-B922-0AFD9F6411BB}" type="presOf" srcId="{B09D8E77-6508-48D8-AD7A-2E53FA19D75B}" destId="{276FEA6F-FF2B-4FCE-9CE5-85165A2E3C77}" srcOrd="1" destOrd="0" presId="urn:microsoft.com/office/officeart/2005/8/layout/list1"/>
    <dgm:cxn modelId="{85A5D3AF-0616-4F06-9D5A-2F5F7E65A82B}" type="presOf" srcId="{B09D8E77-6508-48D8-AD7A-2E53FA19D75B}" destId="{2330F5B3-7C1B-4729-8A8F-12D4675736AC}" srcOrd="0" destOrd="0" presId="urn:microsoft.com/office/officeart/2005/8/layout/list1"/>
    <dgm:cxn modelId="{ED66E5BD-CFA8-410C-9013-88F8EFC51593}" type="presOf" srcId="{36120AF8-6B74-4AEB-A05D-DEE2373E0B3E}" destId="{60EDB086-F3EE-46A6-A12D-7F074595DACB}" srcOrd="0" destOrd="4" presId="urn:microsoft.com/office/officeart/2005/8/layout/list1"/>
    <dgm:cxn modelId="{510537BE-3CBA-4C44-9234-2B288CE819D8}" srcId="{36A21054-6D77-4FD9-83A3-CDD2A0625C85}" destId="{E5421774-7F97-47BF-8C51-22ED79A91F02}" srcOrd="1" destOrd="0" parTransId="{CDA41DCC-B440-4531-82A3-A0FC3F23B19F}" sibTransId="{701067F1-289D-4B80-AACF-2217215692BA}"/>
    <dgm:cxn modelId="{A9D047D6-9882-4387-8F05-72E767BDAD56}" type="presOf" srcId="{1A9DEF21-CB9A-4A32-BE17-59BBADBC06E1}" destId="{BB8CF8A5-3520-49D1-96AB-769C3C4ED8D1}" srcOrd="0" destOrd="1" presId="urn:microsoft.com/office/officeart/2005/8/layout/list1"/>
    <dgm:cxn modelId="{FE4B51D7-3AAA-4DF6-AC8E-7B48716E526C}" type="presOf" srcId="{EA8C62A7-17A4-430D-9609-3C4FE7FB1C8A}" destId="{BB8CF8A5-3520-49D1-96AB-769C3C4ED8D1}" srcOrd="0" destOrd="2" presId="urn:microsoft.com/office/officeart/2005/8/layout/list1"/>
    <dgm:cxn modelId="{EAD829DA-FE41-4824-8838-38398E38F256}" type="presOf" srcId="{937D56C2-4DA7-456D-AAF9-855FEF0BCA41}" destId="{60EDB086-F3EE-46A6-A12D-7F074595DACB}" srcOrd="0" destOrd="2" presId="urn:microsoft.com/office/officeart/2005/8/layout/list1"/>
    <dgm:cxn modelId="{82C121FA-6AE4-46A9-AE2B-8883A41F97B0}" type="presOf" srcId="{43BD97D6-F76C-42AB-97EA-A4D55D4936E8}" destId="{60EDB086-F3EE-46A6-A12D-7F074595DACB}" srcOrd="0" destOrd="3" presId="urn:microsoft.com/office/officeart/2005/8/layout/list1"/>
    <dgm:cxn modelId="{F415C0FB-90AA-42A1-9E0E-26E518F9EC35}" srcId="{DC39410D-B3D6-42FE-BB19-F17BA11CC2B0}" destId="{B09D8E77-6508-48D8-AD7A-2E53FA19D75B}" srcOrd="0" destOrd="0" parTransId="{32140E2E-9738-4A35-A275-4BE9A25E7124}" sibTransId="{29796CE3-2ECA-4C7F-B671-EB7EF05CFCDC}"/>
    <dgm:cxn modelId="{6A7821FE-A98D-46E7-A248-722A2F1BDEA2}" type="presOf" srcId="{6DF04F2E-EF71-4242-ABB9-22714A61BA6B}" destId="{60EDB086-F3EE-46A6-A12D-7F074595DACB}" srcOrd="0" destOrd="0" presId="urn:microsoft.com/office/officeart/2005/8/layout/list1"/>
    <dgm:cxn modelId="{B29ADDBD-F3BD-4CC8-88EC-8FBC406FE96A}" type="presParOf" srcId="{A97994B0-CC40-41D2-8D9B-89158594410D}" destId="{5A6A8C2F-C8F9-4AA6-9EAE-3C7C5E132827}" srcOrd="0" destOrd="0" presId="urn:microsoft.com/office/officeart/2005/8/layout/list1"/>
    <dgm:cxn modelId="{E2E5C1C5-7357-44D9-B971-919992755703}" type="presParOf" srcId="{5A6A8C2F-C8F9-4AA6-9EAE-3C7C5E132827}" destId="{2330F5B3-7C1B-4729-8A8F-12D4675736AC}" srcOrd="0" destOrd="0" presId="urn:microsoft.com/office/officeart/2005/8/layout/list1"/>
    <dgm:cxn modelId="{F69DA9C8-2832-438D-AA9F-CC36F5919C2D}" type="presParOf" srcId="{5A6A8C2F-C8F9-4AA6-9EAE-3C7C5E132827}" destId="{276FEA6F-FF2B-4FCE-9CE5-85165A2E3C77}" srcOrd="1" destOrd="0" presId="urn:microsoft.com/office/officeart/2005/8/layout/list1"/>
    <dgm:cxn modelId="{7C9A84D8-472B-4331-8161-3298CC2C4390}" type="presParOf" srcId="{A97994B0-CC40-41D2-8D9B-89158594410D}" destId="{5BF84DDE-FA03-4763-81FA-4716B4A7F45F}" srcOrd="1" destOrd="0" presId="urn:microsoft.com/office/officeart/2005/8/layout/list1"/>
    <dgm:cxn modelId="{B28114AE-59CE-4B8E-9BF8-5A8C0E3698A5}" type="presParOf" srcId="{A97994B0-CC40-41D2-8D9B-89158594410D}" destId="{BB8CF8A5-3520-49D1-96AB-769C3C4ED8D1}" srcOrd="2" destOrd="0" presId="urn:microsoft.com/office/officeart/2005/8/layout/list1"/>
    <dgm:cxn modelId="{F5060B67-942B-4FE0-9FD7-52AC663EB9D1}" type="presParOf" srcId="{A97994B0-CC40-41D2-8D9B-89158594410D}" destId="{4592E1D0-6BE1-477F-85EA-BF1E99C7F9C6}" srcOrd="3" destOrd="0" presId="urn:microsoft.com/office/officeart/2005/8/layout/list1"/>
    <dgm:cxn modelId="{4E88B33B-F144-4DF9-AD8B-ECAA3A937EC5}" type="presParOf" srcId="{A97994B0-CC40-41D2-8D9B-89158594410D}" destId="{097BB5AE-D185-49E5-B9FF-CB19992A2781}" srcOrd="4" destOrd="0" presId="urn:microsoft.com/office/officeart/2005/8/layout/list1"/>
    <dgm:cxn modelId="{1E83B7A5-DECC-4B2A-B9EB-73A8839CAAFE}" type="presParOf" srcId="{097BB5AE-D185-49E5-B9FF-CB19992A2781}" destId="{C13F76BD-AA3D-450B-90A1-8C9B6FF6483D}" srcOrd="0" destOrd="0" presId="urn:microsoft.com/office/officeart/2005/8/layout/list1"/>
    <dgm:cxn modelId="{B4F61561-A266-4C34-87A5-0D95FF1A0FA3}" type="presParOf" srcId="{097BB5AE-D185-49E5-B9FF-CB19992A2781}" destId="{F27D1828-1120-460B-919A-DEC8598F7902}" srcOrd="1" destOrd="0" presId="urn:microsoft.com/office/officeart/2005/8/layout/list1"/>
    <dgm:cxn modelId="{D09033F6-D9C3-4020-AF2A-908C4548D3D9}" type="presParOf" srcId="{A97994B0-CC40-41D2-8D9B-89158594410D}" destId="{AB80FC9D-2339-47ED-AB81-87650D607824}" srcOrd="5" destOrd="0" presId="urn:microsoft.com/office/officeart/2005/8/layout/list1"/>
    <dgm:cxn modelId="{F071DFEC-A0FA-48C2-8C1D-3CB48124CF46}" type="presParOf" srcId="{A97994B0-CC40-41D2-8D9B-89158594410D}" destId="{60EDB086-F3EE-46A6-A12D-7F074595DAC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6B85AC-1CAF-458B-A226-1817E91B499F}"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DA013FE-13B6-40B3-B1EA-1A3FE7CF9D75}">
      <dgm:prSet/>
      <dgm:spPr/>
      <dgm:t>
        <a:bodyPr/>
        <a:lstStyle/>
        <a:p>
          <a:r>
            <a:rPr lang="en-US" b="1"/>
            <a:t>Mentation:</a:t>
          </a:r>
          <a:endParaRPr lang="en-US"/>
        </a:p>
      </dgm:t>
    </dgm:pt>
    <dgm:pt modelId="{660A60E0-A1BE-4B65-AD32-6DAEB0FC435F}" type="parTrans" cxnId="{DD7D0B12-6501-4C44-A62A-44AAB6180070}">
      <dgm:prSet/>
      <dgm:spPr/>
      <dgm:t>
        <a:bodyPr/>
        <a:lstStyle/>
        <a:p>
          <a:endParaRPr lang="en-US"/>
        </a:p>
      </dgm:t>
    </dgm:pt>
    <dgm:pt modelId="{731F1704-CA26-4DE9-AFDC-2893BF6B16D6}" type="sibTrans" cxnId="{DD7D0B12-6501-4C44-A62A-44AAB6180070}">
      <dgm:prSet/>
      <dgm:spPr/>
      <dgm:t>
        <a:bodyPr/>
        <a:lstStyle/>
        <a:p>
          <a:endParaRPr lang="en-US"/>
        </a:p>
      </dgm:t>
    </dgm:pt>
    <dgm:pt modelId="{CDDC0469-44DC-4D0A-8522-36AB2D75272A}">
      <dgm:prSet/>
      <dgm:spPr/>
      <dgm:t>
        <a:bodyPr/>
        <a:lstStyle/>
        <a:p>
          <a:r>
            <a:rPr lang="en-US" b="1"/>
            <a:t>Assessment:  </a:t>
          </a:r>
          <a:r>
            <a:rPr lang="en-US"/>
            <a:t>Mild cognitive impairment and depression related to isolation; improved mood with structured activities and consistent daily routine</a:t>
          </a:r>
        </a:p>
      </dgm:t>
    </dgm:pt>
    <dgm:pt modelId="{D8F4BF84-CF21-4045-8CC7-BCF933F9FCF7}" type="parTrans" cxnId="{F1F8920A-AF9E-4B5F-A70D-10A7DA47BCFA}">
      <dgm:prSet/>
      <dgm:spPr/>
      <dgm:t>
        <a:bodyPr/>
        <a:lstStyle/>
        <a:p>
          <a:endParaRPr lang="en-US"/>
        </a:p>
      </dgm:t>
    </dgm:pt>
    <dgm:pt modelId="{16DCD3D4-A5F4-4377-B02F-138079D28A36}" type="sibTrans" cxnId="{F1F8920A-AF9E-4B5F-A70D-10A7DA47BCFA}">
      <dgm:prSet/>
      <dgm:spPr/>
      <dgm:t>
        <a:bodyPr/>
        <a:lstStyle/>
        <a:p>
          <a:endParaRPr lang="en-US"/>
        </a:p>
      </dgm:t>
    </dgm:pt>
    <dgm:pt modelId="{AEF24BD0-9247-420F-BF95-7D438EA58788}">
      <dgm:prSet/>
      <dgm:spPr/>
      <dgm:t>
        <a:bodyPr/>
        <a:lstStyle/>
        <a:p>
          <a:r>
            <a:rPr lang="en-US" b="1"/>
            <a:t>Action:</a:t>
          </a:r>
          <a:endParaRPr lang="en-US"/>
        </a:p>
      </dgm:t>
    </dgm:pt>
    <dgm:pt modelId="{DAE62708-3C4D-4A24-A526-3C747CEFFA4F}" type="parTrans" cxnId="{15DA14A9-A01B-4ECE-BCB8-851F8E86D8D7}">
      <dgm:prSet/>
      <dgm:spPr/>
      <dgm:t>
        <a:bodyPr/>
        <a:lstStyle/>
        <a:p>
          <a:endParaRPr lang="en-US"/>
        </a:p>
      </dgm:t>
    </dgm:pt>
    <dgm:pt modelId="{FDE29AA3-0146-49AA-8F6E-E045BD3B8026}" type="sibTrans" cxnId="{15DA14A9-A01B-4ECE-BCB8-851F8E86D8D7}">
      <dgm:prSet/>
      <dgm:spPr/>
      <dgm:t>
        <a:bodyPr/>
        <a:lstStyle/>
        <a:p>
          <a:endParaRPr lang="en-US"/>
        </a:p>
      </dgm:t>
    </dgm:pt>
    <dgm:pt modelId="{A81A6738-478F-4B2E-9EEA-F641075E15EA}">
      <dgm:prSet/>
      <dgm:spPr/>
      <dgm:t>
        <a:bodyPr/>
        <a:lstStyle/>
        <a:p>
          <a:r>
            <a:rPr lang="en-US"/>
            <a:t>Staff: use gentle reminders, orienting cues; monitor alertness, sleep quality, and hydration.                                   promote consistent routines, reduce daytime napping.  </a:t>
          </a:r>
        </a:p>
      </dgm:t>
    </dgm:pt>
    <dgm:pt modelId="{1BFD8259-1C74-42B3-84B5-5C622B125F0E}" type="parTrans" cxnId="{4C590612-8158-441D-B563-AB8328127086}">
      <dgm:prSet/>
      <dgm:spPr/>
      <dgm:t>
        <a:bodyPr/>
        <a:lstStyle/>
        <a:p>
          <a:endParaRPr lang="en-US"/>
        </a:p>
      </dgm:t>
    </dgm:pt>
    <dgm:pt modelId="{6296B5E3-7C11-40F0-815F-A553F9D0C50F}" type="sibTrans" cxnId="{4C590612-8158-441D-B563-AB8328127086}">
      <dgm:prSet/>
      <dgm:spPr/>
      <dgm:t>
        <a:bodyPr/>
        <a:lstStyle/>
        <a:p>
          <a:endParaRPr lang="en-US"/>
        </a:p>
      </dgm:t>
    </dgm:pt>
    <dgm:pt modelId="{49B3A064-CFD2-4CF1-8348-E71AC261430F}">
      <dgm:prSet/>
      <dgm:spPr/>
      <dgm:t>
        <a:bodyPr/>
        <a:lstStyle/>
        <a:p>
          <a:r>
            <a:rPr lang="en-US" b="1"/>
            <a:t>Mobility: </a:t>
          </a:r>
          <a:endParaRPr lang="en-US"/>
        </a:p>
      </dgm:t>
    </dgm:pt>
    <dgm:pt modelId="{AA7E96E5-BD94-4A67-BD6F-2FF9F4BB1217}" type="parTrans" cxnId="{0F8F288A-B331-47D3-98C4-BA5B1315BE1D}">
      <dgm:prSet/>
      <dgm:spPr/>
      <dgm:t>
        <a:bodyPr/>
        <a:lstStyle/>
        <a:p>
          <a:endParaRPr lang="en-US"/>
        </a:p>
      </dgm:t>
    </dgm:pt>
    <dgm:pt modelId="{AB663025-28E9-4F5A-B373-F66C3889FABF}" type="sibTrans" cxnId="{0F8F288A-B331-47D3-98C4-BA5B1315BE1D}">
      <dgm:prSet/>
      <dgm:spPr/>
      <dgm:t>
        <a:bodyPr/>
        <a:lstStyle/>
        <a:p>
          <a:endParaRPr lang="en-US"/>
        </a:p>
      </dgm:t>
    </dgm:pt>
    <dgm:pt modelId="{DC0F8F1A-4073-4ACF-A193-1448C60CFEBA}">
      <dgm:prSet/>
      <dgm:spPr/>
      <dgm:t>
        <a:bodyPr/>
        <a:lstStyle/>
        <a:p>
          <a:r>
            <a:rPr lang="en-US" b="1"/>
            <a:t>Assessment: </a:t>
          </a:r>
          <a:r>
            <a:rPr lang="en-US"/>
            <a:t>The patient was unsteady when she first stood up, but was able to walk safely with the walker; Timed Up&amp; Go (TUG) = 22 seconds with a walker (abnormal)</a:t>
          </a:r>
        </a:p>
      </dgm:t>
    </dgm:pt>
    <dgm:pt modelId="{66FCCAE8-9FFB-4ABA-A0C7-06D05080B358}" type="parTrans" cxnId="{2AF9C118-DC60-42AC-9689-507EC21D0D02}">
      <dgm:prSet/>
      <dgm:spPr/>
      <dgm:t>
        <a:bodyPr/>
        <a:lstStyle/>
        <a:p>
          <a:endParaRPr lang="en-US"/>
        </a:p>
      </dgm:t>
    </dgm:pt>
    <dgm:pt modelId="{6FF482EE-CED9-4A3D-83EC-B34CBFF0D524}" type="sibTrans" cxnId="{2AF9C118-DC60-42AC-9689-507EC21D0D02}">
      <dgm:prSet/>
      <dgm:spPr/>
      <dgm:t>
        <a:bodyPr/>
        <a:lstStyle/>
        <a:p>
          <a:endParaRPr lang="en-US"/>
        </a:p>
      </dgm:t>
    </dgm:pt>
    <dgm:pt modelId="{61B21733-EA1B-4D92-9993-D051818E030E}">
      <dgm:prSet/>
      <dgm:spPr/>
      <dgm:t>
        <a:bodyPr/>
        <a:lstStyle/>
        <a:p>
          <a:r>
            <a:rPr lang="en-US" b="1"/>
            <a:t>Action: </a:t>
          </a:r>
          <a:endParaRPr lang="en-US"/>
        </a:p>
      </dgm:t>
    </dgm:pt>
    <dgm:pt modelId="{54EDF38E-18F1-49DD-9510-563F679F289E}" type="parTrans" cxnId="{6DB4B7D3-132A-4B55-B37D-65DDACD14E95}">
      <dgm:prSet/>
      <dgm:spPr/>
      <dgm:t>
        <a:bodyPr/>
        <a:lstStyle/>
        <a:p>
          <a:endParaRPr lang="en-US"/>
        </a:p>
      </dgm:t>
    </dgm:pt>
    <dgm:pt modelId="{784C26E5-27DE-4FE3-9958-E8873EF42DE3}" type="sibTrans" cxnId="{6DB4B7D3-132A-4B55-B37D-65DDACD14E95}">
      <dgm:prSet/>
      <dgm:spPr/>
      <dgm:t>
        <a:bodyPr/>
        <a:lstStyle/>
        <a:p>
          <a:endParaRPr lang="en-US"/>
        </a:p>
      </dgm:t>
    </dgm:pt>
    <dgm:pt modelId="{B144DC28-76AE-4635-8CA6-0AE7879498E0}">
      <dgm:prSet/>
      <dgm:spPr/>
      <dgm:t>
        <a:bodyPr/>
        <a:lstStyle/>
        <a:p>
          <a:r>
            <a:rPr lang="en-US"/>
            <a:t>PT: Strength and balance exercises (chair stands, heel raises, gait training)</a:t>
          </a:r>
        </a:p>
      </dgm:t>
    </dgm:pt>
    <dgm:pt modelId="{8477FB9E-5130-4C80-8474-F9980742D623}" type="parTrans" cxnId="{A5A2D142-F0A3-46BE-A70C-7DB896B15509}">
      <dgm:prSet/>
      <dgm:spPr/>
      <dgm:t>
        <a:bodyPr/>
        <a:lstStyle/>
        <a:p>
          <a:endParaRPr lang="en-US"/>
        </a:p>
      </dgm:t>
    </dgm:pt>
    <dgm:pt modelId="{56B5C2D3-B481-4084-B36C-6A7DF4395A71}" type="sibTrans" cxnId="{A5A2D142-F0A3-46BE-A70C-7DB896B15509}">
      <dgm:prSet/>
      <dgm:spPr/>
      <dgm:t>
        <a:bodyPr/>
        <a:lstStyle/>
        <a:p>
          <a:endParaRPr lang="en-US"/>
        </a:p>
      </dgm:t>
    </dgm:pt>
    <dgm:pt modelId="{E0E4C274-C725-4227-8030-5EA051486EB1}">
      <dgm:prSet/>
      <dgm:spPr/>
      <dgm:t>
        <a:bodyPr/>
        <a:lstStyle/>
        <a:p>
          <a:r>
            <a:rPr lang="en-US"/>
            <a:t>Staff: Encourage walking to meals/activities instead of wheelchair</a:t>
          </a:r>
        </a:p>
      </dgm:t>
    </dgm:pt>
    <dgm:pt modelId="{DDF661CA-2A45-41BB-B5F3-494AFC100399}" type="parTrans" cxnId="{15F71BB8-B106-4582-A700-C5C90852C95D}">
      <dgm:prSet/>
      <dgm:spPr/>
      <dgm:t>
        <a:bodyPr/>
        <a:lstStyle/>
        <a:p>
          <a:endParaRPr lang="en-US"/>
        </a:p>
      </dgm:t>
    </dgm:pt>
    <dgm:pt modelId="{F87FEC2D-F828-4753-8A52-F3171B6F4C33}" type="sibTrans" cxnId="{15F71BB8-B106-4582-A700-C5C90852C95D}">
      <dgm:prSet/>
      <dgm:spPr/>
      <dgm:t>
        <a:bodyPr/>
        <a:lstStyle/>
        <a:p>
          <a:endParaRPr lang="en-US"/>
        </a:p>
      </dgm:t>
    </dgm:pt>
    <dgm:pt modelId="{163DAD95-4F22-4BDB-A396-04A06FA99679}">
      <dgm:prSet/>
      <dgm:spPr/>
      <dgm:t>
        <a:bodyPr/>
        <a:lstStyle/>
        <a:p>
          <a:r>
            <a:rPr lang="en-US"/>
            <a:t>Facility: Ensure adequate lighting and clutter-free pathways</a:t>
          </a:r>
        </a:p>
      </dgm:t>
    </dgm:pt>
    <dgm:pt modelId="{D71AB697-0DFD-4822-9A50-71D083B68D07}" type="parTrans" cxnId="{3F671DE8-0363-49C9-9D62-364ADCB1CE87}">
      <dgm:prSet/>
      <dgm:spPr/>
      <dgm:t>
        <a:bodyPr/>
        <a:lstStyle/>
        <a:p>
          <a:endParaRPr lang="en-US"/>
        </a:p>
      </dgm:t>
    </dgm:pt>
    <dgm:pt modelId="{853F46ED-8208-4AD2-B5B1-3703BE3A5B23}" type="sibTrans" cxnId="{3F671DE8-0363-49C9-9D62-364ADCB1CE87}">
      <dgm:prSet/>
      <dgm:spPr/>
      <dgm:t>
        <a:bodyPr/>
        <a:lstStyle/>
        <a:p>
          <a:endParaRPr lang="en-US"/>
        </a:p>
      </dgm:t>
    </dgm:pt>
    <dgm:pt modelId="{BD2729BD-C268-409E-81BC-693C85C30147}">
      <dgm:prSet/>
      <dgm:spPr/>
      <dgm:t>
        <a:bodyPr/>
        <a:lstStyle/>
        <a:p>
          <a:r>
            <a:rPr lang="en-US"/>
            <a:t>Activities: schedule book club, crafts, and morning stretch</a:t>
          </a:r>
        </a:p>
      </dgm:t>
    </dgm:pt>
    <dgm:pt modelId="{9C6D3CF2-C840-4739-A39C-C9527A24C17D}" type="parTrans" cxnId="{12D3E1E6-B678-4D6D-8FD7-4644CE0B0559}">
      <dgm:prSet/>
      <dgm:spPr/>
      <dgm:t>
        <a:bodyPr/>
        <a:lstStyle/>
        <a:p>
          <a:endParaRPr lang="en-US"/>
        </a:p>
      </dgm:t>
    </dgm:pt>
    <dgm:pt modelId="{182CFEA6-A342-44E8-BDBA-02B4CE42D7EC}" type="sibTrans" cxnId="{12D3E1E6-B678-4D6D-8FD7-4644CE0B0559}">
      <dgm:prSet/>
      <dgm:spPr/>
      <dgm:t>
        <a:bodyPr/>
        <a:lstStyle/>
        <a:p>
          <a:endParaRPr lang="en-US"/>
        </a:p>
      </dgm:t>
    </dgm:pt>
    <dgm:pt modelId="{649D9E4F-4E01-4518-9C03-CC12F46943F5}" type="pres">
      <dgm:prSet presAssocID="{D46B85AC-1CAF-458B-A226-1817E91B499F}" presName="linear" presStyleCnt="0">
        <dgm:presLayoutVars>
          <dgm:animLvl val="lvl"/>
          <dgm:resizeHandles val="exact"/>
        </dgm:presLayoutVars>
      </dgm:prSet>
      <dgm:spPr/>
    </dgm:pt>
    <dgm:pt modelId="{B3C1F1B3-6BD2-4F74-8688-5C62163B2F35}" type="pres">
      <dgm:prSet presAssocID="{4DA013FE-13B6-40B3-B1EA-1A3FE7CF9D75}" presName="parentText" presStyleLbl="node1" presStyleIdx="0" presStyleCnt="2">
        <dgm:presLayoutVars>
          <dgm:chMax val="0"/>
          <dgm:bulletEnabled val="1"/>
        </dgm:presLayoutVars>
      </dgm:prSet>
      <dgm:spPr/>
    </dgm:pt>
    <dgm:pt modelId="{60E22E53-4C21-4B70-8668-10B4B7D5A1B5}" type="pres">
      <dgm:prSet presAssocID="{4DA013FE-13B6-40B3-B1EA-1A3FE7CF9D75}" presName="childText" presStyleLbl="revTx" presStyleIdx="0" presStyleCnt="2">
        <dgm:presLayoutVars>
          <dgm:bulletEnabled val="1"/>
        </dgm:presLayoutVars>
      </dgm:prSet>
      <dgm:spPr/>
    </dgm:pt>
    <dgm:pt modelId="{F9D64A3F-6BA2-4CFE-B5FA-6ED71241DC89}" type="pres">
      <dgm:prSet presAssocID="{49B3A064-CFD2-4CF1-8348-E71AC261430F}" presName="parentText" presStyleLbl="node1" presStyleIdx="1" presStyleCnt="2">
        <dgm:presLayoutVars>
          <dgm:chMax val="0"/>
          <dgm:bulletEnabled val="1"/>
        </dgm:presLayoutVars>
      </dgm:prSet>
      <dgm:spPr/>
    </dgm:pt>
    <dgm:pt modelId="{BBEBAC69-D476-4EF9-AC55-403402E64B23}" type="pres">
      <dgm:prSet presAssocID="{49B3A064-CFD2-4CF1-8348-E71AC261430F}" presName="childText" presStyleLbl="revTx" presStyleIdx="1" presStyleCnt="2">
        <dgm:presLayoutVars>
          <dgm:bulletEnabled val="1"/>
        </dgm:presLayoutVars>
      </dgm:prSet>
      <dgm:spPr/>
    </dgm:pt>
  </dgm:ptLst>
  <dgm:cxnLst>
    <dgm:cxn modelId="{90D8BB00-1B59-4237-99BD-BD4015F3B12B}" type="presOf" srcId="{E0E4C274-C725-4227-8030-5EA051486EB1}" destId="{BBEBAC69-D476-4EF9-AC55-403402E64B23}" srcOrd="0" destOrd="3" presId="urn:microsoft.com/office/officeart/2005/8/layout/vList2"/>
    <dgm:cxn modelId="{A47E2D04-E7B9-47AA-9294-94A5F948B315}" type="presOf" srcId="{49B3A064-CFD2-4CF1-8348-E71AC261430F}" destId="{F9D64A3F-6BA2-4CFE-B5FA-6ED71241DC89}" srcOrd="0" destOrd="0" presId="urn:microsoft.com/office/officeart/2005/8/layout/vList2"/>
    <dgm:cxn modelId="{F1F8920A-AF9E-4B5F-A70D-10A7DA47BCFA}" srcId="{4DA013FE-13B6-40B3-B1EA-1A3FE7CF9D75}" destId="{CDDC0469-44DC-4D0A-8522-36AB2D75272A}" srcOrd="0" destOrd="0" parTransId="{D8F4BF84-CF21-4045-8CC7-BCF933F9FCF7}" sibTransId="{16DCD3D4-A5F4-4377-B02F-138079D28A36}"/>
    <dgm:cxn modelId="{4C590612-8158-441D-B563-AB8328127086}" srcId="{AEF24BD0-9247-420F-BF95-7D438EA58788}" destId="{A81A6738-478F-4B2E-9EEA-F641075E15EA}" srcOrd="0" destOrd="0" parTransId="{1BFD8259-1C74-42B3-84B5-5C622B125F0E}" sibTransId="{6296B5E3-7C11-40F0-815F-A553F9D0C50F}"/>
    <dgm:cxn modelId="{DD7D0B12-6501-4C44-A62A-44AAB6180070}" srcId="{D46B85AC-1CAF-458B-A226-1817E91B499F}" destId="{4DA013FE-13B6-40B3-B1EA-1A3FE7CF9D75}" srcOrd="0" destOrd="0" parTransId="{660A60E0-A1BE-4B65-AD32-6DAEB0FC435F}" sibTransId="{731F1704-CA26-4DE9-AFDC-2893BF6B16D6}"/>
    <dgm:cxn modelId="{2AF9C118-DC60-42AC-9689-507EC21D0D02}" srcId="{49B3A064-CFD2-4CF1-8348-E71AC261430F}" destId="{DC0F8F1A-4073-4ACF-A193-1448C60CFEBA}" srcOrd="0" destOrd="0" parTransId="{66FCCAE8-9FFB-4ABA-A0C7-06D05080B358}" sibTransId="{6FF482EE-CED9-4A3D-83EC-B34CBFF0D524}"/>
    <dgm:cxn modelId="{9423251E-CFFD-4665-9C7B-1FFB82077CFA}" type="presOf" srcId="{61B21733-EA1B-4D92-9993-D051818E030E}" destId="{BBEBAC69-D476-4EF9-AC55-403402E64B23}" srcOrd="0" destOrd="1" presId="urn:microsoft.com/office/officeart/2005/8/layout/vList2"/>
    <dgm:cxn modelId="{C8097528-9CDB-467B-875A-633626C952FB}" type="presOf" srcId="{BD2729BD-C268-409E-81BC-693C85C30147}" destId="{60E22E53-4C21-4B70-8668-10B4B7D5A1B5}" srcOrd="0" destOrd="3" presId="urn:microsoft.com/office/officeart/2005/8/layout/vList2"/>
    <dgm:cxn modelId="{A5A2D142-F0A3-46BE-A70C-7DB896B15509}" srcId="{61B21733-EA1B-4D92-9993-D051818E030E}" destId="{B144DC28-76AE-4635-8CA6-0AE7879498E0}" srcOrd="0" destOrd="0" parTransId="{8477FB9E-5130-4C80-8474-F9980742D623}" sibTransId="{56B5C2D3-B481-4084-B36C-6A7DF4395A71}"/>
    <dgm:cxn modelId="{F1598A5B-FA4F-4F0C-AFF2-1C05D6731BA2}" type="presOf" srcId="{4DA013FE-13B6-40B3-B1EA-1A3FE7CF9D75}" destId="{B3C1F1B3-6BD2-4F74-8688-5C62163B2F35}" srcOrd="0" destOrd="0" presId="urn:microsoft.com/office/officeart/2005/8/layout/vList2"/>
    <dgm:cxn modelId="{4AEEB380-88BA-4063-AD8A-6C34FA73A2E4}" type="presOf" srcId="{CDDC0469-44DC-4D0A-8522-36AB2D75272A}" destId="{60E22E53-4C21-4B70-8668-10B4B7D5A1B5}" srcOrd="0" destOrd="0" presId="urn:microsoft.com/office/officeart/2005/8/layout/vList2"/>
    <dgm:cxn modelId="{77344D83-3D99-4B38-A601-E6E1F4699D70}" type="presOf" srcId="{AEF24BD0-9247-420F-BF95-7D438EA58788}" destId="{60E22E53-4C21-4B70-8668-10B4B7D5A1B5}" srcOrd="0" destOrd="1" presId="urn:microsoft.com/office/officeart/2005/8/layout/vList2"/>
    <dgm:cxn modelId="{0F8F288A-B331-47D3-98C4-BA5B1315BE1D}" srcId="{D46B85AC-1CAF-458B-A226-1817E91B499F}" destId="{49B3A064-CFD2-4CF1-8348-E71AC261430F}" srcOrd="1" destOrd="0" parTransId="{AA7E96E5-BD94-4A67-BD6F-2FF9F4BB1217}" sibTransId="{AB663025-28E9-4F5A-B373-F66C3889FABF}"/>
    <dgm:cxn modelId="{EDB18698-7468-4C3A-B996-51FA42853909}" type="presOf" srcId="{163DAD95-4F22-4BDB-A396-04A06FA99679}" destId="{BBEBAC69-D476-4EF9-AC55-403402E64B23}" srcOrd="0" destOrd="4" presId="urn:microsoft.com/office/officeart/2005/8/layout/vList2"/>
    <dgm:cxn modelId="{15DA14A9-A01B-4ECE-BCB8-851F8E86D8D7}" srcId="{4DA013FE-13B6-40B3-B1EA-1A3FE7CF9D75}" destId="{AEF24BD0-9247-420F-BF95-7D438EA58788}" srcOrd="1" destOrd="0" parTransId="{DAE62708-3C4D-4A24-A526-3C747CEFFA4F}" sibTransId="{FDE29AA3-0146-49AA-8F6E-E045BD3B8026}"/>
    <dgm:cxn modelId="{60B076AD-6C66-412F-BC04-0E69F8BCC199}" type="presOf" srcId="{B144DC28-76AE-4635-8CA6-0AE7879498E0}" destId="{BBEBAC69-D476-4EF9-AC55-403402E64B23}" srcOrd="0" destOrd="2" presId="urn:microsoft.com/office/officeart/2005/8/layout/vList2"/>
    <dgm:cxn modelId="{AAFD32B5-1087-4812-A9DD-B33852011250}" type="presOf" srcId="{DC0F8F1A-4073-4ACF-A193-1448C60CFEBA}" destId="{BBEBAC69-D476-4EF9-AC55-403402E64B23}" srcOrd="0" destOrd="0" presId="urn:microsoft.com/office/officeart/2005/8/layout/vList2"/>
    <dgm:cxn modelId="{15F71BB8-B106-4582-A700-C5C90852C95D}" srcId="{61B21733-EA1B-4D92-9993-D051818E030E}" destId="{E0E4C274-C725-4227-8030-5EA051486EB1}" srcOrd="1" destOrd="0" parTransId="{DDF661CA-2A45-41BB-B5F3-494AFC100399}" sibTransId="{F87FEC2D-F828-4753-8A52-F3171B6F4C33}"/>
    <dgm:cxn modelId="{8127C2CD-B915-4349-8A1E-1B7CBDB06D6B}" type="presOf" srcId="{D46B85AC-1CAF-458B-A226-1817E91B499F}" destId="{649D9E4F-4E01-4518-9C03-CC12F46943F5}" srcOrd="0" destOrd="0" presId="urn:microsoft.com/office/officeart/2005/8/layout/vList2"/>
    <dgm:cxn modelId="{6DB4B7D3-132A-4B55-B37D-65DDACD14E95}" srcId="{49B3A064-CFD2-4CF1-8348-E71AC261430F}" destId="{61B21733-EA1B-4D92-9993-D051818E030E}" srcOrd="1" destOrd="0" parTransId="{54EDF38E-18F1-49DD-9510-563F679F289E}" sibTransId="{784C26E5-27DE-4FE3-9958-E8873EF42DE3}"/>
    <dgm:cxn modelId="{12D3E1E6-B678-4D6D-8FD7-4644CE0B0559}" srcId="{AEF24BD0-9247-420F-BF95-7D438EA58788}" destId="{BD2729BD-C268-409E-81BC-693C85C30147}" srcOrd="1" destOrd="0" parTransId="{9C6D3CF2-C840-4739-A39C-C9527A24C17D}" sibTransId="{182CFEA6-A342-44E8-BDBA-02B4CE42D7EC}"/>
    <dgm:cxn modelId="{3F671DE8-0363-49C9-9D62-364ADCB1CE87}" srcId="{61B21733-EA1B-4D92-9993-D051818E030E}" destId="{163DAD95-4F22-4BDB-A396-04A06FA99679}" srcOrd="2" destOrd="0" parTransId="{D71AB697-0DFD-4822-9A50-71D083B68D07}" sibTransId="{853F46ED-8208-4AD2-B5B1-3703BE3A5B23}"/>
    <dgm:cxn modelId="{33C7D4FD-66E4-4A1F-8BD4-E48D170E3B6E}" type="presOf" srcId="{A81A6738-478F-4B2E-9EEA-F641075E15EA}" destId="{60E22E53-4C21-4B70-8668-10B4B7D5A1B5}" srcOrd="0" destOrd="2" presId="urn:microsoft.com/office/officeart/2005/8/layout/vList2"/>
    <dgm:cxn modelId="{1079B85F-F9BF-480F-88C4-6CCAA44F2D4D}" type="presParOf" srcId="{649D9E4F-4E01-4518-9C03-CC12F46943F5}" destId="{B3C1F1B3-6BD2-4F74-8688-5C62163B2F35}" srcOrd="0" destOrd="0" presId="urn:microsoft.com/office/officeart/2005/8/layout/vList2"/>
    <dgm:cxn modelId="{E63B077A-E180-4544-A3B5-978A2D525279}" type="presParOf" srcId="{649D9E4F-4E01-4518-9C03-CC12F46943F5}" destId="{60E22E53-4C21-4B70-8668-10B4B7D5A1B5}" srcOrd="1" destOrd="0" presId="urn:microsoft.com/office/officeart/2005/8/layout/vList2"/>
    <dgm:cxn modelId="{023489B1-D1D5-41AE-938B-42792966B9FD}" type="presParOf" srcId="{649D9E4F-4E01-4518-9C03-CC12F46943F5}" destId="{F9D64A3F-6BA2-4CFE-B5FA-6ED71241DC89}" srcOrd="2" destOrd="0" presId="urn:microsoft.com/office/officeart/2005/8/layout/vList2"/>
    <dgm:cxn modelId="{DF487B7B-9AE0-4AC2-9B19-DA2D458C7193}" type="presParOf" srcId="{649D9E4F-4E01-4518-9C03-CC12F46943F5}" destId="{BBEBAC69-D476-4EF9-AC55-403402E64B2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F3096C-598A-485E-97A6-2FA8C3AD01A1}"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BFCC59CE-EA1F-44FF-8714-DE865FB311E9}">
      <dgm:prSet/>
      <dgm:spPr/>
      <dgm:t>
        <a:bodyPr/>
        <a:lstStyle/>
        <a:p>
          <a:r>
            <a:rPr lang="en-US" b="1"/>
            <a:t>What Matters: </a:t>
          </a:r>
          <a:r>
            <a:rPr lang="en-US"/>
            <a:t>Back to attending book club and walking with walking device to meals; “I feel stronger and more confident walking again.”</a:t>
          </a:r>
        </a:p>
      </dgm:t>
    </dgm:pt>
    <dgm:pt modelId="{92EC0845-1E0A-448A-9CC5-9BE814C5303A}" type="parTrans" cxnId="{49C17BEA-A6E1-47AA-9500-4067F012E711}">
      <dgm:prSet/>
      <dgm:spPr/>
      <dgm:t>
        <a:bodyPr/>
        <a:lstStyle/>
        <a:p>
          <a:endParaRPr lang="en-US"/>
        </a:p>
      </dgm:t>
    </dgm:pt>
    <dgm:pt modelId="{EBFCA0D4-247E-4C83-B79C-748515F6D453}" type="sibTrans" cxnId="{49C17BEA-A6E1-47AA-9500-4067F012E711}">
      <dgm:prSet/>
      <dgm:spPr/>
      <dgm:t>
        <a:bodyPr/>
        <a:lstStyle/>
        <a:p>
          <a:endParaRPr lang="en-US"/>
        </a:p>
      </dgm:t>
    </dgm:pt>
    <dgm:pt modelId="{63011B3E-D37C-4CCE-9295-3B1CA9C05091}">
      <dgm:prSet/>
      <dgm:spPr/>
      <dgm:t>
        <a:bodyPr/>
        <a:lstStyle/>
        <a:p>
          <a:r>
            <a:rPr lang="en-US" b="1"/>
            <a:t>Medication: </a:t>
          </a:r>
          <a:r>
            <a:rPr lang="en-US" b="0"/>
            <a:t>Disc</a:t>
          </a:r>
          <a:r>
            <a:rPr lang="en-US"/>
            <a:t>ontinued anticholinergics and sedating agents; simplified regimen for simple pain management</a:t>
          </a:r>
        </a:p>
      </dgm:t>
    </dgm:pt>
    <dgm:pt modelId="{9284C120-84F5-4C78-AB97-EE07CF2BADA2}" type="parTrans" cxnId="{EED03949-C6E4-46C3-B2B8-7E09870E4C5A}">
      <dgm:prSet/>
      <dgm:spPr/>
      <dgm:t>
        <a:bodyPr/>
        <a:lstStyle/>
        <a:p>
          <a:endParaRPr lang="en-US"/>
        </a:p>
      </dgm:t>
    </dgm:pt>
    <dgm:pt modelId="{02C01598-FF5D-4C95-8F95-9489B7218B5A}" type="sibTrans" cxnId="{EED03949-C6E4-46C3-B2B8-7E09870E4C5A}">
      <dgm:prSet/>
      <dgm:spPr/>
      <dgm:t>
        <a:bodyPr/>
        <a:lstStyle/>
        <a:p>
          <a:endParaRPr lang="en-US"/>
        </a:p>
      </dgm:t>
    </dgm:pt>
    <dgm:pt modelId="{EE1637AF-75C0-4DD9-9E36-D7A865096593}">
      <dgm:prSet/>
      <dgm:spPr/>
      <dgm:t>
        <a:bodyPr/>
        <a:lstStyle/>
        <a:p>
          <a:r>
            <a:rPr lang="en-US" b="1"/>
            <a:t>Mentation: </a:t>
          </a:r>
          <a:r>
            <a:rPr lang="en-US"/>
            <a:t>Cognitive screening is improved and depression screening negative. </a:t>
          </a:r>
        </a:p>
      </dgm:t>
    </dgm:pt>
    <dgm:pt modelId="{B7365D66-CC06-4F84-AA48-70413FA56C87}" type="parTrans" cxnId="{376790CD-95F0-498F-9CAB-0608B86B4D97}">
      <dgm:prSet/>
      <dgm:spPr/>
      <dgm:t>
        <a:bodyPr/>
        <a:lstStyle/>
        <a:p>
          <a:endParaRPr lang="en-US"/>
        </a:p>
      </dgm:t>
    </dgm:pt>
    <dgm:pt modelId="{8EE6BAE4-281F-4F3A-8D11-C2C077C28DA7}" type="sibTrans" cxnId="{376790CD-95F0-498F-9CAB-0608B86B4D97}">
      <dgm:prSet/>
      <dgm:spPr/>
      <dgm:t>
        <a:bodyPr/>
        <a:lstStyle/>
        <a:p>
          <a:endParaRPr lang="en-US"/>
        </a:p>
      </dgm:t>
    </dgm:pt>
    <dgm:pt modelId="{240CB337-9939-4B89-B51E-3774E583909D}">
      <dgm:prSet/>
      <dgm:spPr/>
      <dgm:t>
        <a:bodyPr/>
        <a:lstStyle/>
        <a:p>
          <a:r>
            <a:rPr lang="en-US" b="1"/>
            <a:t>Mobility:  </a:t>
          </a:r>
          <a:r>
            <a:rPr lang="en-US" b="0"/>
            <a:t>Im</a:t>
          </a:r>
          <a:r>
            <a:rPr lang="en-US"/>
            <a:t>proved mobility and confidence. Using rolling walker to meals and social events; no falls for 2 months; TUG is 11 seconds (was 22 sec)</a:t>
          </a:r>
        </a:p>
      </dgm:t>
    </dgm:pt>
    <dgm:pt modelId="{3FEA8829-D0F7-4AE5-8814-FE161CAF2BFB}" type="parTrans" cxnId="{FCB88044-46ED-452D-A494-B1D0DBFC6EF7}">
      <dgm:prSet/>
      <dgm:spPr/>
      <dgm:t>
        <a:bodyPr/>
        <a:lstStyle/>
        <a:p>
          <a:endParaRPr lang="en-US"/>
        </a:p>
      </dgm:t>
    </dgm:pt>
    <dgm:pt modelId="{F4677911-2A9F-4196-9B30-5F2A444A07F4}" type="sibTrans" cxnId="{FCB88044-46ED-452D-A494-B1D0DBFC6EF7}">
      <dgm:prSet/>
      <dgm:spPr/>
      <dgm:t>
        <a:bodyPr/>
        <a:lstStyle/>
        <a:p>
          <a:endParaRPr lang="en-US"/>
        </a:p>
      </dgm:t>
    </dgm:pt>
    <dgm:pt modelId="{7B2EA8F2-41A0-45BE-8622-7A457A89E30A}">
      <dgm:prSet/>
      <dgm:spPr/>
      <dgm:t>
        <a:bodyPr/>
        <a:lstStyle/>
        <a:p>
          <a:r>
            <a:rPr lang="en-US" b="1"/>
            <a:t>Key Message: </a:t>
          </a:r>
          <a:r>
            <a:rPr lang="en-US"/>
            <a:t>Age-Friendly care is achieved when every team member supports the 4Ms — not just through medications, but through daily interactions that honor what matters most</a:t>
          </a:r>
        </a:p>
      </dgm:t>
    </dgm:pt>
    <dgm:pt modelId="{45D711EF-90F8-47A4-B73B-A9B9F2C44D14}" type="parTrans" cxnId="{1DCECEB2-02D3-4373-8854-18C16B51C55C}">
      <dgm:prSet/>
      <dgm:spPr/>
      <dgm:t>
        <a:bodyPr/>
        <a:lstStyle/>
        <a:p>
          <a:endParaRPr lang="en-US"/>
        </a:p>
      </dgm:t>
    </dgm:pt>
    <dgm:pt modelId="{3AA5D316-A5FE-4025-83E4-00510CD00A7F}" type="sibTrans" cxnId="{1DCECEB2-02D3-4373-8854-18C16B51C55C}">
      <dgm:prSet/>
      <dgm:spPr/>
      <dgm:t>
        <a:bodyPr/>
        <a:lstStyle/>
        <a:p>
          <a:endParaRPr lang="en-US"/>
        </a:p>
      </dgm:t>
    </dgm:pt>
    <dgm:pt modelId="{471050FE-A4B8-4B2D-BDF1-AC2AE8FA1B28}" type="pres">
      <dgm:prSet presAssocID="{76F3096C-598A-485E-97A6-2FA8C3AD01A1}" presName="diagram" presStyleCnt="0">
        <dgm:presLayoutVars>
          <dgm:dir/>
          <dgm:resizeHandles val="exact"/>
        </dgm:presLayoutVars>
      </dgm:prSet>
      <dgm:spPr/>
    </dgm:pt>
    <dgm:pt modelId="{DE379B70-A1B2-46C6-93F2-BEEBA6F86D42}" type="pres">
      <dgm:prSet presAssocID="{BFCC59CE-EA1F-44FF-8714-DE865FB311E9}" presName="node" presStyleLbl="node1" presStyleIdx="0" presStyleCnt="5" custLinFactNeighborX="1001" custLinFactNeighborY="417">
        <dgm:presLayoutVars>
          <dgm:bulletEnabled val="1"/>
        </dgm:presLayoutVars>
      </dgm:prSet>
      <dgm:spPr/>
    </dgm:pt>
    <dgm:pt modelId="{BE74F46E-A26F-44FD-BA95-ACC92D6735E6}" type="pres">
      <dgm:prSet presAssocID="{EBFCA0D4-247E-4C83-B79C-748515F6D453}" presName="sibTrans" presStyleCnt="0"/>
      <dgm:spPr/>
    </dgm:pt>
    <dgm:pt modelId="{C949FBDD-2299-4C8C-BDE2-189190BDCE28}" type="pres">
      <dgm:prSet presAssocID="{63011B3E-D37C-4CCE-9295-3B1CA9C05091}" presName="node" presStyleLbl="node1" presStyleIdx="1" presStyleCnt="5">
        <dgm:presLayoutVars>
          <dgm:bulletEnabled val="1"/>
        </dgm:presLayoutVars>
      </dgm:prSet>
      <dgm:spPr/>
    </dgm:pt>
    <dgm:pt modelId="{0D23050D-3909-43A2-B932-06105C41333C}" type="pres">
      <dgm:prSet presAssocID="{02C01598-FF5D-4C95-8F95-9489B7218B5A}" presName="sibTrans" presStyleCnt="0"/>
      <dgm:spPr/>
    </dgm:pt>
    <dgm:pt modelId="{4E6029E8-871C-4EA7-93A6-6348F33E708C}" type="pres">
      <dgm:prSet presAssocID="{EE1637AF-75C0-4DD9-9E36-D7A865096593}" presName="node" presStyleLbl="node1" presStyleIdx="2" presStyleCnt="5">
        <dgm:presLayoutVars>
          <dgm:bulletEnabled val="1"/>
        </dgm:presLayoutVars>
      </dgm:prSet>
      <dgm:spPr/>
    </dgm:pt>
    <dgm:pt modelId="{3D61C530-755E-4B89-B9DB-CAC96B4D1565}" type="pres">
      <dgm:prSet presAssocID="{8EE6BAE4-281F-4F3A-8D11-C2C077C28DA7}" presName="sibTrans" presStyleCnt="0"/>
      <dgm:spPr/>
    </dgm:pt>
    <dgm:pt modelId="{987D54E2-2A46-4E91-A8C8-A6CA115B2B64}" type="pres">
      <dgm:prSet presAssocID="{240CB337-9939-4B89-B51E-3774E583909D}" presName="node" presStyleLbl="node1" presStyleIdx="3" presStyleCnt="5">
        <dgm:presLayoutVars>
          <dgm:bulletEnabled val="1"/>
        </dgm:presLayoutVars>
      </dgm:prSet>
      <dgm:spPr/>
    </dgm:pt>
    <dgm:pt modelId="{B0A4F4E5-B2DC-42AA-B6BB-0E79D38BD92D}" type="pres">
      <dgm:prSet presAssocID="{F4677911-2A9F-4196-9B30-5F2A444A07F4}" presName="sibTrans" presStyleCnt="0"/>
      <dgm:spPr/>
    </dgm:pt>
    <dgm:pt modelId="{B93475A7-30E2-475F-8B4D-619949B7864C}" type="pres">
      <dgm:prSet presAssocID="{7B2EA8F2-41A0-45BE-8622-7A457A89E30A}" presName="node" presStyleLbl="node1" presStyleIdx="4" presStyleCnt="5">
        <dgm:presLayoutVars>
          <dgm:bulletEnabled val="1"/>
        </dgm:presLayoutVars>
      </dgm:prSet>
      <dgm:spPr/>
    </dgm:pt>
  </dgm:ptLst>
  <dgm:cxnLst>
    <dgm:cxn modelId="{5E57C938-9CA4-421E-8BAA-DB828FBD3EB9}" type="presOf" srcId="{BFCC59CE-EA1F-44FF-8714-DE865FB311E9}" destId="{DE379B70-A1B2-46C6-93F2-BEEBA6F86D42}" srcOrd="0" destOrd="0" presId="urn:microsoft.com/office/officeart/2005/8/layout/default"/>
    <dgm:cxn modelId="{C0BC8E3A-7721-4E02-88F3-B4CEEA833C92}" type="presOf" srcId="{7B2EA8F2-41A0-45BE-8622-7A457A89E30A}" destId="{B93475A7-30E2-475F-8B4D-619949B7864C}" srcOrd="0" destOrd="0" presId="urn:microsoft.com/office/officeart/2005/8/layout/default"/>
    <dgm:cxn modelId="{804EEE3C-CFFC-4B63-8CFA-420A1F415247}" type="presOf" srcId="{240CB337-9939-4B89-B51E-3774E583909D}" destId="{987D54E2-2A46-4E91-A8C8-A6CA115B2B64}" srcOrd="0" destOrd="0" presId="urn:microsoft.com/office/officeart/2005/8/layout/default"/>
    <dgm:cxn modelId="{FCB88044-46ED-452D-A494-B1D0DBFC6EF7}" srcId="{76F3096C-598A-485E-97A6-2FA8C3AD01A1}" destId="{240CB337-9939-4B89-B51E-3774E583909D}" srcOrd="3" destOrd="0" parTransId="{3FEA8829-D0F7-4AE5-8814-FE161CAF2BFB}" sibTransId="{F4677911-2A9F-4196-9B30-5F2A444A07F4}"/>
    <dgm:cxn modelId="{EED03949-C6E4-46C3-B2B8-7E09870E4C5A}" srcId="{76F3096C-598A-485E-97A6-2FA8C3AD01A1}" destId="{63011B3E-D37C-4CCE-9295-3B1CA9C05091}" srcOrd="1" destOrd="0" parTransId="{9284C120-84F5-4C78-AB97-EE07CF2BADA2}" sibTransId="{02C01598-FF5D-4C95-8F95-9489B7218B5A}"/>
    <dgm:cxn modelId="{8BCE214E-DCF3-49C8-836E-DD4AE0D891A3}" type="presOf" srcId="{76F3096C-598A-485E-97A6-2FA8C3AD01A1}" destId="{471050FE-A4B8-4B2D-BDF1-AC2AE8FA1B28}" srcOrd="0" destOrd="0" presId="urn:microsoft.com/office/officeart/2005/8/layout/default"/>
    <dgm:cxn modelId="{0DB8C4A3-F23D-4B03-96E7-938B04638BC8}" type="presOf" srcId="{63011B3E-D37C-4CCE-9295-3B1CA9C05091}" destId="{C949FBDD-2299-4C8C-BDE2-189190BDCE28}" srcOrd="0" destOrd="0" presId="urn:microsoft.com/office/officeart/2005/8/layout/default"/>
    <dgm:cxn modelId="{1DCECEB2-02D3-4373-8854-18C16B51C55C}" srcId="{76F3096C-598A-485E-97A6-2FA8C3AD01A1}" destId="{7B2EA8F2-41A0-45BE-8622-7A457A89E30A}" srcOrd="4" destOrd="0" parTransId="{45D711EF-90F8-47A4-B73B-A9B9F2C44D14}" sibTransId="{3AA5D316-A5FE-4025-83E4-00510CD00A7F}"/>
    <dgm:cxn modelId="{376790CD-95F0-498F-9CAB-0608B86B4D97}" srcId="{76F3096C-598A-485E-97A6-2FA8C3AD01A1}" destId="{EE1637AF-75C0-4DD9-9E36-D7A865096593}" srcOrd="2" destOrd="0" parTransId="{B7365D66-CC06-4F84-AA48-70413FA56C87}" sibTransId="{8EE6BAE4-281F-4F3A-8D11-C2C077C28DA7}"/>
    <dgm:cxn modelId="{49C17BEA-A6E1-47AA-9500-4067F012E711}" srcId="{76F3096C-598A-485E-97A6-2FA8C3AD01A1}" destId="{BFCC59CE-EA1F-44FF-8714-DE865FB311E9}" srcOrd="0" destOrd="0" parTransId="{92EC0845-1E0A-448A-9CC5-9BE814C5303A}" sibTransId="{EBFCA0D4-247E-4C83-B79C-748515F6D453}"/>
    <dgm:cxn modelId="{9CF765FB-30E9-4673-8DF3-F7EBC26C3C35}" type="presOf" srcId="{EE1637AF-75C0-4DD9-9E36-D7A865096593}" destId="{4E6029E8-871C-4EA7-93A6-6348F33E708C}" srcOrd="0" destOrd="0" presId="urn:microsoft.com/office/officeart/2005/8/layout/default"/>
    <dgm:cxn modelId="{2D7502F2-EDED-4636-A884-CCAA06FE7635}" type="presParOf" srcId="{471050FE-A4B8-4B2D-BDF1-AC2AE8FA1B28}" destId="{DE379B70-A1B2-46C6-93F2-BEEBA6F86D42}" srcOrd="0" destOrd="0" presId="urn:microsoft.com/office/officeart/2005/8/layout/default"/>
    <dgm:cxn modelId="{F1A5B6BA-FA4F-4E18-BE70-B8CA4658F307}" type="presParOf" srcId="{471050FE-A4B8-4B2D-BDF1-AC2AE8FA1B28}" destId="{BE74F46E-A26F-44FD-BA95-ACC92D6735E6}" srcOrd="1" destOrd="0" presId="urn:microsoft.com/office/officeart/2005/8/layout/default"/>
    <dgm:cxn modelId="{4A1BAA03-ECA4-4EED-9BD2-28A4A22B9BE7}" type="presParOf" srcId="{471050FE-A4B8-4B2D-BDF1-AC2AE8FA1B28}" destId="{C949FBDD-2299-4C8C-BDE2-189190BDCE28}" srcOrd="2" destOrd="0" presId="urn:microsoft.com/office/officeart/2005/8/layout/default"/>
    <dgm:cxn modelId="{1C365017-6B17-42F5-8237-856FE96BAE09}" type="presParOf" srcId="{471050FE-A4B8-4B2D-BDF1-AC2AE8FA1B28}" destId="{0D23050D-3909-43A2-B932-06105C41333C}" srcOrd="3" destOrd="0" presId="urn:microsoft.com/office/officeart/2005/8/layout/default"/>
    <dgm:cxn modelId="{330F38DA-04A1-433A-B504-94716330FA34}" type="presParOf" srcId="{471050FE-A4B8-4B2D-BDF1-AC2AE8FA1B28}" destId="{4E6029E8-871C-4EA7-93A6-6348F33E708C}" srcOrd="4" destOrd="0" presId="urn:microsoft.com/office/officeart/2005/8/layout/default"/>
    <dgm:cxn modelId="{4BDCEB47-9A8A-49E0-B662-EE59DB64C586}" type="presParOf" srcId="{471050FE-A4B8-4B2D-BDF1-AC2AE8FA1B28}" destId="{3D61C530-755E-4B89-B9DB-CAC96B4D1565}" srcOrd="5" destOrd="0" presId="urn:microsoft.com/office/officeart/2005/8/layout/default"/>
    <dgm:cxn modelId="{0AB3ADF8-79F7-4E44-800C-A049F46F3CB2}" type="presParOf" srcId="{471050FE-A4B8-4B2D-BDF1-AC2AE8FA1B28}" destId="{987D54E2-2A46-4E91-A8C8-A6CA115B2B64}" srcOrd="6" destOrd="0" presId="urn:microsoft.com/office/officeart/2005/8/layout/default"/>
    <dgm:cxn modelId="{B113CAFC-C2EA-4458-82CA-E839E077CA32}" type="presParOf" srcId="{471050FE-A4B8-4B2D-BDF1-AC2AE8FA1B28}" destId="{B0A4F4E5-B2DC-42AA-B6BB-0E79D38BD92D}" srcOrd="7" destOrd="0" presId="urn:microsoft.com/office/officeart/2005/8/layout/default"/>
    <dgm:cxn modelId="{9088453B-D221-40ED-9C93-B62B63748F85}" type="presParOf" srcId="{471050FE-A4B8-4B2D-BDF1-AC2AE8FA1B28}" destId="{B93475A7-30E2-475F-8B4D-619949B7864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C9F38-4E3D-470E-B002-2F3757B309E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4600031-C593-4FB2-842B-E87D87C9074D}">
      <dgm:prSet custT="1"/>
      <dgm:spPr>
        <a:xfrm>
          <a:off x="435788" y="1337"/>
          <a:ext cx="2049431" cy="122965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a:solidFill>
                <a:sysClr val="window" lastClr="FFFFFF"/>
              </a:solidFill>
              <a:latin typeface="+mn-lt"/>
              <a:ea typeface="+mn-ea"/>
              <a:cs typeface="+mn-cs"/>
            </a:rPr>
            <a:t>Antipsychotics</a:t>
          </a:r>
        </a:p>
      </dgm:t>
    </dgm:pt>
    <dgm:pt modelId="{D36E74A4-A394-4423-B7F6-2742C2F58D94}" type="parTrans" cxnId="{65992994-FE98-4F31-B498-DFB2FCB8DF6C}">
      <dgm:prSet/>
      <dgm:spPr/>
      <dgm:t>
        <a:bodyPr/>
        <a:lstStyle/>
        <a:p>
          <a:endParaRPr lang="en-US"/>
        </a:p>
      </dgm:t>
    </dgm:pt>
    <dgm:pt modelId="{35F81DEF-A530-4B98-9583-F50395B23614}" type="sibTrans" cxnId="{65992994-FE98-4F31-B498-DFB2FCB8DF6C}">
      <dgm:prSet/>
      <dgm:spPr/>
      <dgm:t>
        <a:bodyPr/>
        <a:lstStyle/>
        <a:p>
          <a:endParaRPr lang="en-US"/>
        </a:p>
      </dgm:t>
    </dgm:pt>
    <dgm:pt modelId="{1996CA32-FDE4-442B-B188-09D630A9D265}">
      <dgm:prSet custT="1"/>
      <dgm:spPr>
        <a:xfrm>
          <a:off x="2690163" y="1337"/>
          <a:ext cx="2049431" cy="122965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a:solidFill>
                <a:sysClr val="window" lastClr="FFFFFF"/>
              </a:solidFill>
              <a:latin typeface="+mn-lt"/>
              <a:ea typeface="+mn-ea"/>
              <a:cs typeface="+mn-cs"/>
            </a:rPr>
            <a:t>Antidepressants</a:t>
          </a:r>
        </a:p>
      </dgm:t>
    </dgm:pt>
    <dgm:pt modelId="{502B8C54-7989-4C8A-B56B-D13EBDCB5364}" type="parTrans" cxnId="{725CD7BB-882E-4E63-90FE-04DA32E29FA2}">
      <dgm:prSet/>
      <dgm:spPr/>
      <dgm:t>
        <a:bodyPr/>
        <a:lstStyle/>
        <a:p>
          <a:endParaRPr lang="en-US"/>
        </a:p>
      </dgm:t>
    </dgm:pt>
    <dgm:pt modelId="{AE6441BE-46E0-4AF9-94DC-5869FA4ECD57}" type="sibTrans" cxnId="{725CD7BB-882E-4E63-90FE-04DA32E29FA2}">
      <dgm:prSet/>
      <dgm:spPr/>
      <dgm:t>
        <a:bodyPr/>
        <a:lstStyle/>
        <a:p>
          <a:endParaRPr lang="en-US"/>
        </a:p>
      </dgm:t>
    </dgm:pt>
    <dgm:pt modelId="{5B360212-053F-4D9F-9B74-3640950327CC}">
      <dgm:prSet custT="1"/>
      <dgm:spPr>
        <a:xfrm>
          <a:off x="435788" y="1435939"/>
          <a:ext cx="2049431" cy="122965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a:solidFill>
                <a:sysClr val="window" lastClr="FFFFFF"/>
              </a:solidFill>
              <a:latin typeface="+mn-lt"/>
              <a:ea typeface="+mn-ea"/>
              <a:cs typeface="+mn-cs"/>
            </a:rPr>
            <a:t>Antianxiety medications</a:t>
          </a:r>
        </a:p>
      </dgm:t>
    </dgm:pt>
    <dgm:pt modelId="{027A8085-DA3B-4F43-82D9-6422C35C5951}" type="parTrans" cxnId="{779955E4-2861-4A0E-B55E-265427A3BEC3}">
      <dgm:prSet/>
      <dgm:spPr/>
      <dgm:t>
        <a:bodyPr/>
        <a:lstStyle/>
        <a:p>
          <a:endParaRPr lang="en-US"/>
        </a:p>
      </dgm:t>
    </dgm:pt>
    <dgm:pt modelId="{E82546FB-A94B-4FD9-B705-C5165F059BA3}" type="sibTrans" cxnId="{779955E4-2861-4A0E-B55E-265427A3BEC3}">
      <dgm:prSet/>
      <dgm:spPr/>
      <dgm:t>
        <a:bodyPr/>
        <a:lstStyle/>
        <a:p>
          <a:endParaRPr lang="en-US"/>
        </a:p>
      </dgm:t>
    </dgm:pt>
    <dgm:pt modelId="{D03DA984-C743-42F4-AF75-49CEAA9638A9}">
      <dgm:prSet custT="1"/>
      <dgm:spPr>
        <a:xfrm>
          <a:off x="2690163" y="1435939"/>
          <a:ext cx="2049431" cy="122965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a:solidFill>
                <a:sysClr val="window" lastClr="FFFFFF"/>
              </a:solidFill>
              <a:latin typeface="+mn-lt"/>
              <a:ea typeface="+mn-ea"/>
              <a:cs typeface="+mn-cs"/>
            </a:rPr>
            <a:t>Anticonvulsant medications</a:t>
          </a:r>
        </a:p>
      </dgm:t>
    </dgm:pt>
    <dgm:pt modelId="{C3D77997-697D-4E11-8E8C-1B056FA7F42A}" type="parTrans" cxnId="{7BFB5EF7-2900-40EF-926D-74B09AC7BB50}">
      <dgm:prSet/>
      <dgm:spPr/>
      <dgm:t>
        <a:bodyPr/>
        <a:lstStyle/>
        <a:p>
          <a:endParaRPr lang="en-US"/>
        </a:p>
      </dgm:t>
    </dgm:pt>
    <dgm:pt modelId="{7779EBEF-4A34-4481-9541-248C748D4E68}" type="sibTrans" cxnId="{7BFB5EF7-2900-40EF-926D-74B09AC7BB50}">
      <dgm:prSet/>
      <dgm:spPr/>
      <dgm:t>
        <a:bodyPr/>
        <a:lstStyle/>
        <a:p>
          <a:endParaRPr lang="en-US"/>
        </a:p>
      </dgm:t>
    </dgm:pt>
    <dgm:pt modelId="{B46E5E63-72C4-40FA-A98C-803CF3E60E72}">
      <dgm:prSet custT="1"/>
      <dgm:spPr>
        <a:xfrm>
          <a:off x="435788" y="2870542"/>
          <a:ext cx="2049431" cy="122965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a:solidFill>
                <a:sysClr val="window" lastClr="FFFFFF"/>
              </a:solidFill>
              <a:latin typeface="+mn-lt"/>
              <a:ea typeface="+mn-ea"/>
              <a:cs typeface="+mn-cs"/>
            </a:rPr>
            <a:t>Hypnotics</a:t>
          </a:r>
        </a:p>
      </dgm:t>
    </dgm:pt>
    <dgm:pt modelId="{09B9E166-B5C1-4C15-99E4-7CCCB08E2119}" type="parTrans" cxnId="{579401AF-DAB9-4455-B0E7-270B5EA11839}">
      <dgm:prSet/>
      <dgm:spPr/>
      <dgm:t>
        <a:bodyPr/>
        <a:lstStyle/>
        <a:p>
          <a:endParaRPr lang="en-US"/>
        </a:p>
      </dgm:t>
    </dgm:pt>
    <dgm:pt modelId="{24FEDC4F-374F-45E9-B521-C6E3E5DA3BAE}" type="sibTrans" cxnId="{579401AF-DAB9-4455-B0E7-270B5EA11839}">
      <dgm:prSet/>
      <dgm:spPr/>
      <dgm:t>
        <a:bodyPr/>
        <a:lstStyle/>
        <a:p>
          <a:endParaRPr lang="en-US"/>
        </a:p>
      </dgm:t>
    </dgm:pt>
    <dgm:pt modelId="{90B48D74-27D9-4E07-ABAB-601ED46FE279}">
      <dgm:prSet custT="1"/>
      <dgm:spPr>
        <a:xfrm>
          <a:off x="2690163" y="2870542"/>
          <a:ext cx="2049431" cy="122965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a:solidFill>
                <a:sysClr val="window" lastClr="FFFFFF"/>
              </a:solidFill>
              <a:latin typeface="+mn-lt"/>
              <a:ea typeface="+mn-ea"/>
              <a:cs typeface="+mn-cs"/>
            </a:rPr>
            <a:t>Mood stabilizers</a:t>
          </a:r>
        </a:p>
      </dgm:t>
    </dgm:pt>
    <dgm:pt modelId="{B436B75F-720B-46F2-8952-B6707F71D769}" type="parTrans" cxnId="{F7A239A7-0099-488F-86FC-E08E553A8391}">
      <dgm:prSet/>
      <dgm:spPr/>
      <dgm:t>
        <a:bodyPr/>
        <a:lstStyle/>
        <a:p>
          <a:endParaRPr lang="en-US"/>
        </a:p>
      </dgm:t>
    </dgm:pt>
    <dgm:pt modelId="{B1C9FD6B-0F58-4A73-9270-39455D759552}" type="sibTrans" cxnId="{F7A239A7-0099-488F-86FC-E08E553A8391}">
      <dgm:prSet/>
      <dgm:spPr/>
      <dgm:t>
        <a:bodyPr/>
        <a:lstStyle/>
        <a:p>
          <a:endParaRPr lang="en-US"/>
        </a:p>
      </dgm:t>
    </dgm:pt>
    <dgm:pt modelId="{764FB12B-71B5-4AAD-B4F8-FDD6AA236476}">
      <dgm:prSet custT="1"/>
      <dgm:spPr>
        <a:xfrm>
          <a:off x="1562976" y="4305144"/>
          <a:ext cx="2049431" cy="122965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800">
              <a:solidFill>
                <a:sysClr val="window" lastClr="FFFFFF"/>
              </a:solidFill>
              <a:latin typeface="+mn-lt"/>
              <a:ea typeface="+mn-ea"/>
              <a:cs typeface="+mn-cs"/>
            </a:rPr>
            <a:t>Used for conditions such as depression, anxiety, psychosis, agitation, and behavioral symptoms</a:t>
          </a:r>
          <a:r>
            <a:rPr lang="en-US" sz="1700">
              <a:solidFill>
                <a:sysClr val="window" lastClr="FFFFFF"/>
              </a:solidFill>
              <a:latin typeface="Calibri"/>
              <a:ea typeface="+mn-ea"/>
              <a:cs typeface="+mn-cs"/>
            </a:rPr>
            <a:t>.</a:t>
          </a:r>
        </a:p>
      </dgm:t>
    </dgm:pt>
    <dgm:pt modelId="{CC7E1F50-F15F-4DB8-88DC-D2880050DF06}" type="parTrans" cxnId="{8CBE5D4B-818C-4940-A440-99FA6F1F8CFB}">
      <dgm:prSet/>
      <dgm:spPr/>
      <dgm:t>
        <a:bodyPr/>
        <a:lstStyle/>
        <a:p>
          <a:endParaRPr lang="en-US"/>
        </a:p>
      </dgm:t>
    </dgm:pt>
    <dgm:pt modelId="{682DE8BC-00AC-405A-9CE8-C5A4492DB2CF}" type="sibTrans" cxnId="{8CBE5D4B-818C-4940-A440-99FA6F1F8CFB}">
      <dgm:prSet/>
      <dgm:spPr/>
      <dgm:t>
        <a:bodyPr/>
        <a:lstStyle/>
        <a:p>
          <a:endParaRPr lang="en-US"/>
        </a:p>
      </dgm:t>
    </dgm:pt>
    <dgm:pt modelId="{C012BC1D-4848-FD48-BA8C-08966D98D6AC}" type="pres">
      <dgm:prSet presAssocID="{33AC9F38-4E3D-470E-B002-2F3757B309E5}" presName="diagram" presStyleCnt="0">
        <dgm:presLayoutVars>
          <dgm:dir/>
          <dgm:resizeHandles val="exact"/>
        </dgm:presLayoutVars>
      </dgm:prSet>
      <dgm:spPr/>
    </dgm:pt>
    <dgm:pt modelId="{3D4A2BC1-27EB-DD4C-A33E-65E35A53C2C5}" type="pres">
      <dgm:prSet presAssocID="{64600031-C593-4FB2-842B-E87D87C9074D}" presName="node" presStyleLbl="node1" presStyleIdx="0" presStyleCnt="7">
        <dgm:presLayoutVars>
          <dgm:bulletEnabled val="1"/>
        </dgm:presLayoutVars>
      </dgm:prSet>
      <dgm:spPr/>
    </dgm:pt>
    <dgm:pt modelId="{9A631AB6-31A1-3D40-887D-15840FA9F55F}" type="pres">
      <dgm:prSet presAssocID="{35F81DEF-A530-4B98-9583-F50395B23614}" presName="sibTrans" presStyleCnt="0"/>
      <dgm:spPr/>
    </dgm:pt>
    <dgm:pt modelId="{8B93104A-8D46-7646-9390-2BCC46D0FE02}" type="pres">
      <dgm:prSet presAssocID="{1996CA32-FDE4-442B-B188-09D630A9D265}" presName="node" presStyleLbl="node1" presStyleIdx="1" presStyleCnt="7">
        <dgm:presLayoutVars>
          <dgm:bulletEnabled val="1"/>
        </dgm:presLayoutVars>
      </dgm:prSet>
      <dgm:spPr/>
    </dgm:pt>
    <dgm:pt modelId="{7CED073B-8454-1449-9754-FE451E891129}" type="pres">
      <dgm:prSet presAssocID="{AE6441BE-46E0-4AF9-94DC-5869FA4ECD57}" presName="sibTrans" presStyleCnt="0"/>
      <dgm:spPr/>
    </dgm:pt>
    <dgm:pt modelId="{3B1BBD6A-C3B0-634F-91A9-7A2A377DCBCC}" type="pres">
      <dgm:prSet presAssocID="{5B360212-053F-4D9F-9B74-3640950327CC}" presName="node" presStyleLbl="node1" presStyleIdx="2" presStyleCnt="7">
        <dgm:presLayoutVars>
          <dgm:bulletEnabled val="1"/>
        </dgm:presLayoutVars>
      </dgm:prSet>
      <dgm:spPr/>
    </dgm:pt>
    <dgm:pt modelId="{54A764CA-7561-104F-A8FD-C70ED3DE8BF0}" type="pres">
      <dgm:prSet presAssocID="{E82546FB-A94B-4FD9-B705-C5165F059BA3}" presName="sibTrans" presStyleCnt="0"/>
      <dgm:spPr/>
    </dgm:pt>
    <dgm:pt modelId="{122810D3-818B-C64A-9CB1-E39B773CA5F5}" type="pres">
      <dgm:prSet presAssocID="{D03DA984-C743-42F4-AF75-49CEAA9638A9}" presName="node" presStyleLbl="node1" presStyleIdx="3" presStyleCnt="7">
        <dgm:presLayoutVars>
          <dgm:bulletEnabled val="1"/>
        </dgm:presLayoutVars>
      </dgm:prSet>
      <dgm:spPr/>
    </dgm:pt>
    <dgm:pt modelId="{AB3A54B1-2A1A-2741-B757-9965878A6E46}" type="pres">
      <dgm:prSet presAssocID="{7779EBEF-4A34-4481-9541-248C748D4E68}" presName="sibTrans" presStyleCnt="0"/>
      <dgm:spPr/>
    </dgm:pt>
    <dgm:pt modelId="{84F758EE-8C60-5645-973F-3074B3D848F3}" type="pres">
      <dgm:prSet presAssocID="{B46E5E63-72C4-40FA-A98C-803CF3E60E72}" presName="node" presStyleLbl="node1" presStyleIdx="4" presStyleCnt="7" custLinFactNeighborX="-1429" custLinFactNeighborY="347">
        <dgm:presLayoutVars>
          <dgm:bulletEnabled val="1"/>
        </dgm:presLayoutVars>
      </dgm:prSet>
      <dgm:spPr/>
    </dgm:pt>
    <dgm:pt modelId="{2D5E9892-7B01-7B44-934F-444F991A6F35}" type="pres">
      <dgm:prSet presAssocID="{24FEDC4F-374F-45E9-B521-C6E3E5DA3BAE}" presName="sibTrans" presStyleCnt="0"/>
      <dgm:spPr/>
    </dgm:pt>
    <dgm:pt modelId="{F72FCDE8-2812-CA43-A900-153B4B8DCAAB}" type="pres">
      <dgm:prSet presAssocID="{90B48D74-27D9-4E07-ABAB-601ED46FE279}" presName="node" presStyleLbl="node1" presStyleIdx="5" presStyleCnt="7" custLinFactNeighborX="-1429" custLinFactNeighborY="14">
        <dgm:presLayoutVars>
          <dgm:bulletEnabled val="1"/>
        </dgm:presLayoutVars>
      </dgm:prSet>
      <dgm:spPr/>
    </dgm:pt>
    <dgm:pt modelId="{22D2A1E9-22F2-3845-ADC0-B1D242041132}" type="pres">
      <dgm:prSet presAssocID="{B1C9FD6B-0F58-4A73-9270-39455D759552}" presName="sibTrans" presStyleCnt="0"/>
      <dgm:spPr/>
    </dgm:pt>
    <dgm:pt modelId="{37DA8A70-DCF4-1A4A-A231-1B26BECA570A}" type="pres">
      <dgm:prSet presAssocID="{764FB12B-71B5-4AAD-B4F8-FDD6AA236476}" presName="node" presStyleLbl="node1" presStyleIdx="6" presStyleCnt="7">
        <dgm:presLayoutVars>
          <dgm:bulletEnabled val="1"/>
        </dgm:presLayoutVars>
      </dgm:prSet>
      <dgm:spPr/>
    </dgm:pt>
  </dgm:ptLst>
  <dgm:cxnLst>
    <dgm:cxn modelId="{99E0220A-3D82-324E-935D-3755F2239E46}" type="presOf" srcId="{1996CA32-FDE4-442B-B188-09D630A9D265}" destId="{8B93104A-8D46-7646-9390-2BCC46D0FE02}" srcOrd="0" destOrd="0" presId="urn:microsoft.com/office/officeart/2005/8/layout/default"/>
    <dgm:cxn modelId="{8CBE5D4B-818C-4940-A440-99FA6F1F8CFB}" srcId="{33AC9F38-4E3D-470E-B002-2F3757B309E5}" destId="{764FB12B-71B5-4AAD-B4F8-FDD6AA236476}" srcOrd="6" destOrd="0" parTransId="{CC7E1F50-F15F-4DB8-88DC-D2880050DF06}" sibTransId="{682DE8BC-00AC-405A-9CE8-C5A4492DB2CF}"/>
    <dgm:cxn modelId="{1C992A58-7808-594F-92CD-5FA7586EF2A4}" type="presOf" srcId="{64600031-C593-4FB2-842B-E87D87C9074D}" destId="{3D4A2BC1-27EB-DD4C-A33E-65E35A53C2C5}" srcOrd="0" destOrd="0" presId="urn:microsoft.com/office/officeart/2005/8/layout/default"/>
    <dgm:cxn modelId="{2ADA9E59-DCE1-2A4F-9B7F-A7804D7BB1D2}" type="presOf" srcId="{B46E5E63-72C4-40FA-A98C-803CF3E60E72}" destId="{84F758EE-8C60-5645-973F-3074B3D848F3}" srcOrd="0" destOrd="0" presId="urn:microsoft.com/office/officeart/2005/8/layout/default"/>
    <dgm:cxn modelId="{B8E7B85A-5369-0840-AF67-22320FAC0CBE}" type="presOf" srcId="{764FB12B-71B5-4AAD-B4F8-FDD6AA236476}" destId="{37DA8A70-DCF4-1A4A-A231-1B26BECA570A}" srcOrd="0" destOrd="0" presId="urn:microsoft.com/office/officeart/2005/8/layout/default"/>
    <dgm:cxn modelId="{52515E6C-5EA1-CC48-AE62-3000BCE790B4}" type="presOf" srcId="{33AC9F38-4E3D-470E-B002-2F3757B309E5}" destId="{C012BC1D-4848-FD48-BA8C-08966D98D6AC}" srcOrd="0" destOrd="0" presId="urn:microsoft.com/office/officeart/2005/8/layout/default"/>
    <dgm:cxn modelId="{65992994-FE98-4F31-B498-DFB2FCB8DF6C}" srcId="{33AC9F38-4E3D-470E-B002-2F3757B309E5}" destId="{64600031-C593-4FB2-842B-E87D87C9074D}" srcOrd="0" destOrd="0" parTransId="{D36E74A4-A394-4423-B7F6-2742C2F58D94}" sibTransId="{35F81DEF-A530-4B98-9583-F50395B23614}"/>
    <dgm:cxn modelId="{63E4479E-6A9C-034D-8084-71CAC59286F8}" type="presOf" srcId="{5B360212-053F-4D9F-9B74-3640950327CC}" destId="{3B1BBD6A-C3B0-634F-91A9-7A2A377DCBCC}" srcOrd="0" destOrd="0" presId="urn:microsoft.com/office/officeart/2005/8/layout/default"/>
    <dgm:cxn modelId="{F7A239A7-0099-488F-86FC-E08E553A8391}" srcId="{33AC9F38-4E3D-470E-B002-2F3757B309E5}" destId="{90B48D74-27D9-4E07-ABAB-601ED46FE279}" srcOrd="5" destOrd="0" parTransId="{B436B75F-720B-46F2-8952-B6707F71D769}" sibTransId="{B1C9FD6B-0F58-4A73-9270-39455D759552}"/>
    <dgm:cxn modelId="{579401AF-DAB9-4455-B0E7-270B5EA11839}" srcId="{33AC9F38-4E3D-470E-B002-2F3757B309E5}" destId="{B46E5E63-72C4-40FA-A98C-803CF3E60E72}" srcOrd="4" destOrd="0" parTransId="{09B9E166-B5C1-4C15-99E4-7CCCB08E2119}" sibTransId="{24FEDC4F-374F-45E9-B521-C6E3E5DA3BAE}"/>
    <dgm:cxn modelId="{16801AB5-38A3-CE43-A1DE-A9D9F2C3C8EC}" type="presOf" srcId="{90B48D74-27D9-4E07-ABAB-601ED46FE279}" destId="{F72FCDE8-2812-CA43-A900-153B4B8DCAAB}" srcOrd="0" destOrd="0" presId="urn:microsoft.com/office/officeart/2005/8/layout/default"/>
    <dgm:cxn modelId="{3FA05EBB-D7CD-A94E-ABBF-F6ABB5785542}" type="presOf" srcId="{D03DA984-C743-42F4-AF75-49CEAA9638A9}" destId="{122810D3-818B-C64A-9CB1-E39B773CA5F5}" srcOrd="0" destOrd="0" presId="urn:microsoft.com/office/officeart/2005/8/layout/default"/>
    <dgm:cxn modelId="{725CD7BB-882E-4E63-90FE-04DA32E29FA2}" srcId="{33AC9F38-4E3D-470E-B002-2F3757B309E5}" destId="{1996CA32-FDE4-442B-B188-09D630A9D265}" srcOrd="1" destOrd="0" parTransId="{502B8C54-7989-4C8A-B56B-D13EBDCB5364}" sibTransId="{AE6441BE-46E0-4AF9-94DC-5869FA4ECD57}"/>
    <dgm:cxn modelId="{779955E4-2861-4A0E-B55E-265427A3BEC3}" srcId="{33AC9F38-4E3D-470E-B002-2F3757B309E5}" destId="{5B360212-053F-4D9F-9B74-3640950327CC}" srcOrd="2" destOrd="0" parTransId="{027A8085-DA3B-4F43-82D9-6422C35C5951}" sibTransId="{E82546FB-A94B-4FD9-B705-C5165F059BA3}"/>
    <dgm:cxn modelId="{7BFB5EF7-2900-40EF-926D-74B09AC7BB50}" srcId="{33AC9F38-4E3D-470E-B002-2F3757B309E5}" destId="{D03DA984-C743-42F4-AF75-49CEAA9638A9}" srcOrd="3" destOrd="0" parTransId="{C3D77997-697D-4E11-8E8C-1B056FA7F42A}" sibTransId="{7779EBEF-4A34-4481-9541-248C748D4E68}"/>
    <dgm:cxn modelId="{4989B48F-E1AD-234A-B0B7-C16A903EBB3C}" type="presParOf" srcId="{C012BC1D-4848-FD48-BA8C-08966D98D6AC}" destId="{3D4A2BC1-27EB-DD4C-A33E-65E35A53C2C5}" srcOrd="0" destOrd="0" presId="urn:microsoft.com/office/officeart/2005/8/layout/default"/>
    <dgm:cxn modelId="{9E4814D1-BC33-274D-B4C7-45162638222B}" type="presParOf" srcId="{C012BC1D-4848-FD48-BA8C-08966D98D6AC}" destId="{9A631AB6-31A1-3D40-887D-15840FA9F55F}" srcOrd="1" destOrd="0" presId="urn:microsoft.com/office/officeart/2005/8/layout/default"/>
    <dgm:cxn modelId="{9310353E-8434-394D-A0ED-523C34DD131E}" type="presParOf" srcId="{C012BC1D-4848-FD48-BA8C-08966D98D6AC}" destId="{8B93104A-8D46-7646-9390-2BCC46D0FE02}" srcOrd="2" destOrd="0" presId="urn:microsoft.com/office/officeart/2005/8/layout/default"/>
    <dgm:cxn modelId="{B73690EA-2430-9541-86FF-BD4F663B2A0F}" type="presParOf" srcId="{C012BC1D-4848-FD48-BA8C-08966D98D6AC}" destId="{7CED073B-8454-1449-9754-FE451E891129}" srcOrd="3" destOrd="0" presId="urn:microsoft.com/office/officeart/2005/8/layout/default"/>
    <dgm:cxn modelId="{D76D589D-BC42-8E49-AC2A-E1DD70335DC7}" type="presParOf" srcId="{C012BC1D-4848-FD48-BA8C-08966D98D6AC}" destId="{3B1BBD6A-C3B0-634F-91A9-7A2A377DCBCC}" srcOrd="4" destOrd="0" presId="urn:microsoft.com/office/officeart/2005/8/layout/default"/>
    <dgm:cxn modelId="{274335A5-3962-704B-AABF-C10932829381}" type="presParOf" srcId="{C012BC1D-4848-FD48-BA8C-08966D98D6AC}" destId="{54A764CA-7561-104F-A8FD-C70ED3DE8BF0}" srcOrd="5" destOrd="0" presId="urn:microsoft.com/office/officeart/2005/8/layout/default"/>
    <dgm:cxn modelId="{A985E958-D553-F149-8675-9F5E6B93BF57}" type="presParOf" srcId="{C012BC1D-4848-FD48-BA8C-08966D98D6AC}" destId="{122810D3-818B-C64A-9CB1-E39B773CA5F5}" srcOrd="6" destOrd="0" presId="urn:microsoft.com/office/officeart/2005/8/layout/default"/>
    <dgm:cxn modelId="{D55E5CEE-A110-1F47-A9FC-F38F1FA7E4FD}" type="presParOf" srcId="{C012BC1D-4848-FD48-BA8C-08966D98D6AC}" destId="{AB3A54B1-2A1A-2741-B757-9965878A6E46}" srcOrd="7" destOrd="0" presId="urn:microsoft.com/office/officeart/2005/8/layout/default"/>
    <dgm:cxn modelId="{E66BCC07-957E-E248-A655-3E6E7B3592E8}" type="presParOf" srcId="{C012BC1D-4848-FD48-BA8C-08966D98D6AC}" destId="{84F758EE-8C60-5645-973F-3074B3D848F3}" srcOrd="8" destOrd="0" presId="urn:microsoft.com/office/officeart/2005/8/layout/default"/>
    <dgm:cxn modelId="{7AD13ABC-F0D7-D043-B23D-F3D33B687CB7}" type="presParOf" srcId="{C012BC1D-4848-FD48-BA8C-08966D98D6AC}" destId="{2D5E9892-7B01-7B44-934F-444F991A6F35}" srcOrd="9" destOrd="0" presId="urn:microsoft.com/office/officeart/2005/8/layout/default"/>
    <dgm:cxn modelId="{592AE1DA-F7E3-1C4F-964C-DF82AD950531}" type="presParOf" srcId="{C012BC1D-4848-FD48-BA8C-08966D98D6AC}" destId="{F72FCDE8-2812-CA43-A900-153B4B8DCAAB}" srcOrd="10" destOrd="0" presId="urn:microsoft.com/office/officeart/2005/8/layout/default"/>
    <dgm:cxn modelId="{7BEED6EC-8FF3-D547-AA64-240C48D75A1C}" type="presParOf" srcId="{C012BC1D-4848-FD48-BA8C-08966D98D6AC}" destId="{22D2A1E9-22F2-3845-ADC0-B1D242041132}" srcOrd="11" destOrd="0" presId="urn:microsoft.com/office/officeart/2005/8/layout/default"/>
    <dgm:cxn modelId="{C524CC96-04C4-FA41-9B38-BCFD9D8C57B5}" type="presParOf" srcId="{C012BC1D-4848-FD48-BA8C-08966D98D6AC}" destId="{37DA8A70-DCF4-1A4A-A231-1B26BECA570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C3B67-F267-44A6-8267-55B8B895A81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6DE7222-CA4E-4AC6-A638-CCDA08AD53EA}">
      <dgm:prSet/>
      <dgm:spPr/>
      <dgm:t>
        <a:bodyPr/>
        <a:lstStyle/>
        <a:p>
          <a:r>
            <a:rPr lang="en-US" b="1"/>
            <a:t>After Admission to ALF</a:t>
          </a:r>
          <a:endParaRPr lang="en-US"/>
        </a:p>
      </dgm:t>
    </dgm:pt>
    <dgm:pt modelId="{BC7E76F6-32C4-40A8-9ECB-DC4270F9FAC5}" type="parTrans" cxnId="{07FF85A0-AA4A-46A8-98B6-D8A2F61A95ED}">
      <dgm:prSet/>
      <dgm:spPr/>
      <dgm:t>
        <a:bodyPr/>
        <a:lstStyle/>
        <a:p>
          <a:endParaRPr lang="en-US"/>
        </a:p>
      </dgm:t>
    </dgm:pt>
    <dgm:pt modelId="{5469D9BD-9FEC-4413-A1BE-161FB940826E}" type="sibTrans" cxnId="{07FF85A0-AA4A-46A8-98B6-D8A2F61A95ED}">
      <dgm:prSet/>
      <dgm:spPr/>
      <dgm:t>
        <a:bodyPr/>
        <a:lstStyle/>
        <a:p>
          <a:endParaRPr lang="en-US"/>
        </a:p>
      </dgm:t>
    </dgm:pt>
    <dgm:pt modelId="{4FE986D9-7EC4-48E2-9FA5-D8529EEE7936}">
      <dgm:prSet/>
      <dgm:spPr/>
      <dgm:t>
        <a:bodyPr/>
        <a:lstStyle/>
        <a:p>
          <a:r>
            <a:rPr lang="en-US"/>
            <a:t>Sensory aids inconsistently used </a:t>
          </a:r>
        </a:p>
      </dgm:t>
    </dgm:pt>
    <dgm:pt modelId="{3E24641A-FAF9-47E0-9ED2-5844AFECC297}" type="parTrans" cxnId="{8B1987DF-7D10-4E65-91DF-56EFCB8ACF66}">
      <dgm:prSet/>
      <dgm:spPr/>
      <dgm:t>
        <a:bodyPr/>
        <a:lstStyle/>
        <a:p>
          <a:endParaRPr lang="en-US"/>
        </a:p>
      </dgm:t>
    </dgm:pt>
    <dgm:pt modelId="{B2FA4561-BA15-4BB2-BA84-A97C200C2F53}" type="sibTrans" cxnId="{8B1987DF-7D10-4E65-91DF-56EFCB8ACF66}">
      <dgm:prSet/>
      <dgm:spPr/>
      <dgm:t>
        <a:bodyPr/>
        <a:lstStyle/>
        <a:p>
          <a:endParaRPr lang="en-US"/>
        </a:p>
      </dgm:t>
    </dgm:pt>
    <dgm:pt modelId="{95C7E2F3-5E14-4D87-8396-524C48041FDD}">
      <dgm:prSet/>
      <dgm:spPr/>
      <dgm:t>
        <a:bodyPr/>
        <a:lstStyle/>
        <a:p>
          <a:r>
            <a:rPr lang="en-US"/>
            <a:t>Limited daytime engagement and light exposure </a:t>
          </a:r>
        </a:p>
      </dgm:t>
    </dgm:pt>
    <dgm:pt modelId="{4790ECF3-73CA-4BB3-8C14-77EE6745E800}" type="parTrans" cxnId="{6DF7F993-D689-4FB2-93A0-ECF7D95E7103}">
      <dgm:prSet/>
      <dgm:spPr/>
      <dgm:t>
        <a:bodyPr/>
        <a:lstStyle/>
        <a:p>
          <a:endParaRPr lang="en-US"/>
        </a:p>
      </dgm:t>
    </dgm:pt>
    <dgm:pt modelId="{6EC64BFA-6087-4A6C-9709-55CD919D5463}" type="sibTrans" cxnId="{6DF7F993-D689-4FB2-93A0-ECF7D95E7103}">
      <dgm:prSet/>
      <dgm:spPr/>
      <dgm:t>
        <a:bodyPr/>
        <a:lstStyle/>
        <a:p>
          <a:endParaRPr lang="en-US"/>
        </a:p>
      </dgm:t>
    </dgm:pt>
    <dgm:pt modelId="{61C3A148-EE2F-48A6-8742-8AA4EAD7C39B}">
      <dgm:prSet/>
      <dgm:spPr/>
      <dgm:t>
        <a:bodyPr/>
        <a:lstStyle/>
        <a:p>
          <a:r>
            <a:rPr lang="en-US"/>
            <a:t>Increased daytime napping</a:t>
          </a:r>
        </a:p>
      </dgm:t>
    </dgm:pt>
    <dgm:pt modelId="{07DA45A2-E2BA-42F4-9D20-A165A943843E}" type="parTrans" cxnId="{77FDA10C-DC82-4879-933F-4163DC2B1356}">
      <dgm:prSet/>
      <dgm:spPr/>
      <dgm:t>
        <a:bodyPr/>
        <a:lstStyle/>
        <a:p>
          <a:endParaRPr lang="en-US"/>
        </a:p>
      </dgm:t>
    </dgm:pt>
    <dgm:pt modelId="{BC04A5DD-6269-4BFC-B14F-A0E7E42674C4}" type="sibTrans" cxnId="{77FDA10C-DC82-4879-933F-4163DC2B1356}">
      <dgm:prSet/>
      <dgm:spPr/>
      <dgm:t>
        <a:bodyPr/>
        <a:lstStyle/>
        <a:p>
          <a:endParaRPr lang="en-US"/>
        </a:p>
      </dgm:t>
    </dgm:pt>
    <dgm:pt modelId="{9A8B2C86-4151-46BE-A727-67CC82AC454F}">
      <dgm:prSet/>
      <dgm:spPr/>
      <dgm:t>
        <a:bodyPr/>
        <a:lstStyle/>
        <a:p>
          <a:r>
            <a:rPr lang="en-US" b="1"/>
            <a:t>Outcome</a:t>
          </a:r>
          <a:endParaRPr lang="en-US"/>
        </a:p>
      </dgm:t>
    </dgm:pt>
    <dgm:pt modelId="{B2F7E256-63A2-4085-9930-30E493B19731}" type="parTrans" cxnId="{A4461B6F-40E9-4DFE-8DC5-FCA9122EF537}">
      <dgm:prSet/>
      <dgm:spPr/>
      <dgm:t>
        <a:bodyPr/>
        <a:lstStyle/>
        <a:p>
          <a:endParaRPr lang="en-US"/>
        </a:p>
      </dgm:t>
    </dgm:pt>
    <dgm:pt modelId="{8BB3F2A3-35AE-4F67-8056-B20E44EB35BB}" type="sibTrans" cxnId="{A4461B6F-40E9-4DFE-8DC5-FCA9122EF537}">
      <dgm:prSet/>
      <dgm:spPr/>
      <dgm:t>
        <a:bodyPr/>
        <a:lstStyle/>
        <a:p>
          <a:endParaRPr lang="en-US"/>
        </a:p>
      </dgm:t>
    </dgm:pt>
    <dgm:pt modelId="{99D6CA81-63E8-4F90-9B2B-299D2C0854A4}">
      <dgm:prSet/>
      <dgm:spPr/>
      <dgm:t>
        <a:bodyPr/>
        <a:lstStyle/>
        <a:p>
          <a:r>
            <a:rPr lang="en-US"/>
            <a:t>Worsening confusion and nighttime hallucinations </a:t>
          </a:r>
        </a:p>
      </dgm:t>
    </dgm:pt>
    <dgm:pt modelId="{03DBF2F2-32D9-4E17-8111-5549CC372E32}" type="parTrans" cxnId="{670FE330-FCE6-46C1-8C08-1D8DDFC8C302}">
      <dgm:prSet/>
      <dgm:spPr/>
      <dgm:t>
        <a:bodyPr/>
        <a:lstStyle/>
        <a:p>
          <a:endParaRPr lang="en-US"/>
        </a:p>
      </dgm:t>
    </dgm:pt>
    <dgm:pt modelId="{A3461A08-13A6-47BD-AED7-49725D4F5500}" type="sibTrans" cxnId="{670FE330-FCE6-46C1-8C08-1D8DDFC8C302}">
      <dgm:prSet/>
      <dgm:spPr/>
      <dgm:t>
        <a:bodyPr/>
        <a:lstStyle/>
        <a:p>
          <a:endParaRPr lang="en-US"/>
        </a:p>
      </dgm:t>
    </dgm:pt>
    <dgm:pt modelId="{8712B655-2F25-48DF-90EF-B34E348C1E69}">
      <dgm:prSet/>
      <dgm:spPr/>
      <dgm:t>
        <a:bodyPr/>
        <a:lstStyle/>
        <a:p>
          <a:r>
            <a:rPr lang="en-US"/>
            <a:t>Delirium develops </a:t>
          </a:r>
        </a:p>
      </dgm:t>
    </dgm:pt>
    <dgm:pt modelId="{B4AC9264-AFEC-4EC5-B3C9-0E62D3AB870E}" type="parTrans" cxnId="{546531FF-AA07-4BAD-BEBC-FD2FBAFC3ABC}">
      <dgm:prSet/>
      <dgm:spPr/>
      <dgm:t>
        <a:bodyPr/>
        <a:lstStyle/>
        <a:p>
          <a:endParaRPr lang="en-US"/>
        </a:p>
      </dgm:t>
    </dgm:pt>
    <dgm:pt modelId="{51291B93-BD1F-460B-AD1C-122A35C0959D}" type="sibTrans" cxnId="{546531FF-AA07-4BAD-BEBC-FD2FBAFC3ABC}">
      <dgm:prSet/>
      <dgm:spPr/>
      <dgm:t>
        <a:bodyPr/>
        <a:lstStyle/>
        <a:p>
          <a:endParaRPr lang="en-US"/>
        </a:p>
      </dgm:t>
    </dgm:pt>
    <dgm:pt modelId="{946F6E4C-28C8-4EB7-B053-BE93F50A7105}">
      <dgm:prSet/>
      <dgm:spPr/>
      <dgm:t>
        <a:bodyPr/>
        <a:lstStyle/>
        <a:p>
          <a:r>
            <a:rPr lang="en-US"/>
            <a:t>Antipsychotic initiated for behaviors</a:t>
          </a:r>
        </a:p>
      </dgm:t>
    </dgm:pt>
    <dgm:pt modelId="{9DEB387B-F9B8-4E9B-A623-E151226FEBFA}" type="parTrans" cxnId="{240CAB66-1951-4911-A6D9-0D72E4A2CB6B}">
      <dgm:prSet/>
      <dgm:spPr/>
      <dgm:t>
        <a:bodyPr/>
        <a:lstStyle/>
        <a:p>
          <a:endParaRPr lang="en-US"/>
        </a:p>
      </dgm:t>
    </dgm:pt>
    <dgm:pt modelId="{9D86E220-42A6-4712-8D55-2CC89A04971D}" type="sibTrans" cxnId="{240CAB66-1951-4911-A6D9-0D72E4A2CB6B}">
      <dgm:prSet/>
      <dgm:spPr/>
      <dgm:t>
        <a:bodyPr/>
        <a:lstStyle/>
        <a:p>
          <a:endParaRPr lang="en-US"/>
        </a:p>
      </dgm:t>
    </dgm:pt>
    <dgm:pt modelId="{F9FB471C-EB05-4316-9544-CF29CCD76C41}" type="pres">
      <dgm:prSet presAssocID="{EB0C3B67-F267-44A6-8267-55B8B895A811}" presName="Name0" presStyleCnt="0">
        <dgm:presLayoutVars>
          <dgm:dir/>
          <dgm:animLvl val="lvl"/>
          <dgm:resizeHandles val="exact"/>
        </dgm:presLayoutVars>
      </dgm:prSet>
      <dgm:spPr/>
    </dgm:pt>
    <dgm:pt modelId="{CFFD15F8-E157-4E58-8DED-9B870B4C7365}" type="pres">
      <dgm:prSet presAssocID="{16DE7222-CA4E-4AC6-A638-CCDA08AD53EA}" presName="linNode" presStyleCnt="0"/>
      <dgm:spPr/>
    </dgm:pt>
    <dgm:pt modelId="{DFBC5588-E46F-4CBE-96B3-900A07D087C5}" type="pres">
      <dgm:prSet presAssocID="{16DE7222-CA4E-4AC6-A638-CCDA08AD53EA}" presName="parentText" presStyleLbl="node1" presStyleIdx="0" presStyleCnt="2">
        <dgm:presLayoutVars>
          <dgm:chMax val="1"/>
          <dgm:bulletEnabled val="1"/>
        </dgm:presLayoutVars>
      </dgm:prSet>
      <dgm:spPr/>
    </dgm:pt>
    <dgm:pt modelId="{5BA70C78-B140-4A0F-B593-E3A66AE28DFC}" type="pres">
      <dgm:prSet presAssocID="{16DE7222-CA4E-4AC6-A638-CCDA08AD53EA}" presName="descendantText" presStyleLbl="alignAccFollowNode1" presStyleIdx="0" presStyleCnt="2">
        <dgm:presLayoutVars>
          <dgm:bulletEnabled val="1"/>
        </dgm:presLayoutVars>
      </dgm:prSet>
      <dgm:spPr/>
    </dgm:pt>
    <dgm:pt modelId="{515929CE-632A-434C-915D-54F5E898E0C6}" type="pres">
      <dgm:prSet presAssocID="{5469D9BD-9FEC-4413-A1BE-161FB940826E}" presName="sp" presStyleCnt="0"/>
      <dgm:spPr/>
    </dgm:pt>
    <dgm:pt modelId="{6C8E6959-BBA6-426D-98A0-333909A51789}" type="pres">
      <dgm:prSet presAssocID="{9A8B2C86-4151-46BE-A727-67CC82AC454F}" presName="linNode" presStyleCnt="0"/>
      <dgm:spPr/>
    </dgm:pt>
    <dgm:pt modelId="{CF744294-5616-490B-82BA-416A5CCA1C51}" type="pres">
      <dgm:prSet presAssocID="{9A8B2C86-4151-46BE-A727-67CC82AC454F}" presName="parentText" presStyleLbl="node1" presStyleIdx="1" presStyleCnt="2">
        <dgm:presLayoutVars>
          <dgm:chMax val="1"/>
          <dgm:bulletEnabled val="1"/>
        </dgm:presLayoutVars>
      </dgm:prSet>
      <dgm:spPr/>
    </dgm:pt>
    <dgm:pt modelId="{5219DC40-318B-49F3-B65D-5C8E146360D9}" type="pres">
      <dgm:prSet presAssocID="{9A8B2C86-4151-46BE-A727-67CC82AC454F}" presName="descendantText" presStyleLbl="alignAccFollowNode1" presStyleIdx="1" presStyleCnt="2">
        <dgm:presLayoutVars>
          <dgm:bulletEnabled val="1"/>
        </dgm:presLayoutVars>
      </dgm:prSet>
      <dgm:spPr/>
    </dgm:pt>
  </dgm:ptLst>
  <dgm:cxnLst>
    <dgm:cxn modelId="{77FDA10C-DC82-4879-933F-4163DC2B1356}" srcId="{16DE7222-CA4E-4AC6-A638-CCDA08AD53EA}" destId="{61C3A148-EE2F-48A6-8742-8AA4EAD7C39B}" srcOrd="2" destOrd="0" parTransId="{07DA45A2-E2BA-42F4-9D20-A165A943843E}" sibTransId="{BC04A5DD-6269-4BFC-B14F-A0E7E42674C4}"/>
    <dgm:cxn modelId="{EA1BE719-F298-4E69-B1E2-2D6E193DC882}" type="presOf" srcId="{EB0C3B67-F267-44A6-8267-55B8B895A811}" destId="{F9FB471C-EB05-4316-9544-CF29CCD76C41}" srcOrd="0" destOrd="0" presId="urn:microsoft.com/office/officeart/2005/8/layout/vList5"/>
    <dgm:cxn modelId="{670FE330-FCE6-46C1-8C08-1D8DDFC8C302}" srcId="{9A8B2C86-4151-46BE-A727-67CC82AC454F}" destId="{99D6CA81-63E8-4F90-9B2B-299D2C0854A4}" srcOrd="0" destOrd="0" parTransId="{03DBF2F2-32D9-4E17-8111-5549CC372E32}" sibTransId="{A3461A08-13A6-47BD-AED7-49725D4F5500}"/>
    <dgm:cxn modelId="{84FEDD31-69C8-4596-B479-B4B901C58E35}" type="presOf" srcId="{9A8B2C86-4151-46BE-A727-67CC82AC454F}" destId="{CF744294-5616-490B-82BA-416A5CCA1C51}" srcOrd="0" destOrd="0" presId="urn:microsoft.com/office/officeart/2005/8/layout/vList5"/>
    <dgm:cxn modelId="{95DE7947-6317-49FF-8F6A-14844EB2F157}" type="presOf" srcId="{4FE986D9-7EC4-48E2-9FA5-D8529EEE7936}" destId="{5BA70C78-B140-4A0F-B593-E3A66AE28DFC}" srcOrd="0" destOrd="0" presId="urn:microsoft.com/office/officeart/2005/8/layout/vList5"/>
    <dgm:cxn modelId="{F514E248-0226-4A8F-9D96-94AA10474197}" type="presOf" srcId="{61C3A148-EE2F-48A6-8742-8AA4EAD7C39B}" destId="{5BA70C78-B140-4A0F-B593-E3A66AE28DFC}" srcOrd="0" destOrd="2" presId="urn:microsoft.com/office/officeart/2005/8/layout/vList5"/>
    <dgm:cxn modelId="{273FB649-CB7A-4614-88C7-7FFAB551D947}" type="presOf" srcId="{99D6CA81-63E8-4F90-9B2B-299D2C0854A4}" destId="{5219DC40-318B-49F3-B65D-5C8E146360D9}" srcOrd="0" destOrd="0" presId="urn:microsoft.com/office/officeart/2005/8/layout/vList5"/>
    <dgm:cxn modelId="{34740E61-EA2C-490C-85CA-6C0AB6DD177A}" type="presOf" srcId="{8712B655-2F25-48DF-90EF-B34E348C1E69}" destId="{5219DC40-318B-49F3-B65D-5C8E146360D9}" srcOrd="0" destOrd="1" presId="urn:microsoft.com/office/officeart/2005/8/layout/vList5"/>
    <dgm:cxn modelId="{240CAB66-1951-4911-A6D9-0D72E4A2CB6B}" srcId="{9A8B2C86-4151-46BE-A727-67CC82AC454F}" destId="{946F6E4C-28C8-4EB7-B053-BE93F50A7105}" srcOrd="2" destOrd="0" parTransId="{9DEB387B-F9B8-4E9B-A623-E151226FEBFA}" sibTransId="{9D86E220-42A6-4712-8D55-2CC89A04971D}"/>
    <dgm:cxn modelId="{A4461B6F-40E9-4DFE-8DC5-FCA9122EF537}" srcId="{EB0C3B67-F267-44A6-8267-55B8B895A811}" destId="{9A8B2C86-4151-46BE-A727-67CC82AC454F}" srcOrd="1" destOrd="0" parTransId="{B2F7E256-63A2-4085-9930-30E493B19731}" sibTransId="{8BB3F2A3-35AE-4F67-8056-B20E44EB35BB}"/>
    <dgm:cxn modelId="{B18ABF84-4AF2-431C-8B36-F5F82B7ED312}" type="presOf" srcId="{946F6E4C-28C8-4EB7-B053-BE93F50A7105}" destId="{5219DC40-318B-49F3-B65D-5C8E146360D9}" srcOrd="0" destOrd="2" presId="urn:microsoft.com/office/officeart/2005/8/layout/vList5"/>
    <dgm:cxn modelId="{6DF7F993-D689-4FB2-93A0-ECF7D95E7103}" srcId="{16DE7222-CA4E-4AC6-A638-CCDA08AD53EA}" destId="{95C7E2F3-5E14-4D87-8396-524C48041FDD}" srcOrd="1" destOrd="0" parTransId="{4790ECF3-73CA-4BB3-8C14-77EE6745E800}" sibTransId="{6EC64BFA-6087-4A6C-9709-55CD919D5463}"/>
    <dgm:cxn modelId="{07FF85A0-AA4A-46A8-98B6-D8A2F61A95ED}" srcId="{EB0C3B67-F267-44A6-8267-55B8B895A811}" destId="{16DE7222-CA4E-4AC6-A638-CCDA08AD53EA}" srcOrd="0" destOrd="0" parTransId="{BC7E76F6-32C4-40A8-9ECB-DC4270F9FAC5}" sibTransId="{5469D9BD-9FEC-4413-A1BE-161FB940826E}"/>
    <dgm:cxn modelId="{8B1987DF-7D10-4E65-91DF-56EFCB8ACF66}" srcId="{16DE7222-CA4E-4AC6-A638-CCDA08AD53EA}" destId="{4FE986D9-7EC4-48E2-9FA5-D8529EEE7936}" srcOrd="0" destOrd="0" parTransId="{3E24641A-FAF9-47E0-9ED2-5844AFECC297}" sibTransId="{B2FA4561-BA15-4BB2-BA84-A97C200C2F53}"/>
    <dgm:cxn modelId="{57C74EEE-93B7-4944-87A4-EF2EB8675B52}" type="presOf" srcId="{16DE7222-CA4E-4AC6-A638-CCDA08AD53EA}" destId="{DFBC5588-E46F-4CBE-96B3-900A07D087C5}" srcOrd="0" destOrd="0" presId="urn:microsoft.com/office/officeart/2005/8/layout/vList5"/>
    <dgm:cxn modelId="{DB26D3F3-957B-49B4-8669-2E71B00E1C29}" type="presOf" srcId="{95C7E2F3-5E14-4D87-8396-524C48041FDD}" destId="{5BA70C78-B140-4A0F-B593-E3A66AE28DFC}" srcOrd="0" destOrd="1" presId="urn:microsoft.com/office/officeart/2005/8/layout/vList5"/>
    <dgm:cxn modelId="{546531FF-AA07-4BAD-BEBC-FD2FBAFC3ABC}" srcId="{9A8B2C86-4151-46BE-A727-67CC82AC454F}" destId="{8712B655-2F25-48DF-90EF-B34E348C1E69}" srcOrd="1" destOrd="0" parTransId="{B4AC9264-AFEC-4EC5-B3C9-0E62D3AB870E}" sibTransId="{51291B93-BD1F-460B-AD1C-122A35C0959D}"/>
    <dgm:cxn modelId="{6ABE450E-29FB-4F24-BEE0-74320DEF15CD}" type="presParOf" srcId="{F9FB471C-EB05-4316-9544-CF29CCD76C41}" destId="{CFFD15F8-E157-4E58-8DED-9B870B4C7365}" srcOrd="0" destOrd="0" presId="urn:microsoft.com/office/officeart/2005/8/layout/vList5"/>
    <dgm:cxn modelId="{17F914FA-72B4-4AD5-97A3-728EBEA7372C}" type="presParOf" srcId="{CFFD15F8-E157-4E58-8DED-9B870B4C7365}" destId="{DFBC5588-E46F-4CBE-96B3-900A07D087C5}" srcOrd="0" destOrd="0" presId="urn:microsoft.com/office/officeart/2005/8/layout/vList5"/>
    <dgm:cxn modelId="{83424F07-4668-4472-9598-858345016C1E}" type="presParOf" srcId="{CFFD15F8-E157-4E58-8DED-9B870B4C7365}" destId="{5BA70C78-B140-4A0F-B593-E3A66AE28DFC}" srcOrd="1" destOrd="0" presId="urn:microsoft.com/office/officeart/2005/8/layout/vList5"/>
    <dgm:cxn modelId="{C9E459FF-AB49-4E28-84EB-4C7A91021911}" type="presParOf" srcId="{F9FB471C-EB05-4316-9544-CF29CCD76C41}" destId="{515929CE-632A-434C-915D-54F5E898E0C6}" srcOrd="1" destOrd="0" presId="urn:microsoft.com/office/officeart/2005/8/layout/vList5"/>
    <dgm:cxn modelId="{4077C79D-C34B-480C-B515-D49404FAF2A6}" type="presParOf" srcId="{F9FB471C-EB05-4316-9544-CF29CCD76C41}" destId="{6C8E6959-BBA6-426D-98A0-333909A51789}" srcOrd="2" destOrd="0" presId="urn:microsoft.com/office/officeart/2005/8/layout/vList5"/>
    <dgm:cxn modelId="{81AB759B-0C97-4654-B37B-841BA6C2F3A7}" type="presParOf" srcId="{6C8E6959-BBA6-426D-98A0-333909A51789}" destId="{CF744294-5616-490B-82BA-416A5CCA1C51}" srcOrd="0" destOrd="0" presId="urn:microsoft.com/office/officeart/2005/8/layout/vList5"/>
    <dgm:cxn modelId="{7C37475B-8A37-49E3-993C-566D355D59BD}" type="presParOf" srcId="{6C8E6959-BBA6-426D-98A0-333909A51789}" destId="{5219DC40-318B-49F3-B65D-5C8E146360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A9CE0B-B3BE-4DCC-BFB3-338C8DCA02F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18BAF49-C575-47F6-9B89-2BD1539A73A6}">
      <dgm:prSet/>
      <dgm:spPr/>
      <dgm:t>
        <a:bodyPr/>
        <a:lstStyle/>
        <a:p>
          <a:r>
            <a:rPr lang="en-US"/>
            <a:t>Does this help or hinder “what matters” to the resident</a:t>
          </a:r>
        </a:p>
      </dgm:t>
    </dgm:pt>
    <dgm:pt modelId="{60A139F3-A8F3-465E-827C-1878E96B95F9}" type="parTrans" cxnId="{59465139-DEE9-4AD9-AB5D-CA416313751E}">
      <dgm:prSet/>
      <dgm:spPr/>
      <dgm:t>
        <a:bodyPr/>
        <a:lstStyle/>
        <a:p>
          <a:endParaRPr lang="en-US"/>
        </a:p>
      </dgm:t>
    </dgm:pt>
    <dgm:pt modelId="{B4B3D969-B44F-45B8-8F0F-8274A86E46D1}" type="sibTrans" cxnId="{59465139-DEE9-4AD9-AB5D-CA416313751E}">
      <dgm:prSet/>
      <dgm:spPr/>
      <dgm:t>
        <a:bodyPr/>
        <a:lstStyle/>
        <a:p>
          <a:endParaRPr lang="en-US"/>
        </a:p>
      </dgm:t>
    </dgm:pt>
    <dgm:pt modelId="{4BCFAC0C-3D92-4110-A0E2-A624BE9E65C9}">
      <dgm:prSet/>
      <dgm:spPr/>
      <dgm:t>
        <a:bodyPr/>
        <a:lstStyle/>
        <a:p>
          <a:r>
            <a:rPr lang="en-US"/>
            <a:t>Does this improve or worsen function (mentation and mobility)</a:t>
          </a:r>
        </a:p>
      </dgm:t>
    </dgm:pt>
    <dgm:pt modelId="{F959CDCE-29FA-4D02-97F6-BB794D041C92}" type="parTrans" cxnId="{E2ABE933-5141-420D-9C4C-A7C0081347B8}">
      <dgm:prSet/>
      <dgm:spPr/>
      <dgm:t>
        <a:bodyPr/>
        <a:lstStyle/>
        <a:p>
          <a:endParaRPr lang="en-US"/>
        </a:p>
      </dgm:t>
    </dgm:pt>
    <dgm:pt modelId="{5FB8B65D-1E14-4A39-8128-CDE17734794F}" type="sibTrans" cxnId="{E2ABE933-5141-420D-9C4C-A7C0081347B8}">
      <dgm:prSet/>
      <dgm:spPr/>
      <dgm:t>
        <a:bodyPr/>
        <a:lstStyle/>
        <a:p>
          <a:endParaRPr lang="en-US"/>
        </a:p>
      </dgm:t>
    </dgm:pt>
    <dgm:pt modelId="{5A8DB04F-6824-41E3-866F-DE85D5065DDF}">
      <dgm:prSet/>
      <dgm:spPr/>
      <dgm:t>
        <a:bodyPr/>
        <a:lstStyle/>
        <a:p>
          <a:r>
            <a:rPr lang="en-US"/>
            <a:t>Is this still the safest option?</a:t>
          </a:r>
        </a:p>
      </dgm:t>
    </dgm:pt>
    <dgm:pt modelId="{A6F339D1-3021-45E8-A0AD-6E5E20EDF758}" type="parTrans" cxnId="{38C315FD-9CC8-44F8-B9FD-291D30110C0B}">
      <dgm:prSet/>
      <dgm:spPr/>
      <dgm:t>
        <a:bodyPr/>
        <a:lstStyle/>
        <a:p>
          <a:endParaRPr lang="en-US"/>
        </a:p>
      </dgm:t>
    </dgm:pt>
    <dgm:pt modelId="{8F1DA153-46D7-408F-AF43-175585FBFC4E}" type="sibTrans" cxnId="{38C315FD-9CC8-44F8-B9FD-291D30110C0B}">
      <dgm:prSet/>
      <dgm:spPr/>
      <dgm:t>
        <a:bodyPr/>
        <a:lstStyle/>
        <a:p>
          <a:endParaRPr lang="en-US"/>
        </a:p>
      </dgm:t>
    </dgm:pt>
    <dgm:pt modelId="{466452C7-D5A5-49E8-9E5B-1896FC1C4AD6}">
      <dgm:prSet/>
      <dgm:spPr/>
      <dgm:t>
        <a:bodyPr/>
        <a:lstStyle/>
        <a:p>
          <a:r>
            <a:rPr lang="en-US"/>
            <a:t>Have non-pharmacological approaches been tried and documented?</a:t>
          </a:r>
        </a:p>
      </dgm:t>
    </dgm:pt>
    <dgm:pt modelId="{3AC2F25C-9535-48A4-9795-A143CC0C933E}" type="parTrans" cxnId="{171BBC54-0292-483C-AA3E-4C19AACA0214}">
      <dgm:prSet/>
      <dgm:spPr/>
      <dgm:t>
        <a:bodyPr/>
        <a:lstStyle/>
        <a:p>
          <a:endParaRPr lang="en-US"/>
        </a:p>
      </dgm:t>
    </dgm:pt>
    <dgm:pt modelId="{2DD84BB7-10ED-4DD8-ACBB-5484E3FD6713}" type="sibTrans" cxnId="{171BBC54-0292-483C-AA3E-4C19AACA0214}">
      <dgm:prSet/>
      <dgm:spPr/>
      <dgm:t>
        <a:bodyPr/>
        <a:lstStyle/>
        <a:p>
          <a:endParaRPr lang="en-US"/>
        </a:p>
      </dgm:t>
    </dgm:pt>
    <dgm:pt modelId="{7D5601DC-FEA1-478F-8917-A92049A47AEE}" type="pres">
      <dgm:prSet presAssocID="{D5A9CE0B-B3BE-4DCC-BFB3-338C8DCA02F6}" presName="vert0" presStyleCnt="0">
        <dgm:presLayoutVars>
          <dgm:dir/>
          <dgm:animOne val="branch"/>
          <dgm:animLvl val="lvl"/>
        </dgm:presLayoutVars>
      </dgm:prSet>
      <dgm:spPr/>
    </dgm:pt>
    <dgm:pt modelId="{4802A268-D99F-45D9-BAAB-5277B9D210DA}" type="pres">
      <dgm:prSet presAssocID="{E18BAF49-C575-47F6-9B89-2BD1539A73A6}" presName="thickLine" presStyleLbl="alignNode1" presStyleIdx="0" presStyleCnt="4" custLinFactNeighborX="1127" custLinFactNeighborY="1712"/>
      <dgm:spPr/>
    </dgm:pt>
    <dgm:pt modelId="{862ACA91-A004-40CC-83E5-811D312D2F44}" type="pres">
      <dgm:prSet presAssocID="{E18BAF49-C575-47F6-9B89-2BD1539A73A6}" presName="horz1" presStyleCnt="0"/>
      <dgm:spPr/>
    </dgm:pt>
    <dgm:pt modelId="{CB39447D-49EA-4DEE-BEB7-9340696C876C}" type="pres">
      <dgm:prSet presAssocID="{E18BAF49-C575-47F6-9B89-2BD1539A73A6}" presName="tx1" presStyleLbl="revTx" presStyleIdx="0" presStyleCnt="4"/>
      <dgm:spPr/>
    </dgm:pt>
    <dgm:pt modelId="{04144F51-36AE-4170-B25B-1EC7C63011BB}" type="pres">
      <dgm:prSet presAssocID="{E18BAF49-C575-47F6-9B89-2BD1539A73A6}" presName="vert1" presStyleCnt="0"/>
      <dgm:spPr/>
    </dgm:pt>
    <dgm:pt modelId="{7B74C00C-A768-40C0-9B9E-2656EC8D2FF3}" type="pres">
      <dgm:prSet presAssocID="{4BCFAC0C-3D92-4110-A0E2-A624BE9E65C9}" presName="thickLine" presStyleLbl="alignNode1" presStyleIdx="1" presStyleCnt="4"/>
      <dgm:spPr/>
    </dgm:pt>
    <dgm:pt modelId="{43271C42-C497-4A2B-902E-479FF8D814DA}" type="pres">
      <dgm:prSet presAssocID="{4BCFAC0C-3D92-4110-A0E2-A624BE9E65C9}" presName="horz1" presStyleCnt="0"/>
      <dgm:spPr/>
    </dgm:pt>
    <dgm:pt modelId="{7C0AE35A-9B38-402D-A340-68ADAF043B78}" type="pres">
      <dgm:prSet presAssocID="{4BCFAC0C-3D92-4110-A0E2-A624BE9E65C9}" presName="tx1" presStyleLbl="revTx" presStyleIdx="1" presStyleCnt="4"/>
      <dgm:spPr/>
    </dgm:pt>
    <dgm:pt modelId="{F7484455-3F90-49E6-89C1-03343C8F8C8A}" type="pres">
      <dgm:prSet presAssocID="{4BCFAC0C-3D92-4110-A0E2-A624BE9E65C9}" presName="vert1" presStyleCnt="0"/>
      <dgm:spPr/>
    </dgm:pt>
    <dgm:pt modelId="{18D4DC5D-2535-44DF-9B1B-F6D5EE1A61AE}" type="pres">
      <dgm:prSet presAssocID="{466452C7-D5A5-49E8-9E5B-1896FC1C4AD6}" presName="thickLine" presStyleLbl="alignNode1" presStyleIdx="2" presStyleCnt="4"/>
      <dgm:spPr/>
    </dgm:pt>
    <dgm:pt modelId="{E5AB1CC9-8DE1-436F-BF4D-B598BF6FF25A}" type="pres">
      <dgm:prSet presAssocID="{466452C7-D5A5-49E8-9E5B-1896FC1C4AD6}" presName="horz1" presStyleCnt="0"/>
      <dgm:spPr/>
    </dgm:pt>
    <dgm:pt modelId="{B7492193-6FDD-4009-8620-32FE53D16156}" type="pres">
      <dgm:prSet presAssocID="{466452C7-D5A5-49E8-9E5B-1896FC1C4AD6}" presName="tx1" presStyleLbl="revTx" presStyleIdx="2" presStyleCnt="4"/>
      <dgm:spPr/>
    </dgm:pt>
    <dgm:pt modelId="{130E7452-7BDB-4BDF-ADEA-E2B3EDC3E67D}" type="pres">
      <dgm:prSet presAssocID="{466452C7-D5A5-49E8-9E5B-1896FC1C4AD6}" presName="vert1" presStyleCnt="0"/>
      <dgm:spPr/>
    </dgm:pt>
    <dgm:pt modelId="{42B6CB29-DE84-465F-BBB5-520CBF8D636A}" type="pres">
      <dgm:prSet presAssocID="{5A8DB04F-6824-41E3-866F-DE85D5065DDF}" presName="thickLine" presStyleLbl="alignNode1" presStyleIdx="3" presStyleCnt="4"/>
      <dgm:spPr/>
    </dgm:pt>
    <dgm:pt modelId="{0D0C3997-A22A-4F53-803A-9DFED8985551}" type="pres">
      <dgm:prSet presAssocID="{5A8DB04F-6824-41E3-866F-DE85D5065DDF}" presName="horz1" presStyleCnt="0"/>
      <dgm:spPr/>
    </dgm:pt>
    <dgm:pt modelId="{7B9B18FD-00A9-4FFF-B70F-47615345116B}" type="pres">
      <dgm:prSet presAssocID="{5A8DB04F-6824-41E3-866F-DE85D5065DDF}" presName="tx1" presStyleLbl="revTx" presStyleIdx="3" presStyleCnt="4"/>
      <dgm:spPr/>
    </dgm:pt>
    <dgm:pt modelId="{71F0297D-2951-4C58-8000-1B09E4297115}" type="pres">
      <dgm:prSet presAssocID="{5A8DB04F-6824-41E3-866F-DE85D5065DDF}" presName="vert1" presStyleCnt="0"/>
      <dgm:spPr/>
    </dgm:pt>
  </dgm:ptLst>
  <dgm:cxnLst>
    <dgm:cxn modelId="{B4E1170E-87ED-4F78-91E6-C92CF9EFE15C}" type="presOf" srcId="{4BCFAC0C-3D92-4110-A0E2-A624BE9E65C9}" destId="{7C0AE35A-9B38-402D-A340-68ADAF043B78}" srcOrd="0" destOrd="0" presId="urn:microsoft.com/office/officeart/2008/layout/LinedList"/>
    <dgm:cxn modelId="{E2ABE933-5141-420D-9C4C-A7C0081347B8}" srcId="{D5A9CE0B-B3BE-4DCC-BFB3-338C8DCA02F6}" destId="{4BCFAC0C-3D92-4110-A0E2-A624BE9E65C9}" srcOrd="1" destOrd="0" parTransId="{F959CDCE-29FA-4D02-97F6-BB794D041C92}" sibTransId="{5FB8B65D-1E14-4A39-8128-CDE17734794F}"/>
    <dgm:cxn modelId="{59465139-DEE9-4AD9-AB5D-CA416313751E}" srcId="{D5A9CE0B-B3BE-4DCC-BFB3-338C8DCA02F6}" destId="{E18BAF49-C575-47F6-9B89-2BD1539A73A6}" srcOrd="0" destOrd="0" parTransId="{60A139F3-A8F3-465E-827C-1878E96B95F9}" sibTransId="{B4B3D969-B44F-45B8-8F0F-8274A86E46D1}"/>
    <dgm:cxn modelId="{171BBC54-0292-483C-AA3E-4C19AACA0214}" srcId="{D5A9CE0B-B3BE-4DCC-BFB3-338C8DCA02F6}" destId="{466452C7-D5A5-49E8-9E5B-1896FC1C4AD6}" srcOrd="2" destOrd="0" parTransId="{3AC2F25C-9535-48A4-9795-A143CC0C933E}" sibTransId="{2DD84BB7-10ED-4DD8-ACBB-5484E3FD6713}"/>
    <dgm:cxn modelId="{2B86F265-C43B-42D3-BDBA-25079C3DEF8D}" type="presOf" srcId="{466452C7-D5A5-49E8-9E5B-1896FC1C4AD6}" destId="{B7492193-6FDD-4009-8620-32FE53D16156}" srcOrd="0" destOrd="0" presId="urn:microsoft.com/office/officeart/2008/layout/LinedList"/>
    <dgm:cxn modelId="{37085995-EA2E-44E0-8DCE-F3DD68A2CEB0}" type="presOf" srcId="{5A8DB04F-6824-41E3-866F-DE85D5065DDF}" destId="{7B9B18FD-00A9-4FFF-B70F-47615345116B}" srcOrd="0" destOrd="0" presId="urn:microsoft.com/office/officeart/2008/layout/LinedList"/>
    <dgm:cxn modelId="{F3E37CBC-551C-479F-A99A-BD4F8F8478F6}" type="presOf" srcId="{E18BAF49-C575-47F6-9B89-2BD1539A73A6}" destId="{CB39447D-49EA-4DEE-BEB7-9340696C876C}" srcOrd="0" destOrd="0" presId="urn:microsoft.com/office/officeart/2008/layout/LinedList"/>
    <dgm:cxn modelId="{43D5A6F3-B67D-422F-85AD-E8CE57EAD936}" type="presOf" srcId="{D5A9CE0B-B3BE-4DCC-BFB3-338C8DCA02F6}" destId="{7D5601DC-FEA1-478F-8917-A92049A47AEE}" srcOrd="0" destOrd="0" presId="urn:microsoft.com/office/officeart/2008/layout/LinedList"/>
    <dgm:cxn modelId="{38C315FD-9CC8-44F8-B9FD-291D30110C0B}" srcId="{D5A9CE0B-B3BE-4DCC-BFB3-338C8DCA02F6}" destId="{5A8DB04F-6824-41E3-866F-DE85D5065DDF}" srcOrd="3" destOrd="0" parTransId="{A6F339D1-3021-45E8-A0AD-6E5E20EDF758}" sibTransId="{8F1DA153-46D7-408F-AF43-175585FBFC4E}"/>
    <dgm:cxn modelId="{5CE1060C-0D42-40DB-844C-619313AEFAEC}" type="presParOf" srcId="{7D5601DC-FEA1-478F-8917-A92049A47AEE}" destId="{4802A268-D99F-45D9-BAAB-5277B9D210DA}" srcOrd="0" destOrd="0" presId="urn:microsoft.com/office/officeart/2008/layout/LinedList"/>
    <dgm:cxn modelId="{56833FD0-D2B1-415C-A027-A56B374A799A}" type="presParOf" srcId="{7D5601DC-FEA1-478F-8917-A92049A47AEE}" destId="{862ACA91-A004-40CC-83E5-811D312D2F44}" srcOrd="1" destOrd="0" presId="urn:microsoft.com/office/officeart/2008/layout/LinedList"/>
    <dgm:cxn modelId="{E3B011A7-2109-4C51-A565-D3DE4B2A8681}" type="presParOf" srcId="{862ACA91-A004-40CC-83E5-811D312D2F44}" destId="{CB39447D-49EA-4DEE-BEB7-9340696C876C}" srcOrd="0" destOrd="0" presId="urn:microsoft.com/office/officeart/2008/layout/LinedList"/>
    <dgm:cxn modelId="{00F87DFB-96EB-4417-8175-FCCB4DFF413A}" type="presParOf" srcId="{862ACA91-A004-40CC-83E5-811D312D2F44}" destId="{04144F51-36AE-4170-B25B-1EC7C63011BB}" srcOrd="1" destOrd="0" presId="urn:microsoft.com/office/officeart/2008/layout/LinedList"/>
    <dgm:cxn modelId="{15263BFB-E084-4835-BE38-453E0C13D7DE}" type="presParOf" srcId="{7D5601DC-FEA1-478F-8917-A92049A47AEE}" destId="{7B74C00C-A768-40C0-9B9E-2656EC8D2FF3}" srcOrd="2" destOrd="0" presId="urn:microsoft.com/office/officeart/2008/layout/LinedList"/>
    <dgm:cxn modelId="{E42879E4-18B1-4A79-B420-BA19629CA929}" type="presParOf" srcId="{7D5601DC-FEA1-478F-8917-A92049A47AEE}" destId="{43271C42-C497-4A2B-902E-479FF8D814DA}" srcOrd="3" destOrd="0" presId="urn:microsoft.com/office/officeart/2008/layout/LinedList"/>
    <dgm:cxn modelId="{008362AB-91BC-4D06-8667-C2A32651EC01}" type="presParOf" srcId="{43271C42-C497-4A2B-902E-479FF8D814DA}" destId="{7C0AE35A-9B38-402D-A340-68ADAF043B78}" srcOrd="0" destOrd="0" presId="urn:microsoft.com/office/officeart/2008/layout/LinedList"/>
    <dgm:cxn modelId="{609AD37A-8E71-4CD1-BF15-0C6FFFD4F315}" type="presParOf" srcId="{43271C42-C497-4A2B-902E-479FF8D814DA}" destId="{F7484455-3F90-49E6-89C1-03343C8F8C8A}" srcOrd="1" destOrd="0" presId="urn:microsoft.com/office/officeart/2008/layout/LinedList"/>
    <dgm:cxn modelId="{CA6A980B-933B-496F-B7AE-3E9CCFB7AB43}" type="presParOf" srcId="{7D5601DC-FEA1-478F-8917-A92049A47AEE}" destId="{18D4DC5D-2535-44DF-9B1B-F6D5EE1A61AE}" srcOrd="4" destOrd="0" presId="urn:microsoft.com/office/officeart/2008/layout/LinedList"/>
    <dgm:cxn modelId="{2CFBB365-1014-4D34-AD2E-DA5C060893DA}" type="presParOf" srcId="{7D5601DC-FEA1-478F-8917-A92049A47AEE}" destId="{E5AB1CC9-8DE1-436F-BF4D-B598BF6FF25A}" srcOrd="5" destOrd="0" presId="urn:microsoft.com/office/officeart/2008/layout/LinedList"/>
    <dgm:cxn modelId="{BC5F277B-E986-4430-9ABB-AA5A7915FA7A}" type="presParOf" srcId="{E5AB1CC9-8DE1-436F-BF4D-B598BF6FF25A}" destId="{B7492193-6FDD-4009-8620-32FE53D16156}" srcOrd="0" destOrd="0" presId="urn:microsoft.com/office/officeart/2008/layout/LinedList"/>
    <dgm:cxn modelId="{808CBACC-DAC7-4DA0-85B3-811BD38DCD82}" type="presParOf" srcId="{E5AB1CC9-8DE1-436F-BF4D-B598BF6FF25A}" destId="{130E7452-7BDB-4BDF-ADEA-E2B3EDC3E67D}" srcOrd="1" destOrd="0" presId="urn:microsoft.com/office/officeart/2008/layout/LinedList"/>
    <dgm:cxn modelId="{667D02B1-4382-4114-9E05-DF7772CE93A7}" type="presParOf" srcId="{7D5601DC-FEA1-478F-8917-A92049A47AEE}" destId="{42B6CB29-DE84-465F-BBB5-520CBF8D636A}" srcOrd="6" destOrd="0" presId="urn:microsoft.com/office/officeart/2008/layout/LinedList"/>
    <dgm:cxn modelId="{B95C1A46-2452-41D2-ABDF-F662A589A3A0}" type="presParOf" srcId="{7D5601DC-FEA1-478F-8917-A92049A47AEE}" destId="{0D0C3997-A22A-4F53-803A-9DFED8985551}" srcOrd="7" destOrd="0" presId="urn:microsoft.com/office/officeart/2008/layout/LinedList"/>
    <dgm:cxn modelId="{7CB05FA1-2A29-4563-873E-4660F87B29C6}" type="presParOf" srcId="{0D0C3997-A22A-4F53-803A-9DFED8985551}" destId="{7B9B18FD-00A9-4FFF-B70F-47615345116B}" srcOrd="0" destOrd="0" presId="urn:microsoft.com/office/officeart/2008/layout/LinedList"/>
    <dgm:cxn modelId="{037BFBC7-1242-4318-930A-54C1AF3FCDB7}" type="presParOf" srcId="{0D0C3997-A22A-4F53-803A-9DFED8985551}" destId="{71F0297D-2951-4C58-8000-1B09E42971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04E100-9D88-4684-85B6-85E0F4A3981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E2B2319-3E2F-4D8F-A1F5-B257BF4788F4}">
      <dgm:prSet/>
      <dgm:spPr/>
      <dgm:t>
        <a:bodyPr/>
        <a:lstStyle/>
        <a:p>
          <a:r>
            <a:rPr lang="en-US"/>
            <a:t>What Matters is the resident’s care preferences and health goals </a:t>
          </a:r>
        </a:p>
      </dgm:t>
    </dgm:pt>
    <dgm:pt modelId="{1ADD1FEE-C20F-4399-9072-9A007DDE92A9}" type="parTrans" cxnId="{A8F66E21-F1DF-43DD-BFB4-4A96F7921215}">
      <dgm:prSet/>
      <dgm:spPr/>
      <dgm:t>
        <a:bodyPr/>
        <a:lstStyle/>
        <a:p>
          <a:endParaRPr lang="en-US"/>
        </a:p>
      </dgm:t>
    </dgm:pt>
    <dgm:pt modelId="{B4F25339-3B7E-40CE-87E4-0F3806400D7D}" type="sibTrans" cxnId="{A8F66E21-F1DF-43DD-BFB4-4A96F7921215}">
      <dgm:prSet/>
      <dgm:spPr/>
      <dgm:t>
        <a:bodyPr/>
        <a:lstStyle/>
        <a:p>
          <a:endParaRPr lang="en-US"/>
        </a:p>
      </dgm:t>
    </dgm:pt>
    <dgm:pt modelId="{12187597-7A97-44C6-AC9B-CF1C7B450347}">
      <dgm:prSet custT="1"/>
      <dgm:spPr/>
      <dgm:t>
        <a:bodyPr/>
        <a:lstStyle/>
        <a:p>
          <a:r>
            <a:rPr lang="en-US" sz="1400"/>
            <a:t>Ensure “What Matters” is recorded in the </a:t>
          </a:r>
          <a:r>
            <a:rPr lang="en-US" sz="1600"/>
            <a:t>care</a:t>
          </a:r>
          <a:r>
            <a:rPr lang="en-US" sz="1400"/>
            <a:t> plan so every shift knows the resident’s priority</a:t>
          </a:r>
        </a:p>
      </dgm:t>
    </dgm:pt>
    <dgm:pt modelId="{3222CA4D-C297-4554-BA03-D718092EA714}" type="parTrans" cxnId="{BBD4A95A-4539-43F0-A0F5-B0A70C2FF2AC}">
      <dgm:prSet/>
      <dgm:spPr/>
      <dgm:t>
        <a:bodyPr/>
        <a:lstStyle/>
        <a:p>
          <a:endParaRPr lang="en-US"/>
        </a:p>
      </dgm:t>
    </dgm:pt>
    <dgm:pt modelId="{FFC6A39B-74BC-4AD8-8FAD-B07B53AFD145}" type="sibTrans" cxnId="{BBD4A95A-4539-43F0-A0F5-B0A70C2FF2AC}">
      <dgm:prSet/>
      <dgm:spPr/>
      <dgm:t>
        <a:bodyPr/>
        <a:lstStyle/>
        <a:p>
          <a:endParaRPr lang="en-US"/>
        </a:p>
      </dgm:t>
    </dgm:pt>
    <dgm:pt modelId="{A116D669-49BA-450E-A4C6-A36051A7BB76}">
      <dgm:prSet/>
      <dgm:spPr/>
      <dgm:t>
        <a:bodyPr/>
        <a:lstStyle/>
        <a:p>
          <a:r>
            <a:rPr lang="en-US"/>
            <a:t>Shift from diagnosis to resident goals</a:t>
          </a:r>
        </a:p>
      </dgm:t>
    </dgm:pt>
    <dgm:pt modelId="{0A8CC686-9B54-47AF-81BB-5C8B503FAAC5}" type="parTrans" cxnId="{766BE4F6-8C8A-4EC9-89EE-7FA4EB5C1AC4}">
      <dgm:prSet/>
      <dgm:spPr/>
      <dgm:t>
        <a:bodyPr/>
        <a:lstStyle/>
        <a:p>
          <a:endParaRPr lang="en-US"/>
        </a:p>
      </dgm:t>
    </dgm:pt>
    <dgm:pt modelId="{D68B501C-8399-4708-8C12-BAAE8136A537}" type="sibTrans" cxnId="{766BE4F6-8C8A-4EC9-89EE-7FA4EB5C1AC4}">
      <dgm:prSet/>
      <dgm:spPr/>
      <dgm:t>
        <a:bodyPr/>
        <a:lstStyle/>
        <a:p>
          <a:endParaRPr lang="en-US"/>
        </a:p>
      </dgm:t>
    </dgm:pt>
    <dgm:pt modelId="{1EBC0FE1-022C-42FA-A328-63E7BF2FAC16}">
      <dgm:prSet/>
      <dgm:spPr/>
      <dgm:t>
        <a:bodyPr/>
        <a:lstStyle/>
        <a:p>
          <a:r>
            <a:rPr lang="en-US"/>
            <a:t>“What is the matter” vs “What Matters to You?”</a:t>
          </a:r>
        </a:p>
      </dgm:t>
    </dgm:pt>
    <dgm:pt modelId="{B74263EA-B635-4803-AAF8-D7ED7F51295D}" type="parTrans" cxnId="{7245609D-1613-4488-A795-1F040B9C6D79}">
      <dgm:prSet/>
      <dgm:spPr/>
      <dgm:t>
        <a:bodyPr/>
        <a:lstStyle/>
        <a:p>
          <a:endParaRPr lang="en-US"/>
        </a:p>
      </dgm:t>
    </dgm:pt>
    <dgm:pt modelId="{DE30F5B6-3D93-471A-8D5D-9680A7C5FB41}" type="sibTrans" cxnId="{7245609D-1613-4488-A795-1F040B9C6D79}">
      <dgm:prSet/>
      <dgm:spPr/>
      <dgm:t>
        <a:bodyPr/>
        <a:lstStyle/>
        <a:p>
          <a:endParaRPr lang="en-US"/>
        </a:p>
      </dgm:t>
    </dgm:pt>
    <dgm:pt modelId="{7FA905CF-1151-4EE8-821A-444F1896C9F9}">
      <dgm:prSet/>
      <dgm:spPr/>
      <dgm:t>
        <a:bodyPr/>
        <a:lstStyle/>
        <a:p>
          <a:r>
            <a:rPr lang="en-US"/>
            <a:t>Ask your residents </a:t>
          </a:r>
        </a:p>
      </dgm:t>
    </dgm:pt>
    <dgm:pt modelId="{59777A3E-AEE8-45AD-A205-FB9CBD38DBA4}" type="parTrans" cxnId="{AFE9B05D-B247-474A-8A48-D97AF72CE1D0}">
      <dgm:prSet/>
      <dgm:spPr/>
      <dgm:t>
        <a:bodyPr/>
        <a:lstStyle/>
        <a:p>
          <a:endParaRPr lang="en-US"/>
        </a:p>
      </dgm:t>
    </dgm:pt>
    <dgm:pt modelId="{BC14C08F-EDC8-40F4-A838-26FDB0489741}" type="sibTrans" cxnId="{AFE9B05D-B247-474A-8A48-D97AF72CE1D0}">
      <dgm:prSet/>
      <dgm:spPr/>
      <dgm:t>
        <a:bodyPr/>
        <a:lstStyle/>
        <a:p>
          <a:endParaRPr lang="en-US"/>
        </a:p>
      </dgm:t>
    </dgm:pt>
    <dgm:pt modelId="{46CEF901-0260-477E-B088-B30B16B94370}">
      <dgm:prSet/>
      <dgm:spPr/>
      <dgm:t>
        <a:bodyPr/>
        <a:lstStyle/>
        <a:p>
          <a:r>
            <a:rPr lang="en-US"/>
            <a:t>“What would make a good day?”</a:t>
          </a:r>
        </a:p>
      </dgm:t>
    </dgm:pt>
    <dgm:pt modelId="{879F9803-F9B2-46C0-B01B-C3CE2DF3B9A6}" type="parTrans" cxnId="{94969A95-04F4-49F0-A65E-CAA4B84806EC}">
      <dgm:prSet/>
      <dgm:spPr/>
      <dgm:t>
        <a:bodyPr/>
        <a:lstStyle/>
        <a:p>
          <a:endParaRPr lang="en-US"/>
        </a:p>
      </dgm:t>
    </dgm:pt>
    <dgm:pt modelId="{5E10EA16-B28F-4B91-8D33-2D63B0E66B22}" type="sibTrans" cxnId="{94969A95-04F4-49F0-A65E-CAA4B84806EC}">
      <dgm:prSet/>
      <dgm:spPr/>
      <dgm:t>
        <a:bodyPr/>
        <a:lstStyle/>
        <a:p>
          <a:endParaRPr lang="en-US"/>
        </a:p>
      </dgm:t>
    </dgm:pt>
    <dgm:pt modelId="{CA7567AF-7830-41AC-B27A-FE1D180A8B2F}">
      <dgm:prSet/>
      <dgm:spPr/>
      <dgm:t>
        <a:bodyPr/>
        <a:lstStyle/>
        <a:p>
          <a:r>
            <a:rPr lang="en-US"/>
            <a:t>Is anything preventing you from doing the activities you would like to participate in?</a:t>
          </a:r>
        </a:p>
      </dgm:t>
    </dgm:pt>
    <dgm:pt modelId="{EE674C91-76D9-4025-8CE6-ED3FCF696F47}" type="parTrans" cxnId="{24AEBC20-B41F-4421-8740-A42008584640}">
      <dgm:prSet/>
      <dgm:spPr/>
      <dgm:t>
        <a:bodyPr/>
        <a:lstStyle/>
        <a:p>
          <a:endParaRPr lang="en-US"/>
        </a:p>
      </dgm:t>
    </dgm:pt>
    <dgm:pt modelId="{7DBA2CC4-0C5F-472C-953B-DA4A797BB0C5}" type="sibTrans" cxnId="{24AEBC20-B41F-4421-8740-A42008584640}">
      <dgm:prSet/>
      <dgm:spPr/>
      <dgm:t>
        <a:bodyPr/>
        <a:lstStyle/>
        <a:p>
          <a:endParaRPr lang="en-US"/>
        </a:p>
      </dgm:t>
    </dgm:pt>
    <dgm:pt modelId="{A491E7C7-56B1-492A-83BA-90BBB3576AD5}" type="pres">
      <dgm:prSet presAssocID="{E504E100-9D88-4684-85B6-85E0F4A39815}" presName="linear" presStyleCnt="0">
        <dgm:presLayoutVars>
          <dgm:dir/>
          <dgm:animLvl val="lvl"/>
          <dgm:resizeHandles val="exact"/>
        </dgm:presLayoutVars>
      </dgm:prSet>
      <dgm:spPr/>
    </dgm:pt>
    <dgm:pt modelId="{94DDAADD-3359-4F2F-AADC-B50D9EBF4E4A}" type="pres">
      <dgm:prSet presAssocID="{BE2B2319-3E2F-4D8F-A1F5-B257BF4788F4}" presName="parentLin" presStyleCnt="0"/>
      <dgm:spPr/>
    </dgm:pt>
    <dgm:pt modelId="{A1029EDD-367F-4E7D-AA68-B0924A9B49A0}" type="pres">
      <dgm:prSet presAssocID="{BE2B2319-3E2F-4D8F-A1F5-B257BF4788F4}" presName="parentLeftMargin" presStyleLbl="node1" presStyleIdx="0" presStyleCnt="3"/>
      <dgm:spPr/>
    </dgm:pt>
    <dgm:pt modelId="{A4FC5E09-27F7-4AD8-B1E8-A325B568498C}" type="pres">
      <dgm:prSet presAssocID="{BE2B2319-3E2F-4D8F-A1F5-B257BF4788F4}" presName="parentText" presStyleLbl="node1" presStyleIdx="0" presStyleCnt="3">
        <dgm:presLayoutVars>
          <dgm:chMax val="0"/>
          <dgm:bulletEnabled val="1"/>
        </dgm:presLayoutVars>
      </dgm:prSet>
      <dgm:spPr/>
    </dgm:pt>
    <dgm:pt modelId="{71CA3E95-AA8A-44DD-9635-339167E61704}" type="pres">
      <dgm:prSet presAssocID="{BE2B2319-3E2F-4D8F-A1F5-B257BF4788F4}" presName="negativeSpace" presStyleCnt="0"/>
      <dgm:spPr/>
    </dgm:pt>
    <dgm:pt modelId="{72AB419F-60F9-4F8E-B72A-5167FFD50491}" type="pres">
      <dgm:prSet presAssocID="{BE2B2319-3E2F-4D8F-A1F5-B257BF4788F4}" presName="childText" presStyleLbl="conFgAcc1" presStyleIdx="0" presStyleCnt="3">
        <dgm:presLayoutVars>
          <dgm:bulletEnabled val="1"/>
        </dgm:presLayoutVars>
      </dgm:prSet>
      <dgm:spPr/>
    </dgm:pt>
    <dgm:pt modelId="{395BF318-6CDA-4316-AD91-07FA41C37658}" type="pres">
      <dgm:prSet presAssocID="{B4F25339-3B7E-40CE-87E4-0F3806400D7D}" presName="spaceBetweenRectangles" presStyleCnt="0"/>
      <dgm:spPr/>
    </dgm:pt>
    <dgm:pt modelId="{A7E6E60C-1518-4EB0-8B81-A5EFF7AC5B84}" type="pres">
      <dgm:prSet presAssocID="{A116D669-49BA-450E-A4C6-A36051A7BB76}" presName="parentLin" presStyleCnt="0"/>
      <dgm:spPr/>
    </dgm:pt>
    <dgm:pt modelId="{07640D7B-B368-41E1-B8BA-438C2251CA0B}" type="pres">
      <dgm:prSet presAssocID="{A116D669-49BA-450E-A4C6-A36051A7BB76}" presName="parentLeftMargin" presStyleLbl="node1" presStyleIdx="0" presStyleCnt="3"/>
      <dgm:spPr/>
    </dgm:pt>
    <dgm:pt modelId="{3E3AEE05-AD3C-41E4-A979-6472F957AD3F}" type="pres">
      <dgm:prSet presAssocID="{A116D669-49BA-450E-A4C6-A36051A7BB76}" presName="parentText" presStyleLbl="node1" presStyleIdx="1" presStyleCnt="3">
        <dgm:presLayoutVars>
          <dgm:chMax val="0"/>
          <dgm:bulletEnabled val="1"/>
        </dgm:presLayoutVars>
      </dgm:prSet>
      <dgm:spPr/>
    </dgm:pt>
    <dgm:pt modelId="{FCC4E4D7-DBBA-4668-8E4D-2F331E36C821}" type="pres">
      <dgm:prSet presAssocID="{A116D669-49BA-450E-A4C6-A36051A7BB76}" presName="negativeSpace" presStyleCnt="0"/>
      <dgm:spPr/>
    </dgm:pt>
    <dgm:pt modelId="{2E990CDE-97DC-4880-9F6B-EBEEAE072D27}" type="pres">
      <dgm:prSet presAssocID="{A116D669-49BA-450E-A4C6-A36051A7BB76}" presName="childText" presStyleLbl="conFgAcc1" presStyleIdx="1" presStyleCnt="3">
        <dgm:presLayoutVars>
          <dgm:bulletEnabled val="1"/>
        </dgm:presLayoutVars>
      </dgm:prSet>
      <dgm:spPr/>
    </dgm:pt>
    <dgm:pt modelId="{9F5A3945-73A3-4FC4-A114-927CC8D35FA0}" type="pres">
      <dgm:prSet presAssocID="{D68B501C-8399-4708-8C12-BAAE8136A537}" presName="spaceBetweenRectangles" presStyleCnt="0"/>
      <dgm:spPr/>
    </dgm:pt>
    <dgm:pt modelId="{D6153E70-6298-4A95-8E4C-203973437C6A}" type="pres">
      <dgm:prSet presAssocID="{7FA905CF-1151-4EE8-821A-444F1896C9F9}" presName="parentLin" presStyleCnt="0"/>
      <dgm:spPr/>
    </dgm:pt>
    <dgm:pt modelId="{53051567-24A1-430E-8BC6-EA4199EE5013}" type="pres">
      <dgm:prSet presAssocID="{7FA905CF-1151-4EE8-821A-444F1896C9F9}" presName="parentLeftMargin" presStyleLbl="node1" presStyleIdx="1" presStyleCnt="3"/>
      <dgm:spPr/>
    </dgm:pt>
    <dgm:pt modelId="{2D00D1A3-FE1E-418E-BCDE-3F1734F9ADA5}" type="pres">
      <dgm:prSet presAssocID="{7FA905CF-1151-4EE8-821A-444F1896C9F9}" presName="parentText" presStyleLbl="node1" presStyleIdx="2" presStyleCnt="3">
        <dgm:presLayoutVars>
          <dgm:chMax val="0"/>
          <dgm:bulletEnabled val="1"/>
        </dgm:presLayoutVars>
      </dgm:prSet>
      <dgm:spPr/>
    </dgm:pt>
    <dgm:pt modelId="{1E9C8F1A-4175-46FF-B57D-F1BD7DB39652}" type="pres">
      <dgm:prSet presAssocID="{7FA905CF-1151-4EE8-821A-444F1896C9F9}" presName="negativeSpace" presStyleCnt="0"/>
      <dgm:spPr/>
    </dgm:pt>
    <dgm:pt modelId="{9AB87687-24C4-472F-A7D3-D8C4F62441CD}" type="pres">
      <dgm:prSet presAssocID="{7FA905CF-1151-4EE8-821A-444F1896C9F9}" presName="childText" presStyleLbl="conFgAcc1" presStyleIdx="2" presStyleCnt="3" custLinFactNeighborY="15527">
        <dgm:presLayoutVars>
          <dgm:bulletEnabled val="1"/>
        </dgm:presLayoutVars>
      </dgm:prSet>
      <dgm:spPr/>
    </dgm:pt>
  </dgm:ptLst>
  <dgm:cxnLst>
    <dgm:cxn modelId="{F914A214-3D98-4D61-8CC0-CCA6314E875D}" type="presOf" srcId="{12187597-7A97-44C6-AC9B-CF1C7B450347}" destId="{72AB419F-60F9-4F8E-B72A-5167FFD50491}" srcOrd="0" destOrd="0" presId="urn:microsoft.com/office/officeart/2005/8/layout/list1"/>
    <dgm:cxn modelId="{24AEBC20-B41F-4421-8740-A42008584640}" srcId="{7FA905CF-1151-4EE8-821A-444F1896C9F9}" destId="{CA7567AF-7830-41AC-B27A-FE1D180A8B2F}" srcOrd="1" destOrd="0" parTransId="{EE674C91-76D9-4025-8CE6-ED3FCF696F47}" sibTransId="{7DBA2CC4-0C5F-472C-953B-DA4A797BB0C5}"/>
    <dgm:cxn modelId="{A8F66E21-F1DF-43DD-BFB4-4A96F7921215}" srcId="{E504E100-9D88-4684-85B6-85E0F4A39815}" destId="{BE2B2319-3E2F-4D8F-A1F5-B257BF4788F4}" srcOrd="0" destOrd="0" parTransId="{1ADD1FEE-C20F-4399-9072-9A007DDE92A9}" sibTransId="{B4F25339-3B7E-40CE-87E4-0F3806400D7D}"/>
    <dgm:cxn modelId="{508BA841-80DB-4734-A797-821CD7854838}" type="presOf" srcId="{E504E100-9D88-4684-85B6-85E0F4A39815}" destId="{A491E7C7-56B1-492A-83BA-90BBB3576AD5}" srcOrd="0" destOrd="0" presId="urn:microsoft.com/office/officeart/2005/8/layout/list1"/>
    <dgm:cxn modelId="{BBD4A95A-4539-43F0-A0F5-B0A70C2FF2AC}" srcId="{BE2B2319-3E2F-4D8F-A1F5-B257BF4788F4}" destId="{12187597-7A97-44C6-AC9B-CF1C7B450347}" srcOrd="0" destOrd="0" parTransId="{3222CA4D-C297-4554-BA03-D718092EA714}" sibTransId="{FFC6A39B-74BC-4AD8-8FAD-B07B53AFD145}"/>
    <dgm:cxn modelId="{AFE9B05D-B247-474A-8A48-D97AF72CE1D0}" srcId="{E504E100-9D88-4684-85B6-85E0F4A39815}" destId="{7FA905CF-1151-4EE8-821A-444F1896C9F9}" srcOrd="2" destOrd="0" parTransId="{59777A3E-AEE8-45AD-A205-FB9CBD38DBA4}" sibTransId="{BC14C08F-EDC8-40F4-A838-26FDB0489741}"/>
    <dgm:cxn modelId="{2B55C86A-CEEA-4960-A590-72F23F160D53}" type="presOf" srcId="{1EBC0FE1-022C-42FA-A328-63E7BF2FAC16}" destId="{2E990CDE-97DC-4880-9F6B-EBEEAE072D27}" srcOrd="0" destOrd="0" presId="urn:microsoft.com/office/officeart/2005/8/layout/list1"/>
    <dgm:cxn modelId="{FA36366D-56D8-4BA7-8081-48F591D34243}" type="presOf" srcId="{7FA905CF-1151-4EE8-821A-444F1896C9F9}" destId="{53051567-24A1-430E-8BC6-EA4199EE5013}" srcOrd="0" destOrd="0" presId="urn:microsoft.com/office/officeart/2005/8/layout/list1"/>
    <dgm:cxn modelId="{6803C076-D97F-465F-98B4-1DF2067CE81D}" type="presOf" srcId="{7FA905CF-1151-4EE8-821A-444F1896C9F9}" destId="{2D00D1A3-FE1E-418E-BCDE-3F1734F9ADA5}" srcOrd="1" destOrd="0" presId="urn:microsoft.com/office/officeart/2005/8/layout/list1"/>
    <dgm:cxn modelId="{4A432682-68E0-4346-904D-C635593FEADD}" type="presOf" srcId="{BE2B2319-3E2F-4D8F-A1F5-B257BF4788F4}" destId="{A1029EDD-367F-4E7D-AA68-B0924A9B49A0}" srcOrd="0" destOrd="0" presId="urn:microsoft.com/office/officeart/2005/8/layout/list1"/>
    <dgm:cxn modelId="{9001B288-4E27-49C4-9540-3B870EB0399C}" type="presOf" srcId="{BE2B2319-3E2F-4D8F-A1F5-B257BF4788F4}" destId="{A4FC5E09-27F7-4AD8-B1E8-A325B568498C}" srcOrd="1" destOrd="0" presId="urn:microsoft.com/office/officeart/2005/8/layout/list1"/>
    <dgm:cxn modelId="{94969A95-04F4-49F0-A65E-CAA4B84806EC}" srcId="{7FA905CF-1151-4EE8-821A-444F1896C9F9}" destId="{46CEF901-0260-477E-B088-B30B16B94370}" srcOrd="0" destOrd="0" parTransId="{879F9803-F9B2-46C0-B01B-C3CE2DF3B9A6}" sibTransId="{5E10EA16-B28F-4B91-8D33-2D63B0E66B22}"/>
    <dgm:cxn modelId="{7245609D-1613-4488-A795-1F040B9C6D79}" srcId="{A116D669-49BA-450E-A4C6-A36051A7BB76}" destId="{1EBC0FE1-022C-42FA-A328-63E7BF2FAC16}" srcOrd="0" destOrd="0" parTransId="{B74263EA-B635-4803-AAF8-D7ED7F51295D}" sibTransId="{DE30F5B6-3D93-471A-8D5D-9680A7C5FB41}"/>
    <dgm:cxn modelId="{2812A1BC-BC47-4A6E-8526-231BB37E21CD}" type="presOf" srcId="{A116D669-49BA-450E-A4C6-A36051A7BB76}" destId="{3E3AEE05-AD3C-41E4-A979-6472F957AD3F}" srcOrd="1" destOrd="0" presId="urn:microsoft.com/office/officeart/2005/8/layout/list1"/>
    <dgm:cxn modelId="{F3629AC7-E2BC-43F4-B029-13637F679B45}" type="presOf" srcId="{CA7567AF-7830-41AC-B27A-FE1D180A8B2F}" destId="{9AB87687-24C4-472F-A7D3-D8C4F62441CD}" srcOrd="0" destOrd="1" presId="urn:microsoft.com/office/officeart/2005/8/layout/list1"/>
    <dgm:cxn modelId="{5797CECA-A8CC-439D-8F2E-F40FA45A7511}" type="presOf" srcId="{46CEF901-0260-477E-B088-B30B16B94370}" destId="{9AB87687-24C4-472F-A7D3-D8C4F62441CD}" srcOrd="0" destOrd="0" presId="urn:microsoft.com/office/officeart/2005/8/layout/list1"/>
    <dgm:cxn modelId="{98D22AE7-6891-4A76-A3CC-C6850E9E17DA}" type="presOf" srcId="{A116D669-49BA-450E-A4C6-A36051A7BB76}" destId="{07640D7B-B368-41E1-B8BA-438C2251CA0B}" srcOrd="0" destOrd="0" presId="urn:microsoft.com/office/officeart/2005/8/layout/list1"/>
    <dgm:cxn modelId="{766BE4F6-8C8A-4EC9-89EE-7FA4EB5C1AC4}" srcId="{E504E100-9D88-4684-85B6-85E0F4A39815}" destId="{A116D669-49BA-450E-A4C6-A36051A7BB76}" srcOrd="1" destOrd="0" parTransId="{0A8CC686-9B54-47AF-81BB-5C8B503FAAC5}" sibTransId="{D68B501C-8399-4708-8C12-BAAE8136A537}"/>
    <dgm:cxn modelId="{F2D2C2A3-8B4A-441C-9644-843A6448CB84}" type="presParOf" srcId="{A491E7C7-56B1-492A-83BA-90BBB3576AD5}" destId="{94DDAADD-3359-4F2F-AADC-B50D9EBF4E4A}" srcOrd="0" destOrd="0" presId="urn:microsoft.com/office/officeart/2005/8/layout/list1"/>
    <dgm:cxn modelId="{B188BEF5-B5F1-4C4D-8219-AE3CD207BC84}" type="presParOf" srcId="{94DDAADD-3359-4F2F-AADC-B50D9EBF4E4A}" destId="{A1029EDD-367F-4E7D-AA68-B0924A9B49A0}" srcOrd="0" destOrd="0" presId="urn:microsoft.com/office/officeart/2005/8/layout/list1"/>
    <dgm:cxn modelId="{B9B5DDB7-227B-4D67-8B10-A81A7E34D0C4}" type="presParOf" srcId="{94DDAADD-3359-4F2F-AADC-B50D9EBF4E4A}" destId="{A4FC5E09-27F7-4AD8-B1E8-A325B568498C}" srcOrd="1" destOrd="0" presId="urn:microsoft.com/office/officeart/2005/8/layout/list1"/>
    <dgm:cxn modelId="{4CAC7C80-4FFA-473C-9998-C90DE9D18141}" type="presParOf" srcId="{A491E7C7-56B1-492A-83BA-90BBB3576AD5}" destId="{71CA3E95-AA8A-44DD-9635-339167E61704}" srcOrd="1" destOrd="0" presId="urn:microsoft.com/office/officeart/2005/8/layout/list1"/>
    <dgm:cxn modelId="{43A63BDC-9328-44DE-8489-9AEDE0C21FBD}" type="presParOf" srcId="{A491E7C7-56B1-492A-83BA-90BBB3576AD5}" destId="{72AB419F-60F9-4F8E-B72A-5167FFD50491}" srcOrd="2" destOrd="0" presId="urn:microsoft.com/office/officeart/2005/8/layout/list1"/>
    <dgm:cxn modelId="{9C5D5ACA-12B1-47B0-A30E-4A64ED1DF3FB}" type="presParOf" srcId="{A491E7C7-56B1-492A-83BA-90BBB3576AD5}" destId="{395BF318-6CDA-4316-AD91-07FA41C37658}" srcOrd="3" destOrd="0" presId="urn:microsoft.com/office/officeart/2005/8/layout/list1"/>
    <dgm:cxn modelId="{A7BE7AC3-8C66-4EC1-B26C-E6CFC1416077}" type="presParOf" srcId="{A491E7C7-56B1-492A-83BA-90BBB3576AD5}" destId="{A7E6E60C-1518-4EB0-8B81-A5EFF7AC5B84}" srcOrd="4" destOrd="0" presId="urn:microsoft.com/office/officeart/2005/8/layout/list1"/>
    <dgm:cxn modelId="{4838F73B-3D81-4944-85A7-1E588D1F72B5}" type="presParOf" srcId="{A7E6E60C-1518-4EB0-8B81-A5EFF7AC5B84}" destId="{07640D7B-B368-41E1-B8BA-438C2251CA0B}" srcOrd="0" destOrd="0" presId="urn:microsoft.com/office/officeart/2005/8/layout/list1"/>
    <dgm:cxn modelId="{8F0E2CE8-459D-4149-8547-720C05F7B10A}" type="presParOf" srcId="{A7E6E60C-1518-4EB0-8B81-A5EFF7AC5B84}" destId="{3E3AEE05-AD3C-41E4-A979-6472F957AD3F}" srcOrd="1" destOrd="0" presId="urn:microsoft.com/office/officeart/2005/8/layout/list1"/>
    <dgm:cxn modelId="{01C7D4FF-3E82-41A0-8759-752181C9B03E}" type="presParOf" srcId="{A491E7C7-56B1-492A-83BA-90BBB3576AD5}" destId="{FCC4E4D7-DBBA-4668-8E4D-2F331E36C821}" srcOrd="5" destOrd="0" presId="urn:microsoft.com/office/officeart/2005/8/layout/list1"/>
    <dgm:cxn modelId="{D8611D32-89AB-4023-992C-5A3DCA360975}" type="presParOf" srcId="{A491E7C7-56B1-492A-83BA-90BBB3576AD5}" destId="{2E990CDE-97DC-4880-9F6B-EBEEAE072D27}" srcOrd="6" destOrd="0" presId="urn:microsoft.com/office/officeart/2005/8/layout/list1"/>
    <dgm:cxn modelId="{9EC89CD6-D38E-4BD5-A1C9-C30B924D727C}" type="presParOf" srcId="{A491E7C7-56B1-492A-83BA-90BBB3576AD5}" destId="{9F5A3945-73A3-4FC4-A114-927CC8D35FA0}" srcOrd="7" destOrd="0" presId="urn:microsoft.com/office/officeart/2005/8/layout/list1"/>
    <dgm:cxn modelId="{8F782D3D-6597-4883-BD0B-94BB189044EA}" type="presParOf" srcId="{A491E7C7-56B1-492A-83BA-90BBB3576AD5}" destId="{D6153E70-6298-4A95-8E4C-203973437C6A}" srcOrd="8" destOrd="0" presId="urn:microsoft.com/office/officeart/2005/8/layout/list1"/>
    <dgm:cxn modelId="{84ECFEBA-0A2F-4FB7-9E23-773520CE5646}" type="presParOf" srcId="{D6153E70-6298-4A95-8E4C-203973437C6A}" destId="{53051567-24A1-430E-8BC6-EA4199EE5013}" srcOrd="0" destOrd="0" presId="urn:microsoft.com/office/officeart/2005/8/layout/list1"/>
    <dgm:cxn modelId="{A93F1A8F-DB52-4526-AC76-F75B72DFA469}" type="presParOf" srcId="{D6153E70-6298-4A95-8E4C-203973437C6A}" destId="{2D00D1A3-FE1E-418E-BCDE-3F1734F9ADA5}" srcOrd="1" destOrd="0" presId="urn:microsoft.com/office/officeart/2005/8/layout/list1"/>
    <dgm:cxn modelId="{293EF1A5-8A07-4D2A-8FE2-15422E4A6C1B}" type="presParOf" srcId="{A491E7C7-56B1-492A-83BA-90BBB3576AD5}" destId="{1E9C8F1A-4175-46FF-B57D-F1BD7DB39652}" srcOrd="9" destOrd="0" presId="urn:microsoft.com/office/officeart/2005/8/layout/list1"/>
    <dgm:cxn modelId="{1B738FE5-B904-42BB-8A8C-DC7C1FBE49C7}" type="presParOf" srcId="{A491E7C7-56B1-492A-83BA-90BBB3576AD5}" destId="{9AB87687-24C4-472F-A7D3-D8C4F62441C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BAC205-70A2-4694-A79A-BE920D1E60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01974E7-CD76-4771-A640-371C804B15A5}">
      <dgm:prSet/>
      <dgm:spPr/>
      <dgm:t>
        <a:bodyPr/>
        <a:lstStyle/>
        <a:p>
          <a:r>
            <a:rPr lang="en-US"/>
            <a:t>Psychotropic medications are highly scrutinized during surveys.</a:t>
          </a:r>
        </a:p>
      </dgm:t>
    </dgm:pt>
    <dgm:pt modelId="{B27E1A09-7A39-4585-B6E0-A0DA4EA7EAEE}" type="parTrans" cxnId="{443CC7F1-7B8A-45A2-8FC0-2608206BDBAF}">
      <dgm:prSet/>
      <dgm:spPr/>
      <dgm:t>
        <a:bodyPr/>
        <a:lstStyle/>
        <a:p>
          <a:endParaRPr lang="en-US"/>
        </a:p>
      </dgm:t>
    </dgm:pt>
    <dgm:pt modelId="{E1685F93-BB29-4D99-8533-A088E1B7B5C1}" type="sibTrans" cxnId="{443CC7F1-7B8A-45A2-8FC0-2608206BDBAF}">
      <dgm:prSet/>
      <dgm:spPr/>
      <dgm:t>
        <a:bodyPr/>
        <a:lstStyle/>
        <a:p>
          <a:endParaRPr lang="en-US"/>
        </a:p>
      </dgm:t>
    </dgm:pt>
    <dgm:pt modelId="{12871D8A-FF03-4AA7-8098-60D5C010C6D6}">
      <dgm:prSet/>
      <dgm:spPr/>
      <dgm:t>
        <a:bodyPr/>
        <a:lstStyle/>
        <a:p>
          <a:r>
            <a:rPr lang="en-US"/>
            <a:t>Documentation must justify medical necessity.</a:t>
          </a:r>
        </a:p>
      </dgm:t>
    </dgm:pt>
    <dgm:pt modelId="{595F2FF5-E9C1-4708-868A-BE44787AE18A}" type="parTrans" cxnId="{8F3E38A2-4E79-4132-9E8A-29E51D7152A1}">
      <dgm:prSet/>
      <dgm:spPr/>
      <dgm:t>
        <a:bodyPr/>
        <a:lstStyle/>
        <a:p>
          <a:endParaRPr lang="en-US"/>
        </a:p>
      </dgm:t>
    </dgm:pt>
    <dgm:pt modelId="{D8100B3F-B813-4830-94FD-1DDC88527DAD}" type="sibTrans" cxnId="{8F3E38A2-4E79-4132-9E8A-29E51D7152A1}">
      <dgm:prSet/>
      <dgm:spPr/>
      <dgm:t>
        <a:bodyPr/>
        <a:lstStyle/>
        <a:p>
          <a:endParaRPr lang="en-US"/>
        </a:p>
      </dgm:t>
    </dgm:pt>
    <dgm:pt modelId="{69056DCC-A7BC-449A-A94D-07924DB1AA41}">
      <dgm:prSet/>
      <dgm:spPr/>
      <dgm:t>
        <a:bodyPr/>
        <a:lstStyle/>
        <a:p>
          <a:r>
            <a:rPr lang="en-US"/>
            <a:t>Facilities must demonstrate attempts at non‑pharmacologic interventions.</a:t>
          </a:r>
        </a:p>
      </dgm:t>
    </dgm:pt>
    <dgm:pt modelId="{4773D691-5BD2-44FF-97D6-F86F84CC4714}" type="parTrans" cxnId="{09D75488-F81B-4209-AED3-FF644BCA2577}">
      <dgm:prSet/>
      <dgm:spPr/>
      <dgm:t>
        <a:bodyPr/>
        <a:lstStyle/>
        <a:p>
          <a:endParaRPr lang="en-US"/>
        </a:p>
      </dgm:t>
    </dgm:pt>
    <dgm:pt modelId="{E737B457-F624-4180-80B0-7F2B09ECEAEF}" type="sibTrans" cxnId="{09D75488-F81B-4209-AED3-FF644BCA2577}">
      <dgm:prSet/>
      <dgm:spPr/>
      <dgm:t>
        <a:bodyPr/>
        <a:lstStyle/>
        <a:p>
          <a:endParaRPr lang="en-US"/>
        </a:p>
      </dgm:t>
    </dgm:pt>
    <dgm:pt modelId="{9D458E8E-7EC0-40F9-97EB-93AB538BA0FC}">
      <dgm:prSet/>
      <dgm:spPr/>
      <dgm:t>
        <a:bodyPr/>
        <a:lstStyle/>
        <a:p>
          <a:r>
            <a:rPr lang="en-US"/>
            <a:t>Incomplete documentation can result in unnecessary medication citations.</a:t>
          </a:r>
        </a:p>
      </dgm:t>
    </dgm:pt>
    <dgm:pt modelId="{4DF633CC-2DD8-4D9E-BB85-5DBE79026EB6}" type="parTrans" cxnId="{18667D7F-FEBA-4C06-9842-052036C6683E}">
      <dgm:prSet/>
      <dgm:spPr/>
      <dgm:t>
        <a:bodyPr/>
        <a:lstStyle/>
        <a:p>
          <a:endParaRPr lang="en-US"/>
        </a:p>
      </dgm:t>
    </dgm:pt>
    <dgm:pt modelId="{68DD081F-311C-4D0B-87F9-0BA27E31B0DB}" type="sibTrans" cxnId="{18667D7F-FEBA-4C06-9842-052036C6683E}">
      <dgm:prSet/>
      <dgm:spPr/>
      <dgm:t>
        <a:bodyPr/>
        <a:lstStyle/>
        <a:p>
          <a:endParaRPr lang="en-US"/>
        </a:p>
      </dgm:t>
    </dgm:pt>
    <dgm:pt modelId="{47EDC42D-F235-47E3-A622-91646131D39A}" type="pres">
      <dgm:prSet presAssocID="{8CBAC205-70A2-4694-A79A-BE920D1E6031}" presName="root" presStyleCnt="0">
        <dgm:presLayoutVars>
          <dgm:dir/>
          <dgm:resizeHandles val="exact"/>
        </dgm:presLayoutVars>
      </dgm:prSet>
      <dgm:spPr/>
    </dgm:pt>
    <dgm:pt modelId="{46BAA944-8710-431C-94F1-C8F370617639}" type="pres">
      <dgm:prSet presAssocID="{D01974E7-CD76-4771-A640-371C804B15A5}" presName="compNode" presStyleCnt="0"/>
      <dgm:spPr/>
    </dgm:pt>
    <dgm:pt modelId="{86BAB726-9E6A-4589-9D42-CB9E94E392D1}" type="pres">
      <dgm:prSet presAssocID="{D01974E7-CD76-4771-A640-371C804B15A5}" presName="bgRect" presStyleLbl="bgShp" presStyleIdx="0" presStyleCnt="4" custLinFactNeighborX="-15751" custLinFactNeighborY="24874"/>
      <dgm:spPr/>
    </dgm:pt>
    <dgm:pt modelId="{83DAA135-4BD5-4C34-80A4-F3777A5F903F}" type="pres">
      <dgm:prSet presAssocID="{D01974E7-CD76-4771-A640-371C804B15A5}"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ill"/>
        </a:ext>
      </dgm:extLst>
    </dgm:pt>
    <dgm:pt modelId="{94723152-CDB9-4AD6-9B14-3D73EDE8B6C8}" type="pres">
      <dgm:prSet presAssocID="{D01974E7-CD76-4771-A640-371C804B15A5}" presName="spaceRect" presStyleCnt="0"/>
      <dgm:spPr/>
    </dgm:pt>
    <dgm:pt modelId="{6E0149A7-522B-40A5-A583-7AA1E8932CBE}" type="pres">
      <dgm:prSet presAssocID="{D01974E7-CD76-4771-A640-371C804B15A5}" presName="parTx" presStyleLbl="revTx" presStyleIdx="0" presStyleCnt="4" custLinFactNeighborX="-592" custLinFactNeighborY="6132">
        <dgm:presLayoutVars>
          <dgm:chMax val="0"/>
          <dgm:chPref val="0"/>
        </dgm:presLayoutVars>
      </dgm:prSet>
      <dgm:spPr/>
    </dgm:pt>
    <dgm:pt modelId="{1298C2B7-EE9E-465C-BFE2-751DFD2A4DDD}" type="pres">
      <dgm:prSet presAssocID="{E1685F93-BB29-4D99-8533-A088E1B7B5C1}" presName="sibTrans" presStyleCnt="0"/>
      <dgm:spPr/>
    </dgm:pt>
    <dgm:pt modelId="{4465D2E4-573D-4CBF-84FA-2602B9B2ECF8}" type="pres">
      <dgm:prSet presAssocID="{12871D8A-FF03-4AA7-8098-60D5C010C6D6}" presName="compNode" presStyleCnt="0"/>
      <dgm:spPr/>
    </dgm:pt>
    <dgm:pt modelId="{1B57F689-2014-491E-B407-60D0AD02A19E}" type="pres">
      <dgm:prSet presAssocID="{12871D8A-FF03-4AA7-8098-60D5C010C6D6}" presName="bgRect" presStyleLbl="bgShp" presStyleIdx="1" presStyleCnt="4" custLinFactNeighborX="426" custLinFactNeighborY="13140"/>
      <dgm:spPr/>
    </dgm:pt>
    <dgm:pt modelId="{8E2145A2-84E0-444B-8990-A5D4A057A1BB}" type="pres">
      <dgm:prSet presAssocID="{12871D8A-FF03-4AA7-8098-60D5C010C6D6}"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40C24486-8FBA-4E0D-9861-0F10359A7157}" type="pres">
      <dgm:prSet presAssocID="{12871D8A-FF03-4AA7-8098-60D5C010C6D6}" presName="spaceRect" presStyleCnt="0"/>
      <dgm:spPr/>
    </dgm:pt>
    <dgm:pt modelId="{B8C2497E-F138-405F-932A-559094E863B5}" type="pres">
      <dgm:prSet presAssocID="{12871D8A-FF03-4AA7-8098-60D5C010C6D6}" presName="parTx" presStyleLbl="revTx" presStyleIdx="1" presStyleCnt="4">
        <dgm:presLayoutVars>
          <dgm:chMax val="0"/>
          <dgm:chPref val="0"/>
        </dgm:presLayoutVars>
      </dgm:prSet>
      <dgm:spPr/>
    </dgm:pt>
    <dgm:pt modelId="{DD6E7F75-E1F7-4CDE-B01D-5255B0E2DA99}" type="pres">
      <dgm:prSet presAssocID="{D8100B3F-B813-4830-94FD-1DDC88527DAD}" presName="sibTrans" presStyleCnt="0"/>
      <dgm:spPr/>
    </dgm:pt>
    <dgm:pt modelId="{27E50BEF-3557-4567-AF02-B7FE1E79598E}" type="pres">
      <dgm:prSet presAssocID="{69056DCC-A7BC-449A-A94D-07924DB1AA41}" presName="compNode" presStyleCnt="0"/>
      <dgm:spPr/>
    </dgm:pt>
    <dgm:pt modelId="{980F1427-DF76-486E-AFDB-F998AA423FC4}" type="pres">
      <dgm:prSet presAssocID="{69056DCC-A7BC-449A-A94D-07924DB1AA41}" presName="bgRect" presStyleLbl="bgShp" presStyleIdx="2" presStyleCnt="4"/>
      <dgm:spPr/>
    </dgm:pt>
    <dgm:pt modelId="{42053297-FB70-4E8A-9E45-AA7A53DB0C3D}" type="pres">
      <dgm:prSet presAssocID="{69056DCC-A7BC-449A-A94D-07924DB1AA41}"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aptop Secure"/>
        </a:ext>
      </dgm:extLst>
    </dgm:pt>
    <dgm:pt modelId="{9FB0EDB4-9796-4EF8-9397-6600CC60890B}" type="pres">
      <dgm:prSet presAssocID="{69056DCC-A7BC-449A-A94D-07924DB1AA41}" presName="spaceRect" presStyleCnt="0"/>
      <dgm:spPr/>
    </dgm:pt>
    <dgm:pt modelId="{04A1ECBB-3808-4C06-BDBF-D60702F02BB8}" type="pres">
      <dgm:prSet presAssocID="{69056DCC-A7BC-449A-A94D-07924DB1AA41}" presName="parTx" presStyleLbl="revTx" presStyleIdx="2" presStyleCnt="4">
        <dgm:presLayoutVars>
          <dgm:chMax val="0"/>
          <dgm:chPref val="0"/>
        </dgm:presLayoutVars>
      </dgm:prSet>
      <dgm:spPr/>
    </dgm:pt>
    <dgm:pt modelId="{142168AE-5F59-4074-89D0-7B61993C7558}" type="pres">
      <dgm:prSet presAssocID="{E737B457-F624-4180-80B0-7F2B09ECEAEF}" presName="sibTrans" presStyleCnt="0"/>
      <dgm:spPr/>
    </dgm:pt>
    <dgm:pt modelId="{2EC1835A-61CA-4D99-87DC-00F774C008C6}" type="pres">
      <dgm:prSet presAssocID="{9D458E8E-7EC0-40F9-97EB-93AB538BA0FC}" presName="compNode" presStyleCnt="0"/>
      <dgm:spPr/>
    </dgm:pt>
    <dgm:pt modelId="{7AE2381E-3B6F-4680-B6DB-6B12D0D62DDA}" type="pres">
      <dgm:prSet presAssocID="{9D458E8E-7EC0-40F9-97EB-93AB538BA0FC}" presName="bgRect" presStyleLbl="bgShp" presStyleIdx="3" presStyleCnt="4"/>
      <dgm:spPr/>
    </dgm:pt>
    <dgm:pt modelId="{A12E246D-18E7-4926-AE89-C93FE2B61661}" type="pres">
      <dgm:prSet presAssocID="{9D458E8E-7EC0-40F9-97EB-93AB538BA0FC}"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cklog"/>
        </a:ext>
      </dgm:extLst>
    </dgm:pt>
    <dgm:pt modelId="{8E69913D-6FD4-4800-BFBC-BB57A9338519}" type="pres">
      <dgm:prSet presAssocID="{9D458E8E-7EC0-40F9-97EB-93AB538BA0FC}" presName="spaceRect" presStyleCnt="0"/>
      <dgm:spPr/>
    </dgm:pt>
    <dgm:pt modelId="{C2297381-2471-452E-98BD-5C9BA86FBAE9}" type="pres">
      <dgm:prSet presAssocID="{9D458E8E-7EC0-40F9-97EB-93AB538BA0FC}" presName="parTx" presStyleLbl="revTx" presStyleIdx="3" presStyleCnt="4">
        <dgm:presLayoutVars>
          <dgm:chMax val="0"/>
          <dgm:chPref val="0"/>
        </dgm:presLayoutVars>
      </dgm:prSet>
      <dgm:spPr/>
    </dgm:pt>
  </dgm:ptLst>
  <dgm:cxnLst>
    <dgm:cxn modelId="{AD9FA707-6FF9-499B-B1BA-B6DD7EF47FD9}" type="presOf" srcId="{D01974E7-CD76-4771-A640-371C804B15A5}" destId="{6E0149A7-522B-40A5-A583-7AA1E8932CBE}" srcOrd="0" destOrd="0" presId="urn:microsoft.com/office/officeart/2018/2/layout/IconVerticalSolidList"/>
    <dgm:cxn modelId="{002A5D19-4160-424A-A422-52052C597297}" type="presOf" srcId="{12871D8A-FF03-4AA7-8098-60D5C010C6D6}" destId="{B8C2497E-F138-405F-932A-559094E863B5}" srcOrd="0" destOrd="0" presId="urn:microsoft.com/office/officeart/2018/2/layout/IconVerticalSolidList"/>
    <dgm:cxn modelId="{45D0971C-07BB-4924-BBEA-DA9BC3DF4A81}" type="presOf" srcId="{9D458E8E-7EC0-40F9-97EB-93AB538BA0FC}" destId="{C2297381-2471-452E-98BD-5C9BA86FBAE9}" srcOrd="0" destOrd="0" presId="urn:microsoft.com/office/officeart/2018/2/layout/IconVerticalSolidList"/>
    <dgm:cxn modelId="{18667D7F-FEBA-4C06-9842-052036C6683E}" srcId="{8CBAC205-70A2-4694-A79A-BE920D1E6031}" destId="{9D458E8E-7EC0-40F9-97EB-93AB538BA0FC}" srcOrd="3" destOrd="0" parTransId="{4DF633CC-2DD8-4D9E-BB85-5DBE79026EB6}" sibTransId="{68DD081F-311C-4D0B-87F9-0BA27E31B0DB}"/>
    <dgm:cxn modelId="{09D75488-F81B-4209-AED3-FF644BCA2577}" srcId="{8CBAC205-70A2-4694-A79A-BE920D1E6031}" destId="{69056DCC-A7BC-449A-A94D-07924DB1AA41}" srcOrd="2" destOrd="0" parTransId="{4773D691-5BD2-44FF-97D6-F86F84CC4714}" sibTransId="{E737B457-F624-4180-80B0-7F2B09ECEAEF}"/>
    <dgm:cxn modelId="{8F3E38A2-4E79-4132-9E8A-29E51D7152A1}" srcId="{8CBAC205-70A2-4694-A79A-BE920D1E6031}" destId="{12871D8A-FF03-4AA7-8098-60D5C010C6D6}" srcOrd="1" destOrd="0" parTransId="{595F2FF5-E9C1-4708-868A-BE44787AE18A}" sibTransId="{D8100B3F-B813-4830-94FD-1DDC88527DAD}"/>
    <dgm:cxn modelId="{9FEDE5B6-0205-4274-AC7B-DA9E9CD80044}" type="presOf" srcId="{69056DCC-A7BC-449A-A94D-07924DB1AA41}" destId="{04A1ECBB-3808-4C06-BDBF-D60702F02BB8}" srcOrd="0" destOrd="0" presId="urn:microsoft.com/office/officeart/2018/2/layout/IconVerticalSolidList"/>
    <dgm:cxn modelId="{F65940EF-D721-4F59-ADF5-3D7D2C4C14D0}" type="presOf" srcId="{8CBAC205-70A2-4694-A79A-BE920D1E6031}" destId="{47EDC42D-F235-47E3-A622-91646131D39A}" srcOrd="0" destOrd="0" presId="urn:microsoft.com/office/officeart/2018/2/layout/IconVerticalSolidList"/>
    <dgm:cxn modelId="{443CC7F1-7B8A-45A2-8FC0-2608206BDBAF}" srcId="{8CBAC205-70A2-4694-A79A-BE920D1E6031}" destId="{D01974E7-CD76-4771-A640-371C804B15A5}" srcOrd="0" destOrd="0" parTransId="{B27E1A09-7A39-4585-B6E0-A0DA4EA7EAEE}" sibTransId="{E1685F93-BB29-4D99-8533-A088E1B7B5C1}"/>
    <dgm:cxn modelId="{4944C669-0559-413B-9225-7C820FD84EA5}" type="presParOf" srcId="{47EDC42D-F235-47E3-A622-91646131D39A}" destId="{46BAA944-8710-431C-94F1-C8F370617639}" srcOrd="0" destOrd="0" presId="urn:microsoft.com/office/officeart/2018/2/layout/IconVerticalSolidList"/>
    <dgm:cxn modelId="{5D45E01A-33C6-4628-B40B-4C5158DD9DAC}" type="presParOf" srcId="{46BAA944-8710-431C-94F1-C8F370617639}" destId="{86BAB726-9E6A-4589-9D42-CB9E94E392D1}" srcOrd="0" destOrd="0" presId="urn:microsoft.com/office/officeart/2018/2/layout/IconVerticalSolidList"/>
    <dgm:cxn modelId="{67E2577C-AD0A-4A30-B420-6313C3D408D8}" type="presParOf" srcId="{46BAA944-8710-431C-94F1-C8F370617639}" destId="{83DAA135-4BD5-4C34-80A4-F3777A5F903F}" srcOrd="1" destOrd="0" presId="urn:microsoft.com/office/officeart/2018/2/layout/IconVerticalSolidList"/>
    <dgm:cxn modelId="{7D2F7C73-7794-42E3-B8CC-34BA4A872E83}" type="presParOf" srcId="{46BAA944-8710-431C-94F1-C8F370617639}" destId="{94723152-CDB9-4AD6-9B14-3D73EDE8B6C8}" srcOrd="2" destOrd="0" presId="urn:microsoft.com/office/officeart/2018/2/layout/IconVerticalSolidList"/>
    <dgm:cxn modelId="{C5D340C5-201A-4EAA-B0AA-3DE5E1CE156D}" type="presParOf" srcId="{46BAA944-8710-431C-94F1-C8F370617639}" destId="{6E0149A7-522B-40A5-A583-7AA1E8932CBE}" srcOrd="3" destOrd="0" presId="urn:microsoft.com/office/officeart/2018/2/layout/IconVerticalSolidList"/>
    <dgm:cxn modelId="{43410DD0-F9BF-4141-A122-1EFEE053C450}" type="presParOf" srcId="{47EDC42D-F235-47E3-A622-91646131D39A}" destId="{1298C2B7-EE9E-465C-BFE2-751DFD2A4DDD}" srcOrd="1" destOrd="0" presId="urn:microsoft.com/office/officeart/2018/2/layout/IconVerticalSolidList"/>
    <dgm:cxn modelId="{B6B4BD8E-0A61-4A52-80BB-2962EAB0E6DB}" type="presParOf" srcId="{47EDC42D-F235-47E3-A622-91646131D39A}" destId="{4465D2E4-573D-4CBF-84FA-2602B9B2ECF8}" srcOrd="2" destOrd="0" presId="urn:microsoft.com/office/officeart/2018/2/layout/IconVerticalSolidList"/>
    <dgm:cxn modelId="{FF3B2FE6-5385-4D16-9C14-FDDD459BF4B7}" type="presParOf" srcId="{4465D2E4-573D-4CBF-84FA-2602B9B2ECF8}" destId="{1B57F689-2014-491E-B407-60D0AD02A19E}" srcOrd="0" destOrd="0" presId="urn:microsoft.com/office/officeart/2018/2/layout/IconVerticalSolidList"/>
    <dgm:cxn modelId="{D3B36C59-96F7-4994-B8B1-3227BB4C196A}" type="presParOf" srcId="{4465D2E4-573D-4CBF-84FA-2602B9B2ECF8}" destId="{8E2145A2-84E0-444B-8990-A5D4A057A1BB}" srcOrd="1" destOrd="0" presId="urn:microsoft.com/office/officeart/2018/2/layout/IconVerticalSolidList"/>
    <dgm:cxn modelId="{BD70F87C-38D0-4301-B568-8380E6CE8A98}" type="presParOf" srcId="{4465D2E4-573D-4CBF-84FA-2602B9B2ECF8}" destId="{40C24486-8FBA-4E0D-9861-0F10359A7157}" srcOrd="2" destOrd="0" presId="urn:microsoft.com/office/officeart/2018/2/layout/IconVerticalSolidList"/>
    <dgm:cxn modelId="{E560BBCF-0117-4B00-A21E-3D782E718EC8}" type="presParOf" srcId="{4465D2E4-573D-4CBF-84FA-2602B9B2ECF8}" destId="{B8C2497E-F138-405F-932A-559094E863B5}" srcOrd="3" destOrd="0" presId="urn:microsoft.com/office/officeart/2018/2/layout/IconVerticalSolidList"/>
    <dgm:cxn modelId="{1818A939-0061-4103-8575-B69A12980C18}" type="presParOf" srcId="{47EDC42D-F235-47E3-A622-91646131D39A}" destId="{DD6E7F75-E1F7-4CDE-B01D-5255B0E2DA99}" srcOrd="3" destOrd="0" presId="urn:microsoft.com/office/officeart/2018/2/layout/IconVerticalSolidList"/>
    <dgm:cxn modelId="{30E02628-2E09-4E46-AA79-CEF79899644A}" type="presParOf" srcId="{47EDC42D-F235-47E3-A622-91646131D39A}" destId="{27E50BEF-3557-4567-AF02-B7FE1E79598E}" srcOrd="4" destOrd="0" presId="urn:microsoft.com/office/officeart/2018/2/layout/IconVerticalSolidList"/>
    <dgm:cxn modelId="{08CC10F9-3B85-4106-8E7A-5FBC72FC7594}" type="presParOf" srcId="{27E50BEF-3557-4567-AF02-B7FE1E79598E}" destId="{980F1427-DF76-486E-AFDB-F998AA423FC4}" srcOrd="0" destOrd="0" presId="urn:microsoft.com/office/officeart/2018/2/layout/IconVerticalSolidList"/>
    <dgm:cxn modelId="{2CC7B222-81A3-4844-A03C-61F1C6B5A491}" type="presParOf" srcId="{27E50BEF-3557-4567-AF02-B7FE1E79598E}" destId="{42053297-FB70-4E8A-9E45-AA7A53DB0C3D}" srcOrd="1" destOrd="0" presId="urn:microsoft.com/office/officeart/2018/2/layout/IconVerticalSolidList"/>
    <dgm:cxn modelId="{97B7FC66-722A-4602-B8CF-F2CA79395F78}" type="presParOf" srcId="{27E50BEF-3557-4567-AF02-B7FE1E79598E}" destId="{9FB0EDB4-9796-4EF8-9397-6600CC60890B}" srcOrd="2" destOrd="0" presId="urn:microsoft.com/office/officeart/2018/2/layout/IconVerticalSolidList"/>
    <dgm:cxn modelId="{9F9E6629-1CC6-4DC1-9565-85A90F08823C}" type="presParOf" srcId="{27E50BEF-3557-4567-AF02-B7FE1E79598E}" destId="{04A1ECBB-3808-4C06-BDBF-D60702F02BB8}" srcOrd="3" destOrd="0" presId="urn:microsoft.com/office/officeart/2018/2/layout/IconVerticalSolidList"/>
    <dgm:cxn modelId="{40DB8707-E48B-4A01-80B6-50D880C93EC9}" type="presParOf" srcId="{47EDC42D-F235-47E3-A622-91646131D39A}" destId="{142168AE-5F59-4074-89D0-7B61993C7558}" srcOrd="5" destOrd="0" presId="urn:microsoft.com/office/officeart/2018/2/layout/IconVerticalSolidList"/>
    <dgm:cxn modelId="{C4F7B67E-E08C-4767-931A-DC5645E33F92}" type="presParOf" srcId="{47EDC42D-F235-47E3-A622-91646131D39A}" destId="{2EC1835A-61CA-4D99-87DC-00F774C008C6}" srcOrd="6" destOrd="0" presId="urn:microsoft.com/office/officeart/2018/2/layout/IconVerticalSolidList"/>
    <dgm:cxn modelId="{6B0828BD-0619-4AE3-9145-E8ACE6A0647D}" type="presParOf" srcId="{2EC1835A-61CA-4D99-87DC-00F774C008C6}" destId="{7AE2381E-3B6F-4680-B6DB-6B12D0D62DDA}" srcOrd="0" destOrd="0" presId="urn:microsoft.com/office/officeart/2018/2/layout/IconVerticalSolidList"/>
    <dgm:cxn modelId="{E65FBC51-5E20-45D4-9EE0-1B33880A875D}" type="presParOf" srcId="{2EC1835A-61CA-4D99-87DC-00F774C008C6}" destId="{A12E246D-18E7-4926-AE89-C93FE2B61661}" srcOrd="1" destOrd="0" presId="urn:microsoft.com/office/officeart/2018/2/layout/IconVerticalSolidList"/>
    <dgm:cxn modelId="{2EC70512-8C0A-4EDC-AA70-F312C68C3324}" type="presParOf" srcId="{2EC1835A-61CA-4D99-87DC-00F774C008C6}" destId="{8E69913D-6FD4-4800-BFBC-BB57A9338519}" srcOrd="2" destOrd="0" presId="urn:microsoft.com/office/officeart/2018/2/layout/IconVerticalSolidList"/>
    <dgm:cxn modelId="{4EF1B7B4-06E6-4CC0-A462-7C9DB844D272}" type="presParOf" srcId="{2EC1835A-61CA-4D99-87DC-00F774C008C6}" destId="{C2297381-2471-452E-98BD-5C9BA86FBA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2467A-E828-4D87-A144-28278D1298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4ADA17-254E-48B6-AA89-112BA1859C70}">
      <dgm:prSet/>
      <dgm:spPr/>
      <dgm:t>
        <a:bodyPr/>
        <a:lstStyle/>
        <a:p>
          <a:r>
            <a:rPr lang="en-US"/>
            <a:t>Must be clearly tied to indication of medication</a:t>
          </a:r>
        </a:p>
      </dgm:t>
    </dgm:pt>
    <dgm:pt modelId="{CB46AB38-2383-4EB4-8149-B215F22D1070}" type="parTrans" cxnId="{394CDA69-7B40-4B3F-BAE1-93AFB91F5B9F}">
      <dgm:prSet/>
      <dgm:spPr/>
      <dgm:t>
        <a:bodyPr/>
        <a:lstStyle/>
        <a:p>
          <a:endParaRPr lang="en-US"/>
        </a:p>
      </dgm:t>
    </dgm:pt>
    <dgm:pt modelId="{7EFE6F85-4277-4512-86E6-5F8593ED86D8}" type="sibTrans" cxnId="{394CDA69-7B40-4B3F-BAE1-93AFB91F5B9F}">
      <dgm:prSet/>
      <dgm:spPr/>
      <dgm:t>
        <a:bodyPr/>
        <a:lstStyle/>
        <a:p>
          <a:endParaRPr lang="en-US"/>
        </a:p>
      </dgm:t>
    </dgm:pt>
    <dgm:pt modelId="{DB27769E-5C2D-4568-BE54-45223E92AC4D}">
      <dgm:prSet/>
      <dgm:spPr/>
      <dgm:t>
        <a:bodyPr/>
        <a:lstStyle/>
        <a:p>
          <a:r>
            <a:rPr lang="en-US"/>
            <a:t>Limit duration of use                       (example: 14 days)</a:t>
          </a:r>
        </a:p>
      </dgm:t>
    </dgm:pt>
    <dgm:pt modelId="{439B5B3C-2409-4082-89F1-9EC35FE46B48}" type="parTrans" cxnId="{27490E0F-1AC1-406B-B401-D593C4D29D22}">
      <dgm:prSet/>
      <dgm:spPr/>
      <dgm:t>
        <a:bodyPr/>
        <a:lstStyle/>
        <a:p>
          <a:endParaRPr lang="en-US"/>
        </a:p>
      </dgm:t>
    </dgm:pt>
    <dgm:pt modelId="{B2C75F2D-43D9-4870-A177-BDC7E26BB4A2}" type="sibTrans" cxnId="{27490E0F-1AC1-406B-B401-D593C4D29D22}">
      <dgm:prSet/>
      <dgm:spPr/>
      <dgm:t>
        <a:bodyPr/>
        <a:lstStyle/>
        <a:p>
          <a:endParaRPr lang="en-US"/>
        </a:p>
      </dgm:t>
    </dgm:pt>
    <dgm:pt modelId="{8CE933A1-74B3-42B8-AD42-C826DBCFD204}">
      <dgm:prSet/>
      <dgm:spPr/>
      <dgm:t>
        <a:bodyPr/>
        <a:lstStyle/>
        <a:p>
          <a:r>
            <a:rPr lang="en-US"/>
            <a:t>Document  effectiveness</a:t>
          </a:r>
        </a:p>
      </dgm:t>
    </dgm:pt>
    <dgm:pt modelId="{109A2CCD-A366-4508-87F0-15386F7F3D69}" type="parTrans" cxnId="{3899442B-16A4-4E7D-9F8F-0A68EC2B3C64}">
      <dgm:prSet/>
      <dgm:spPr/>
      <dgm:t>
        <a:bodyPr/>
        <a:lstStyle/>
        <a:p>
          <a:endParaRPr lang="en-US"/>
        </a:p>
      </dgm:t>
    </dgm:pt>
    <dgm:pt modelId="{80B11961-B291-4209-9EA0-ED2382C58EB6}" type="sibTrans" cxnId="{3899442B-16A4-4E7D-9F8F-0A68EC2B3C64}">
      <dgm:prSet/>
      <dgm:spPr/>
      <dgm:t>
        <a:bodyPr/>
        <a:lstStyle/>
        <a:p>
          <a:endParaRPr lang="en-US"/>
        </a:p>
      </dgm:t>
    </dgm:pt>
    <dgm:pt modelId="{49ECD63B-7795-426D-90BF-6CD76BCBD0B9}" type="pres">
      <dgm:prSet presAssocID="{CA52467A-E828-4D87-A144-28278D12983B}" presName="root" presStyleCnt="0">
        <dgm:presLayoutVars>
          <dgm:dir/>
          <dgm:resizeHandles val="exact"/>
        </dgm:presLayoutVars>
      </dgm:prSet>
      <dgm:spPr/>
    </dgm:pt>
    <dgm:pt modelId="{ECC2E0B7-0A65-4506-B86B-6E85C9435392}" type="pres">
      <dgm:prSet presAssocID="{764ADA17-254E-48B6-AA89-112BA1859C70}" presName="compNode" presStyleCnt="0"/>
      <dgm:spPr/>
    </dgm:pt>
    <dgm:pt modelId="{107C20E9-84CB-46A1-9DAF-5250FFA4483A}" type="pres">
      <dgm:prSet presAssocID="{764ADA17-254E-48B6-AA89-112BA1859C70}" presName="bgRect" presStyleLbl="bgShp" presStyleIdx="0" presStyleCnt="3"/>
      <dgm:spPr/>
    </dgm:pt>
    <dgm:pt modelId="{194523A7-E999-4354-8EBA-FFD397771D8C}" type="pres">
      <dgm:prSet presAssocID="{764ADA17-254E-48B6-AA89-112BA1859C70}"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edicine"/>
        </a:ext>
      </dgm:extLst>
    </dgm:pt>
    <dgm:pt modelId="{45143237-4DF7-4B10-997D-5C695441020A}" type="pres">
      <dgm:prSet presAssocID="{764ADA17-254E-48B6-AA89-112BA1859C70}" presName="spaceRect" presStyleCnt="0"/>
      <dgm:spPr/>
    </dgm:pt>
    <dgm:pt modelId="{D164A35F-D3D3-4C49-9C12-E42A945A8159}" type="pres">
      <dgm:prSet presAssocID="{764ADA17-254E-48B6-AA89-112BA1859C70}" presName="parTx" presStyleLbl="revTx" presStyleIdx="0" presStyleCnt="3">
        <dgm:presLayoutVars>
          <dgm:chMax val="0"/>
          <dgm:chPref val="0"/>
        </dgm:presLayoutVars>
      </dgm:prSet>
      <dgm:spPr/>
    </dgm:pt>
    <dgm:pt modelId="{721F48A3-5853-4097-AACF-6E9DB21DDCF8}" type="pres">
      <dgm:prSet presAssocID="{7EFE6F85-4277-4512-86E6-5F8593ED86D8}" presName="sibTrans" presStyleCnt="0"/>
      <dgm:spPr/>
    </dgm:pt>
    <dgm:pt modelId="{96EE2CE3-BA14-4D49-B00A-32A651EC106F}" type="pres">
      <dgm:prSet presAssocID="{DB27769E-5C2D-4568-BE54-45223E92AC4D}" presName="compNode" presStyleCnt="0"/>
      <dgm:spPr/>
    </dgm:pt>
    <dgm:pt modelId="{7B286487-B9C1-4DA4-9383-0EFABC30DA10}" type="pres">
      <dgm:prSet presAssocID="{DB27769E-5C2D-4568-BE54-45223E92AC4D}" presName="bgRect" presStyleLbl="bgShp" presStyleIdx="1" presStyleCnt="3"/>
      <dgm:spPr/>
    </dgm:pt>
    <dgm:pt modelId="{D7009DE3-877C-422F-8B83-89EDBD66AB90}" type="pres">
      <dgm:prSet presAssocID="{DB27769E-5C2D-4568-BE54-45223E92AC4D}"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E0E2D382-1627-4EFA-BA28-00F5C37F3FD0}" type="pres">
      <dgm:prSet presAssocID="{DB27769E-5C2D-4568-BE54-45223E92AC4D}" presName="spaceRect" presStyleCnt="0"/>
      <dgm:spPr/>
    </dgm:pt>
    <dgm:pt modelId="{CFF67287-D20A-4DC8-B8BF-912889E86E10}" type="pres">
      <dgm:prSet presAssocID="{DB27769E-5C2D-4568-BE54-45223E92AC4D}" presName="parTx" presStyleLbl="revTx" presStyleIdx="1" presStyleCnt="3">
        <dgm:presLayoutVars>
          <dgm:chMax val="0"/>
          <dgm:chPref val="0"/>
        </dgm:presLayoutVars>
      </dgm:prSet>
      <dgm:spPr/>
    </dgm:pt>
    <dgm:pt modelId="{46EF4464-2F8D-4D2F-9EB9-149BF5141D49}" type="pres">
      <dgm:prSet presAssocID="{B2C75F2D-43D9-4870-A177-BDC7E26BB4A2}" presName="sibTrans" presStyleCnt="0"/>
      <dgm:spPr/>
    </dgm:pt>
    <dgm:pt modelId="{41F107D2-FB7C-4579-87AE-BF13317BDB9E}" type="pres">
      <dgm:prSet presAssocID="{8CE933A1-74B3-42B8-AD42-C826DBCFD204}" presName="compNode" presStyleCnt="0"/>
      <dgm:spPr/>
    </dgm:pt>
    <dgm:pt modelId="{8E0764CF-5687-4AC6-907E-5A41EFC57448}" type="pres">
      <dgm:prSet presAssocID="{8CE933A1-74B3-42B8-AD42-C826DBCFD204}" presName="bgRect" presStyleLbl="bgShp" presStyleIdx="2" presStyleCnt="3"/>
      <dgm:spPr/>
    </dgm:pt>
    <dgm:pt modelId="{873030D0-6183-492A-AFB3-66510DF5B208}" type="pres">
      <dgm:prSet presAssocID="{8CE933A1-74B3-42B8-AD42-C826DBCFD204}"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2D025ACB-28AC-4B0B-8919-6E780E204D3D}" type="pres">
      <dgm:prSet presAssocID="{8CE933A1-74B3-42B8-AD42-C826DBCFD204}" presName="spaceRect" presStyleCnt="0"/>
      <dgm:spPr/>
    </dgm:pt>
    <dgm:pt modelId="{2119E668-A1EA-4E19-B385-7C3F9B0426C4}" type="pres">
      <dgm:prSet presAssocID="{8CE933A1-74B3-42B8-AD42-C826DBCFD204}" presName="parTx" presStyleLbl="revTx" presStyleIdx="2" presStyleCnt="3">
        <dgm:presLayoutVars>
          <dgm:chMax val="0"/>
          <dgm:chPref val="0"/>
        </dgm:presLayoutVars>
      </dgm:prSet>
      <dgm:spPr/>
    </dgm:pt>
  </dgm:ptLst>
  <dgm:cxnLst>
    <dgm:cxn modelId="{27490E0F-1AC1-406B-B401-D593C4D29D22}" srcId="{CA52467A-E828-4D87-A144-28278D12983B}" destId="{DB27769E-5C2D-4568-BE54-45223E92AC4D}" srcOrd="1" destOrd="0" parTransId="{439B5B3C-2409-4082-89F1-9EC35FE46B48}" sibTransId="{B2C75F2D-43D9-4870-A177-BDC7E26BB4A2}"/>
    <dgm:cxn modelId="{3899442B-16A4-4E7D-9F8F-0A68EC2B3C64}" srcId="{CA52467A-E828-4D87-A144-28278D12983B}" destId="{8CE933A1-74B3-42B8-AD42-C826DBCFD204}" srcOrd="2" destOrd="0" parTransId="{109A2CCD-A366-4508-87F0-15386F7F3D69}" sibTransId="{80B11961-B291-4209-9EA0-ED2382C58EB6}"/>
    <dgm:cxn modelId="{F962D63C-F9F9-4EFC-B0AB-935C99CBCF2D}" type="presOf" srcId="{8CE933A1-74B3-42B8-AD42-C826DBCFD204}" destId="{2119E668-A1EA-4E19-B385-7C3F9B0426C4}" srcOrd="0" destOrd="0" presId="urn:microsoft.com/office/officeart/2018/2/layout/IconVerticalSolidList"/>
    <dgm:cxn modelId="{394CDA69-7B40-4B3F-BAE1-93AFB91F5B9F}" srcId="{CA52467A-E828-4D87-A144-28278D12983B}" destId="{764ADA17-254E-48B6-AA89-112BA1859C70}" srcOrd="0" destOrd="0" parTransId="{CB46AB38-2383-4EB4-8149-B215F22D1070}" sibTransId="{7EFE6F85-4277-4512-86E6-5F8593ED86D8}"/>
    <dgm:cxn modelId="{ADEBFC76-85D1-4D2C-87EC-C8515A1BCD76}" type="presOf" srcId="{CA52467A-E828-4D87-A144-28278D12983B}" destId="{49ECD63B-7795-426D-90BF-6CD76BCBD0B9}" srcOrd="0" destOrd="0" presId="urn:microsoft.com/office/officeart/2018/2/layout/IconVerticalSolidList"/>
    <dgm:cxn modelId="{EC5861B2-9118-4CD8-891C-3BD4207451E0}" type="presOf" srcId="{764ADA17-254E-48B6-AA89-112BA1859C70}" destId="{D164A35F-D3D3-4C49-9C12-E42A945A8159}" srcOrd="0" destOrd="0" presId="urn:microsoft.com/office/officeart/2018/2/layout/IconVerticalSolidList"/>
    <dgm:cxn modelId="{6F15C0EB-D9A9-4B5B-8D54-318B2815076B}" type="presOf" srcId="{DB27769E-5C2D-4568-BE54-45223E92AC4D}" destId="{CFF67287-D20A-4DC8-B8BF-912889E86E10}" srcOrd="0" destOrd="0" presId="urn:microsoft.com/office/officeart/2018/2/layout/IconVerticalSolidList"/>
    <dgm:cxn modelId="{14445C1E-A694-46A7-9176-54EC8D76082C}" type="presParOf" srcId="{49ECD63B-7795-426D-90BF-6CD76BCBD0B9}" destId="{ECC2E0B7-0A65-4506-B86B-6E85C9435392}" srcOrd="0" destOrd="0" presId="urn:microsoft.com/office/officeart/2018/2/layout/IconVerticalSolidList"/>
    <dgm:cxn modelId="{BD712167-783B-487A-99BF-FB5523F8826E}" type="presParOf" srcId="{ECC2E0B7-0A65-4506-B86B-6E85C9435392}" destId="{107C20E9-84CB-46A1-9DAF-5250FFA4483A}" srcOrd="0" destOrd="0" presId="urn:microsoft.com/office/officeart/2018/2/layout/IconVerticalSolidList"/>
    <dgm:cxn modelId="{A6420A08-85D6-4418-B0CE-E43B6E894589}" type="presParOf" srcId="{ECC2E0B7-0A65-4506-B86B-6E85C9435392}" destId="{194523A7-E999-4354-8EBA-FFD397771D8C}" srcOrd="1" destOrd="0" presId="urn:microsoft.com/office/officeart/2018/2/layout/IconVerticalSolidList"/>
    <dgm:cxn modelId="{E151BB23-A1DE-44B9-A51F-4F5188563C8A}" type="presParOf" srcId="{ECC2E0B7-0A65-4506-B86B-6E85C9435392}" destId="{45143237-4DF7-4B10-997D-5C695441020A}" srcOrd="2" destOrd="0" presId="urn:microsoft.com/office/officeart/2018/2/layout/IconVerticalSolidList"/>
    <dgm:cxn modelId="{FCE6ED42-8DEE-4567-BD53-EFC8EE73FFA8}" type="presParOf" srcId="{ECC2E0B7-0A65-4506-B86B-6E85C9435392}" destId="{D164A35F-D3D3-4C49-9C12-E42A945A8159}" srcOrd="3" destOrd="0" presId="urn:microsoft.com/office/officeart/2018/2/layout/IconVerticalSolidList"/>
    <dgm:cxn modelId="{05BF2995-6FEC-4005-92EF-104DADD4B340}" type="presParOf" srcId="{49ECD63B-7795-426D-90BF-6CD76BCBD0B9}" destId="{721F48A3-5853-4097-AACF-6E9DB21DDCF8}" srcOrd="1" destOrd="0" presId="urn:microsoft.com/office/officeart/2018/2/layout/IconVerticalSolidList"/>
    <dgm:cxn modelId="{79C68553-97F6-461A-B4DF-9DC13B7C46E0}" type="presParOf" srcId="{49ECD63B-7795-426D-90BF-6CD76BCBD0B9}" destId="{96EE2CE3-BA14-4D49-B00A-32A651EC106F}" srcOrd="2" destOrd="0" presId="urn:microsoft.com/office/officeart/2018/2/layout/IconVerticalSolidList"/>
    <dgm:cxn modelId="{3C0CB730-452A-4163-BC0A-8FC9DE3AD92B}" type="presParOf" srcId="{96EE2CE3-BA14-4D49-B00A-32A651EC106F}" destId="{7B286487-B9C1-4DA4-9383-0EFABC30DA10}" srcOrd="0" destOrd="0" presId="urn:microsoft.com/office/officeart/2018/2/layout/IconVerticalSolidList"/>
    <dgm:cxn modelId="{44352BD6-3E69-42C5-9056-7E22C6718776}" type="presParOf" srcId="{96EE2CE3-BA14-4D49-B00A-32A651EC106F}" destId="{D7009DE3-877C-422F-8B83-89EDBD66AB90}" srcOrd="1" destOrd="0" presId="urn:microsoft.com/office/officeart/2018/2/layout/IconVerticalSolidList"/>
    <dgm:cxn modelId="{0F16B71C-BD7D-4F69-A8A6-F73A852B5955}" type="presParOf" srcId="{96EE2CE3-BA14-4D49-B00A-32A651EC106F}" destId="{E0E2D382-1627-4EFA-BA28-00F5C37F3FD0}" srcOrd="2" destOrd="0" presId="urn:microsoft.com/office/officeart/2018/2/layout/IconVerticalSolidList"/>
    <dgm:cxn modelId="{47293FC7-8A61-4445-B8FD-BDD5FA7F8F11}" type="presParOf" srcId="{96EE2CE3-BA14-4D49-B00A-32A651EC106F}" destId="{CFF67287-D20A-4DC8-B8BF-912889E86E10}" srcOrd="3" destOrd="0" presId="urn:microsoft.com/office/officeart/2018/2/layout/IconVerticalSolidList"/>
    <dgm:cxn modelId="{41AF6058-4113-4709-AD97-F4498203714B}" type="presParOf" srcId="{49ECD63B-7795-426D-90BF-6CD76BCBD0B9}" destId="{46EF4464-2F8D-4D2F-9EB9-149BF5141D49}" srcOrd="3" destOrd="0" presId="urn:microsoft.com/office/officeart/2018/2/layout/IconVerticalSolidList"/>
    <dgm:cxn modelId="{34F53815-DCD7-48CB-BB5F-EAC93E98AB69}" type="presParOf" srcId="{49ECD63B-7795-426D-90BF-6CD76BCBD0B9}" destId="{41F107D2-FB7C-4579-87AE-BF13317BDB9E}" srcOrd="4" destOrd="0" presId="urn:microsoft.com/office/officeart/2018/2/layout/IconVerticalSolidList"/>
    <dgm:cxn modelId="{2DD10494-262E-4067-A52B-B4053A4C4E65}" type="presParOf" srcId="{41F107D2-FB7C-4579-87AE-BF13317BDB9E}" destId="{8E0764CF-5687-4AC6-907E-5A41EFC57448}" srcOrd="0" destOrd="0" presId="urn:microsoft.com/office/officeart/2018/2/layout/IconVerticalSolidList"/>
    <dgm:cxn modelId="{11289F13-4F73-4B7A-98D4-B1E069AD7CF0}" type="presParOf" srcId="{41F107D2-FB7C-4579-87AE-BF13317BDB9E}" destId="{873030D0-6183-492A-AFB3-66510DF5B208}" srcOrd="1" destOrd="0" presId="urn:microsoft.com/office/officeart/2018/2/layout/IconVerticalSolidList"/>
    <dgm:cxn modelId="{23C228A6-6E8E-42F5-B07A-A83BDF749EFF}" type="presParOf" srcId="{41F107D2-FB7C-4579-87AE-BF13317BDB9E}" destId="{2D025ACB-28AC-4B0B-8919-6E780E204D3D}" srcOrd="2" destOrd="0" presId="urn:microsoft.com/office/officeart/2018/2/layout/IconVerticalSolidList"/>
    <dgm:cxn modelId="{994AD988-CD87-4C81-AA1F-5215AFC98FDE}" type="presParOf" srcId="{41F107D2-FB7C-4579-87AE-BF13317BDB9E}" destId="{2119E668-A1EA-4E19-B385-7C3F9B0426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AB0D9E-C477-4A20-9D6D-B48D4007386D}"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8294B57-9DBD-4897-82C5-1030095DD0F3}">
      <dgm:prSet/>
      <dgm:spPr/>
      <dgm:t>
        <a:bodyPr/>
        <a:lstStyle/>
        <a:p>
          <a:pPr>
            <a:defRPr b="1"/>
          </a:pPr>
          <a:r>
            <a:rPr lang="en-US"/>
            <a:t>DO NOT: </a:t>
          </a:r>
        </a:p>
      </dgm:t>
    </dgm:pt>
    <dgm:pt modelId="{FEAF08E8-6A1C-4753-B2D9-D143D1560D5F}" type="parTrans" cxnId="{2716F7E0-B18C-44FB-A8E8-B7A490D294FC}">
      <dgm:prSet/>
      <dgm:spPr/>
      <dgm:t>
        <a:bodyPr/>
        <a:lstStyle/>
        <a:p>
          <a:endParaRPr lang="en-US"/>
        </a:p>
      </dgm:t>
    </dgm:pt>
    <dgm:pt modelId="{368D6933-9389-49F5-929C-8397F137C07A}" type="sibTrans" cxnId="{2716F7E0-B18C-44FB-A8E8-B7A490D294FC}">
      <dgm:prSet/>
      <dgm:spPr/>
      <dgm:t>
        <a:bodyPr/>
        <a:lstStyle/>
        <a:p>
          <a:endParaRPr lang="en-US"/>
        </a:p>
      </dgm:t>
    </dgm:pt>
    <dgm:pt modelId="{BA51804C-D4B0-48DB-80A7-36D3E7DAB5A0}">
      <dgm:prSet/>
      <dgm:spPr/>
      <dgm:t>
        <a:bodyPr/>
        <a:lstStyle/>
        <a:p>
          <a:r>
            <a:rPr lang="en-US"/>
            <a:t>Resident is agitated, medication is given</a:t>
          </a:r>
        </a:p>
      </dgm:t>
    </dgm:pt>
    <dgm:pt modelId="{4A51A735-19D3-40F3-82C4-A37CFD8AF730}" type="parTrans" cxnId="{4C59586E-D809-4E8D-AF62-5A615250791D}">
      <dgm:prSet/>
      <dgm:spPr/>
      <dgm:t>
        <a:bodyPr/>
        <a:lstStyle/>
        <a:p>
          <a:endParaRPr lang="en-US"/>
        </a:p>
      </dgm:t>
    </dgm:pt>
    <dgm:pt modelId="{562156F4-D8D1-41F6-BD42-285B097FD3BB}" type="sibTrans" cxnId="{4C59586E-D809-4E8D-AF62-5A615250791D}">
      <dgm:prSet/>
      <dgm:spPr/>
      <dgm:t>
        <a:bodyPr/>
        <a:lstStyle/>
        <a:p>
          <a:endParaRPr lang="en-US"/>
        </a:p>
      </dgm:t>
    </dgm:pt>
    <dgm:pt modelId="{88A13843-01C0-451E-AA48-0533BF7DE51A}">
      <dgm:prSet/>
      <dgm:spPr/>
      <dgm:t>
        <a:bodyPr/>
        <a:lstStyle/>
        <a:p>
          <a:pPr>
            <a:defRPr b="1"/>
          </a:pPr>
          <a:r>
            <a:rPr lang="en-US"/>
            <a:t>DO:</a:t>
          </a:r>
        </a:p>
      </dgm:t>
    </dgm:pt>
    <dgm:pt modelId="{4CD6C111-0146-41ED-A5DB-A5D1708A398C}" type="parTrans" cxnId="{B7DFB689-43E9-41A0-827F-97F5489D2668}">
      <dgm:prSet/>
      <dgm:spPr/>
      <dgm:t>
        <a:bodyPr/>
        <a:lstStyle/>
        <a:p>
          <a:endParaRPr lang="en-US"/>
        </a:p>
      </dgm:t>
    </dgm:pt>
    <dgm:pt modelId="{82E125E5-94E4-44DE-AC1E-D9017C20E69D}" type="sibTrans" cxnId="{B7DFB689-43E9-41A0-827F-97F5489D2668}">
      <dgm:prSet/>
      <dgm:spPr/>
      <dgm:t>
        <a:bodyPr/>
        <a:lstStyle/>
        <a:p>
          <a:endParaRPr lang="en-US"/>
        </a:p>
      </dgm:t>
    </dgm:pt>
    <dgm:pt modelId="{DA735842-B6E9-49E3-A461-EFB3B5342020}">
      <dgm:prSet/>
      <dgm:spPr/>
      <dgm:t>
        <a:bodyPr/>
        <a:lstStyle/>
        <a:p>
          <a:r>
            <a:rPr lang="en-US"/>
            <a:t>Resident is pacing and yelling in the hallway for 30 minutes. Redirection was attempted as well as an attempt to engage in the nightly activity with no sign of improvement. PRN medication was administered per the order, and the resident was no longer in distress after 30 minutes. </a:t>
          </a:r>
        </a:p>
      </dgm:t>
    </dgm:pt>
    <dgm:pt modelId="{8F8AD32C-37F6-46D9-8833-19907D7FE2BF}" type="parTrans" cxnId="{53053EE8-E0C5-4B89-BD54-6A8ACCF356AA}">
      <dgm:prSet/>
      <dgm:spPr/>
      <dgm:t>
        <a:bodyPr/>
        <a:lstStyle/>
        <a:p>
          <a:endParaRPr lang="en-US"/>
        </a:p>
      </dgm:t>
    </dgm:pt>
    <dgm:pt modelId="{146F9D0D-A38F-4D04-8745-61489C21C16F}" type="sibTrans" cxnId="{53053EE8-E0C5-4B89-BD54-6A8ACCF356AA}">
      <dgm:prSet/>
      <dgm:spPr/>
      <dgm:t>
        <a:bodyPr/>
        <a:lstStyle/>
        <a:p>
          <a:endParaRPr lang="en-US"/>
        </a:p>
      </dgm:t>
    </dgm:pt>
    <dgm:pt modelId="{0063F5EF-9FFF-47F4-A449-1F75044652CB}" type="pres">
      <dgm:prSet presAssocID="{80AB0D9E-C477-4A20-9D6D-B48D4007386D}" presName="root" presStyleCnt="0">
        <dgm:presLayoutVars>
          <dgm:dir/>
          <dgm:resizeHandles val="exact"/>
        </dgm:presLayoutVars>
      </dgm:prSet>
      <dgm:spPr/>
    </dgm:pt>
    <dgm:pt modelId="{270FA62B-E823-4AAA-AB95-1238F1339F54}" type="pres">
      <dgm:prSet presAssocID="{D8294B57-9DBD-4897-82C5-1030095DD0F3}" presName="compNode" presStyleCnt="0"/>
      <dgm:spPr/>
    </dgm:pt>
    <dgm:pt modelId="{8A53C8DD-3460-4368-BAE4-604D98040068}" type="pres">
      <dgm:prSet presAssocID="{D8294B57-9DBD-4897-82C5-1030095DD0F3}"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Irritant"/>
        </a:ext>
      </dgm:extLst>
    </dgm:pt>
    <dgm:pt modelId="{FB67A51C-1A4B-4BE2-9B34-F7E87F0F15D3}" type="pres">
      <dgm:prSet presAssocID="{D8294B57-9DBD-4897-82C5-1030095DD0F3}" presName="iconSpace" presStyleCnt="0"/>
      <dgm:spPr/>
    </dgm:pt>
    <dgm:pt modelId="{B61F8870-D435-4152-B6F2-CF0CDF705F00}" type="pres">
      <dgm:prSet presAssocID="{D8294B57-9DBD-4897-82C5-1030095DD0F3}" presName="parTx" presStyleLbl="revTx" presStyleIdx="0" presStyleCnt="4">
        <dgm:presLayoutVars>
          <dgm:chMax val="0"/>
          <dgm:chPref val="0"/>
        </dgm:presLayoutVars>
      </dgm:prSet>
      <dgm:spPr/>
    </dgm:pt>
    <dgm:pt modelId="{2A3FA47A-0BBF-4ABD-A861-7E275407717E}" type="pres">
      <dgm:prSet presAssocID="{D8294B57-9DBD-4897-82C5-1030095DD0F3}" presName="txSpace" presStyleCnt="0"/>
      <dgm:spPr/>
    </dgm:pt>
    <dgm:pt modelId="{FBD6040C-25CC-4CB1-B5A6-832FE4A8E228}" type="pres">
      <dgm:prSet presAssocID="{D8294B57-9DBD-4897-82C5-1030095DD0F3}" presName="desTx" presStyleLbl="revTx" presStyleIdx="1" presStyleCnt="4">
        <dgm:presLayoutVars/>
      </dgm:prSet>
      <dgm:spPr/>
    </dgm:pt>
    <dgm:pt modelId="{31E5CA65-2573-430D-B5A6-9DBA89A4AA80}" type="pres">
      <dgm:prSet presAssocID="{368D6933-9389-49F5-929C-8397F137C07A}" presName="sibTrans" presStyleCnt="0"/>
      <dgm:spPr/>
    </dgm:pt>
    <dgm:pt modelId="{B49C1EDD-1076-445D-AFA4-E974C49759F0}" type="pres">
      <dgm:prSet presAssocID="{88A13843-01C0-451E-AA48-0533BF7DE51A}" presName="compNode" presStyleCnt="0"/>
      <dgm:spPr/>
    </dgm:pt>
    <dgm:pt modelId="{AB091421-FF7F-4DD2-ABFB-A9A6CE21E443}" type="pres">
      <dgm:prSet presAssocID="{88A13843-01C0-451E-AA48-0533BF7DE51A}"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BB886316-F6EB-401A-A953-A5C277145EB2}" type="pres">
      <dgm:prSet presAssocID="{88A13843-01C0-451E-AA48-0533BF7DE51A}" presName="iconSpace" presStyleCnt="0"/>
      <dgm:spPr/>
    </dgm:pt>
    <dgm:pt modelId="{25245437-DDB5-4EA7-8514-3FA4566BB40F}" type="pres">
      <dgm:prSet presAssocID="{88A13843-01C0-451E-AA48-0533BF7DE51A}" presName="parTx" presStyleLbl="revTx" presStyleIdx="2" presStyleCnt="4">
        <dgm:presLayoutVars>
          <dgm:chMax val="0"/>
          <dgm:chPref val="0"/>
        </dgm:presLayoutVars>
      </dgm:prSet>
      <dgm:spPr/>
    </dgm:pt>
    <dgm:pt modelId="{48005CBE-65AB-48C6-9761-91FAA58C885C}" type="pres">
      <dgm:prSet presAssocID="{88A13843-01C0-451E-AA48-0533BF7DE51A}" presName="txSpace" presStyleCnt="0"/>
      <dgm:spPr/>
    </dgm:pt>
    <dgm:pt modelId="{A3937BA8-A97D-492B-8172-9D243F1B5540}" type="pres">
      <dgm:prSet presAssocID="{88A13843-01C0-451E-AA48-0533BF7DE51A}" presName="desTx" presStyleLbl="revTx" presStyleIdx="3" presStyleCnt="4">
        <dgm:presLayoutVars/>
      </dgm:prSet>
      <dgm:spPr/>
    </dgm:pt>
  </dgm:ptLst>
  <dgm:cxnLst>
    <dgm:cxn modelId="{119BA14C-839A-4DEC-A14F-AD1220CFB99D}" type="presOf" srcId="{BA51804C-D4B0-48DB-80A7-36D3E7DAB5A0}" destId="{FBD6040C-25CC-4CB1-B5A6-832FE4A8E228}" srcOrd="0" destOrd="0" presId="urn:microsoft.com/office/officeart/2018/5/layout/CenteredIconLabelDescriptionList"/>
    <dgm:cxn modelId="{4C59586E-D809-4E8D-AF62-5A615250791D}" srcId="{D8294B57-9DBD-4897-82C5-1030095DD0F3}" destId="{BA51804C-D4B0-48DB-80A7-36D3E7DAB5A0}" srcOrd="0" destOrd="0" parTransId="{4A51A735-19D3-40F3-82C4-A37CFD8AF730}" sibTransId="{562156F4-D8D1-41F6-BD42-285B097FD3BB}"/>
    <dgm:cxn modelId="{19F5D974-B911-431A-84F9-45176CD84A02}" type="presOf" srcId="{DA735842-B6E9-49E3-A461-EFB3B5342020}" destId="{A3937BA8-A97D-492B-8172-9D243F1B5540}" srcOrd="0" destOrd="0" presId="urn:microsoft.com/office/officeart/2018/5/layout/CenteredIconLabelDescriptionList"/>
    <dgm:cxn modelId="{1B88AA83-9CC0-4D0A-AC45-11E8D6729762}" type="presOf" srcId="{80AB0D9E-C477-4A20-9D6D-B48D4007386D}" destId="{0063F5EF-9FFF-47F4-A449-1F75044652CB}" srcOrd="0" destOrd="0" presId="urn:microsoft.com/office/officeart/2018/5/layout/CenteredIconLabelDescriptionList"/>
    <dgm:cxn modelId="{B7DFB689-43E9-41A0-827F-97F5489D2668}" srcId="{80AB0D9E-C477-4A20-9D6D-B48D4007386D}" destId="{88A13843-01C0-451E-AA48-0533BF7DE51A}" srcOrd="1" destOrd="0" parTransId="{4CD6C111-0146-41ED-A5DB-A5D1708A398C}" sibTransId="{82E125E5-94E4-44DE-AC1E-D9017C20E69D}"/>
    <dgm:cxn modelId="{C4286BB5-103E-4765-9F1F-4DC12CA3E4ED}" type="presOf" srcId="{D8294B57-9DBD-4897-82C5-1030095DD0F3}" destId="{B61F8870-D435-4152-B6F2-CF0CDF705F00}" srcOrd="0" destOrd="0" presId="urn:microsoft.com/office/officeart/2018/5/layout/CenteredIconLabelDescriptionList"/>
    <dgm:cxn modelId="{2716F7E0-B18C-44FB-A8E8-B7A490D294FC}" srcId="{80AB0D9E-C477-4A20-9D6D-B48D4007386D}" destId="{D8294B57-9DBD-4897-82C5-1030095DD0F3}" srcOrd="0" destOrd="0" parTransId="{FEAF08E8-6A1C-4753-B2D9-D143D1560D5F}" sibTransId="{368D6933-9389-49F5-929C-8397F137C07A}"/>
    <dgm:cxn modelId="{53053EE8-E0C5-4B89-BD54-6A8ACCF356AA}" srcId="{88A13843-01C0-451E-AA48-0533BF7DE51A}" destId="{DA735842-B6E9-49E3-A461-EFB3B5342020}" srcOrd="0" destOrd="0" parTransId="{8F8AD32C-37F6-46D9-8833-19907D7FE2BF}" sibTransId="{146F9D0D-A38F-4D04-8745-61489C21C16F}"/>
    <dgm:cxn modelId="{57D271FF-18E8-4FCF-82C8-804C5A938B99}" type="presOf" srcId="{88A13843-01C0-451E-AA48-0533BF7DE51A}" destId="{25245437-DDB5-4EA7-8514-3FA4566BB40F}" srcOrd="0" destOrd="0" presId="urn:microsoft.com/office/officeart/2018/5/layout/CenteredIconLabelDescriptionList"/>
    <dgm:cxn modelId="{B36A2048-9580-4F50-9F6E-26253483BF9C}" type="presParOf" srcId="{0063F5EF-9FFF-47F4-A449-1F75044652CB}" destId="{270FA62B-E823-4AAA-AB95-1238F1339F54}" srcOrd="0" destOrd="0" presId="urn:microsoft.com/office/officeart/2018/5/layout/CenteredIconLabelDescriptionList"/>
    <dgm:cxn modelId="{90703FE9-FF36-46EB-B6A6-F7FF5576961C}" type="presParOf" srcId="{270FA62B-E823-4AAA-AB95-1238F1339F54}" destId="{8A53C8DD-3460-4368-BAE4-604D98040068}" srcOrd="0" destOrd="0" presId="urn:microsoft.com/office/officeart/2018/5/layout/CenteredIconLabelDescriptionList"/>
    <dgm:cxn modelId="{D4A1BE91-FFE3-4882-A634-2FB473D11C02}" type="presParOf" srcId="{270FA62B-E823-4AAA-AB95-1238F1339F54}" destId="{FB67A51C-1A4B-4BE2-9B34-F7E87F0F15D3}" srcOrd="1" destOrd="0" presId="urn:microsoft.com/office/officeart/2018/5/layout/CenteredIconLabelDescriptionList"/>
    <dgm:cxn modelId="{344A2FCB-9A7C-454F-9E88-B1D726CAB474}" type="presParOf" srcId="{270FA62B-E823-4AAA-AB95-1238F1339F54}" destId="{B61F8870-D435-4152-B6F2-CF0CDF705F00}" srcOrd="2" destOrd="0" presId="urn:microsoft.com/office/officeart/2018/5/layout/CenteredIconLabelDescriptionList"/>
    <dgm:cxn modelId="{8B885CF1-BEB8-47C7-A80A-7C42DD3962B8}" type="presParOf" srcId="{270FA62B-E823-4AAA-AB95-1238F1339F54}" destId="{2A3FA47A-0BBF-4ABD-A861-7E275407717E}" srcOrd="3" destOrd="0" presId="urn:microsoft.com/office/officeart/2018/5/layout/CenteredIconLabelDescriptionList"/>
    <dgm:cxn modelId="{D8D2A335-A681-429E-A8B0-74B1AE5D9CF5}" type="presParOf" srcId="{270FA62B-E823-4AAA-AB95-1238F1339F54}" destId="{FBD6040C-25CC-4CB1-B5A6-832FE4A8E228}" srcOrd="4" destOrd="0" presId="urn:microsoft.com/office/officeart/2018/5/layout/CenteredIconLabelDescriptionList"/>
    <dgm:cxn modelId="{EB9AAA86-E731-4621-9537-874E60FA3A94}" type="presParOf" srcId="{0063F5EF-9FFF-47F4-A449-1F75044652CB}" destId="{31E5CA65-2573-430D-B5A6-9DBA89A4AA80}" srcOrd="1" destOrd="0" presId="urn:microsoft.com/office/officeart/2018/5/layout/CenteredIconLabelDescriptionList"/>
    <dgm:cxn modelId="{8C6B7F12-670F-48FE-BD8F-165484EDAABE}" type="presParOf" srcId="{0063F5EF-9FFF-47F4-A449-1F75044652CB}" destId="{B49C1EDD-1076-445D-AFA4-E974C49759F0}" srcOrd="2" destOrd="0" presId="urn:microsoft.com/office/officeart/2018/5/layout/CenteredIconLabelDescriptionList"/>
    <dgm:cxn modelId="{92F45092-B715-4C2F-8E1C-26A14FF68644}" type="presParOf" srcId="{B49C1EDD-1076-445D-AFA4-E974C49759F0}" destId="{AB091421-FF7F-4DD2-ABFB-A9A6CE21E443}" srcOrd="0" destOrd="0" presId="urn:microsoft.com/office/officeart/2018/5/layout/CenteredIconLabelDescriptionList"/>
    <dgm:cxn modelId="{4D5A1E1D-1D03-4500-B9DA-D1019231546B}" type="presParOf" srcId="{B49C1EDD-1076-445D-AFA4-E974C49759F0}" destId="{BB886316-F6EB-401A-A953-A5C277145EB2}" srcOrd="1" destOrd="0" presId="urn:microsoft.com/office/officeart/2018/5/layout/CenteredIconLabelDescriptionList"/>
    <dgm:cxn modelId="{E3CCD274-A51B-404E-B663-8628F4721932}" type="presParOf" srcId="{B49C1EDD-1076-445D-AFA4-E974C49759F0}" destId="{25245437-DDB5-4EA7-8514-3FA4566BB40F}" srcOrd="2" destOrd="0" presId="urn:microsoft.com/office/officeart/2018/5/layout/CenteredIconLabelDescriptionList"/>
    <dgm:cxn modelId="{80A60FE0-B220-43B6-935D-C64EB1BB91CF}" type="presParOf" srcId="{B49C1EDD-1076-445D-AFA4-E974C49759F0}" destId="{48005CBE-65AB-48C6-9761-91FAA58C885C}" srcOrd="3" destOrd="0" presId="urn:microsoft.com/office/officeart/2018/5/layout/CenteredIconLabelDescriptionList"/>
    <dgm:cxn modelId="{B0045477-68F4-45CA-8107-F40EA912E4FD}" type="presParOf" srcId="{B49C1EDD-1076-445D-AFA4-E974C49759F0}" destId="{A3937BA8-A97D-492B-8172-9D243F1B554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FBA33F-09D1-4140-9470-FD8A4CD3826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6A84182-6625-4D4B-A9BA-71C49E3F7C4C}">
      <dgm:prSet/>
      <dgm:spPr/>
      <dgm:t>
        <a:bodyPr/>
        <a:lstStyle/>
        <a:p>
          <a:pPr>
            <a:lnSpc>
              <a:spcPct val="100000"/>
            </a:lnSpc>
          </a:pPr>
          <a:r>
            <a:rPr lang="en-US" dirty="0"/>
            <a:t>Was the target behavior reduced?</a:t>
          </a:r>
        </a:p>
      </dgm:t>
    </dgm:pt>
    <dgm:pt modelId="{EF3A42BB-CACD-4D29-8523-3E88129EE5FF}" type="parTrans" cxnId="{53E10916-E6E3-47E7-A6DC-A870C5FB0804}">
      <dgm:prSet/>
      <dgm:spPr/>
      <dgm:t>
        <a:bodyPr/>
        <a:lstStyle/>
        <a:p>
          <a:endParaRPr lang="en-US"/>
        </a:p>
      </dgm:t>
    </dgm:pt>
    <dgm:pt modelId="{9E8CBB66-CE46-46FC-9B9D-8903A76A7F20}" type="sibTrans" cxnId="{53E10916-E6E3-47E7-A6DC-A870C5FB0804}">
      <dgm:prSet/>
      <dgm:spPr/>
      <dgm:t>
        <a:bodyPr/>
        <a:lstStyle/>
        <a:p>
          <a:pPr>
            <a:lnSpc>
              <a:spcPct val="100000"/>
            </a:lnSpc>
          </a:pPr>
          <a:endParaRPr lang="en-US"/>
        </a:p>
      </dgm:t>
    </dgm:pt>
    <dgm:pt modelId="{2CCD31F8-79F7-4AE1-A926-56769A33F7EF}">
      <dgm:prSet/>
      <dgm:spPr/>
      <dgm:t>
        <a:bodyPr/>
        <a:lstStyle/>
        <a:p>
          <a:pPr>
            <a:lnSpc>
              <a:spcPct val="100000"/>
            </a:lnSpc>
          </a:pPr>
          <a:r>
            <a:rPr lang="en-US"/>
            <a:t>Has resident quality of life improved?</a:t>
          </a:r>
        </a:p>
      </dgm:t>
    </dgm:pt>
    <dgm:pt modelId="{F6489506-5899-4606-92B3-22B7B03C11D5}" type="parTrans" cxnId="{B37FF7DA-2572-4A0F-B01E-5A0B4AD54E49}">
      <dgm:prSet/>
      <dgm:spPr/>
      <dgm:t>
        <a:bodyPr/>
        <a:lstStyle/>
        <a:p>
          <a:endParaRPr lang="en-US"/>
        </a:p>
      </dgm:t>
    </dgm:pt>
    <dgm:pt modelId="{8D88E4C7-C9CF-4A37-AEB1-43D49DAA1CB0}" type="sibTrans" cxnId="{B37FF7DA-2572-4A0F-B01E-5A0B4AD54E49}">
      <dgm:prSet/>
      <dgm:spPr/>
      <dgm:t>
        <a:bodyPr/>
        <a:lstStyle/>
        <a:p>
          <a:pPr>
            <a:lnSpc>
              <a:spcPct val="100000"/>
            </a:lnSpc>
          </a:pPr>
          <a:endParaRPr lang="en-US"/>
        </a:p>
      </dgm:t>
    </dgm:pt>
    <dgm:pt modelId="{05CA017B-2B88-48C2-A8F3-924B3B2BBAE1}">
      <dgm:prSet/>
      <dgm:spPr/>
      <dgm:t>
        <a:bodyPr/>
        <a:lstStyle/>
        <a:p>
          <a:pPr>
            <a:lnSpc>
              <a:spcPct val="100000"/>
            </a:lnSpc>
          </a:pPr>
          <a:r>
            <a:rPr lang="en-US"/>
            <a:t>Are behaviors stable or worsening?</a:t>
          </a:r>
        </a:p>
      </dgm:t>
    </dgm:pt>
    <dgm:pt modelId="{EBAEB78E-1119-424D-AA7F-E378F52BD6B9}" type="parTrans" cxnId="{197D2CB5-FADD-48FA-A65E-93CAA1BA5F40}">
      <dgm:prSet/>
      <dgm:spPr/>
      <dgm:t>
        <a:bodyPr/>
        <a:lstStyle/>
        <a:p>
          <a:endParaRPr lang="en-US"/>
        </a:p>
      </dgm:t>
    </dgm:pt>
    <dgm:pt modelId="{6E239CA8-40B6-41EE-A098-E8624AEC99DF}" type="sibTrans" cxnId="{197D2CB5-FADD-48FA-A65E-93CAA1BA5F40}">
      <dgm:prSet/>
      <dgm:spPr/>
      <dgm:t>
        <a:bodyPr/>
        <a:lstStyle/>
        <a:p>
          <a:pPr>
            <a:lnSpc>
              <a:spcPct val="100000"/>
            </a:lnSpc>
          </a:pPr>
          <a:endParaRPr lang="en-US"/>
        </a:p>
      </dgm:t>
    </dgm:pt>
    <dgm:pt modelId="{05BD161C-D389-42C9-87B1-4828533BB266}">
      <dgm:prSet/>
      <dgm:spPr/>
      <dgm:t>
        <a:bodyPr/>
        <a:lstStyle/>
        <a:p>
          <a:pPr>
            <a:lnSpc>
              <a:spcPct val="100000"/>
            </a:lnSpc>
          </a:pPr>
          <a:r>
            <a:rPr lang="en-US"/>
            <a:t>Documentation should show ongoing clinical evaluation.</a:t>
          </a:r>
        </a:p>
      </dgm:t>
    </dgm:pt>
    <dgm:pt modelId="{358C4B81-6A76-440D-81D7-61E20C79B01F}" type="parTrans" cxnId="{62AF2647-9930-4C2E-8A6B-715D6D07A09D}">
      <dgm:prSet/>
      <dgm:spPr/>
      <dgm:t>
        <a:bodyPr/>
        <a:lstStyle/>
        <a:p>
          <a:endParaRPr lang="en-US"/>
        </a:p>
      </dgm:t>
    </dgm:pt>
    <dgm:pt modelId="{F530C6DB-5ADC-479D-8118-90773AB312BC}" type="sibTrans" cxnId="{62AF2647-9930-4C2E-8A6B-715D6D07A09D}">
      <dgm:prSet/>
      <dgm:spPr/>
      <dgm:t>
        <a:bodyPr/>
        <a:lstStyle/>
        <a:p>
          <a:endParaRPr lang="en-US"/>
        </a:p>
      </dgm:t>
    </dgm:pt>
    <dgm:pt modelId="{7D70CFCF-2B0C-4EBF-A93A-E8012BEDAB03}" type="pres">
      <dgm:prSet presAssocID="{0BFBA33F-09D1-4140-9470-FD8A4CD3826B}" presName="root" presStyleCnt="0">
        <dgm:presLayoutVars>
          <dgm:dir/>
          <dgm:resizeHandles val="exact"/>
        </dgm:presLayoutVars>
      </dgm:prSet>
      <dgm:spPr/>
    </dgm:pt>
    <dgm:pt modelId="{F8613541-35E3-497A-BE9F-ED2196F45446}" type="pres">
      <dgm:prSet presAssocID="{0BFBA33F-09D1-4140-9470-FD8A4CD3826B}" presName="container" presStyleCnt="0">
        <dgm:presLayoutVars>
          <dgm:dir/>
          <dgm:resizeHandles val="exact"/>
        </dgm:presLayoutVars>
      </dgm:prSet>
      <dgm:spPr/>
    </dgm:pt>
    <dgm:pt modelId="{19946A8D-E2C7-45CB-8995-FD103A89CA65}" type="pres">
      <dgm:prSet presAssocID="{A6A84182-6625-4D4B-A9BA-71C49E3F7C4C}" presName="compNode" presStyleCnt="0"/>
      <dgm:spPr/>
    </dgm:pt>
    <dgm:pt modelId="{430F4057-C362-4B1E-9C69-836136B14EBC}" type="pres">
      <dgm:prSet presAssocID="{A6A84182-6625-4D4B-A9BA-71C49E3F7C4C}" presName="iconBgRect" presStyleLbl="bgShp" presStyleIdx="0" presStyleCnt="4"/>
      <dgm:spPr/>
    </dgm:pt>
    <dgm:pt modelId="{000C18BF-012B-4266-AA18-56A083B5BA0D}" type="pres">
      <dgm:prSet presAssocID="{A6A84182-6625-4D4B-A9BA-71C49E3F7C4C}"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Optical disc"/>
        </a:ext>
      </dgm:extLst>
    </dgm:pt>
    <dgm:pt modelId="{557D2A90-D39F-45C6-AF2E-18EFB45F5D2A}" type="pres">
      <dgm:prSet presAssocID="{A6A84182-6625-4D4B-A9BA-71C49E3F7C4C}" presName="spaceRect" presStyleCnt="0"/>
      <dgm:spPr/>
    </dgm:pt>
    <dgm:pt modelId="{94E81186-6F6C-4387-9031-C141DD7DBDDB}" type="pres">
      <dgm:prSet presAssocID="{A6A84182-6625-4D4B-A9BA-71C49E3F7C4C}" presName="textRect" presStyleLbl="revTx" presStyleIdx="0" presStyleCnt="4">
        <dgm:presLayoutVars>
          <dgm:chMax val="1"/>
          <dgm:chPref val="1"/>
        </dgm:presLayoutVars>
      </dgm:prSet>
      <dgm:spPr/>
    </dgm:pt>
    <dgm:pt modelId="{C4424F1D-393E-45DE-A618-3A74485FFC67}" type="pres">
      <dgm:prSet presAssocID="{9E8CBB66-CE46-46FC-9B9D-8903A76A7F20}" presName="sibTrans" presStyleLbl="sibTrans2D1" presStyleIdx="0" presStyleCnt="0"/>
      <dgm:spPr/>
    </dgm:pt>
    <dgm:pt modelId="{A0A067D8-5994-4B51-9D7A-496A0B1B73ED}" type="pres">
      <dgm:prSet presAssocID="{2CCD31F8-79F7-4AE1-A926-56769A33F7EF}" presName="compNode" presStyleCnt="0"/>
      <dgm:spPr/>
    </dgm:pt>
    <dgm:pt modelId="{5ADFEC1D-FFDA-4BDA-9B6F-4F9EF84CCAD2}" type="pres">
      <dgm:prSet presAssocID="{2CCD31F8-79F7-4AE1-A926-56769A33F7EF}" presName="iconBgRect" presStyleLbl="bgShp" presStyleIdx="1" presStyleCnt="4"/>
      <dgm:spPr/>
    </dgm:pt>
    <dgm:pt modelId="{3BE6EBC0-2535-4080-B214-0455DB38E03A}" type="pres">
      <dgm:prSet presAssocID="{2CCD31F8-79F7-4AE1-A926-56769A33F7E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195C3634-B064-4AA2-B1F4-8BF3511F7298}" type="pres">
      <dgm:prSet presAssocID="{2CCD31F8-79F7-4AE1-A926-56769A33F7EF}" presName="spaceRect" presStyleCnt="0"/>
      <dgm:spPr/>
    </dgm:pt>
    <dgm:pt modelId="{289E78CB-2F33-42CC-91DD-131CA9B5CB62}" type="pres">
      <dgm:prSet presAssocID="{2CCD31F8-79F7-4AE1-A926-56769A33F7EF}" presName="textRect" presStyleLbl="revTx" presStyleIdx="1" presStyleCnt="4">
        <dgm:presLayoutVars>
          <dgm:chMax val="1"/>
          <dgm:chPref val="1"/>
        </dgm:presLayoutVars>
      </dgm:prSet>
      <dgm:spPr/>
    </dgm:pt>
    <dgm:pt modelId="{9C86FF06-3A85-46A0-8F8A-A44B0F9043CD}" type="pres">
      <dgm:prSet presAssocID="{8D88E4C7-C9CF-4A37-AEB1-43D49DAA1CB0}" presName="sibTrans" presStyleLbl="sibTrans2D1" presStyleIdx="0" presStyleCnt="0"/>
      <dgm:spPr/>
    </dgm:pt>
    <dgm:pt modelId="{80432ADA-47EA-472F-B331-C21312BB8BD4}" type="pres">
      <dgm:prSet presAssocID="{05CA017B-2B88-48C2-A8F3-924B3B2BBAE1}" presName="compNode" presStyleCnt="0"/>
      <dgm:spPr/>
    </dgm:pt>
    <dgm:pt modelId="{0CC35FE9-3BD7-4FD7-9E97-1E2E39170229}" type="pres">
      <dgm:prSet presAssocID="{05CA017B-2B88-48C2-A8F3-924B3B2BBAE1}" presName="iconBgRect" presStyleLbl="bgShp" presStyleIdx="2" presStyleCnt="4"/>
      <dgm:spPr/>
    </dgm:pt>
    <dgm:pt modelId="{7772EE1E-3542-4F8F-9404-51DD83B1026B}" type="pres">
      <dgm:prSet presAssocID="{05CA017B-2B88-48C2-A8F3-924B3B2BBAE1}"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anger"/>
        </a:ext>
      </dgm:extLst>
    </dgm:pt>
    <dgm:pt modelId="{6B84EC83-4839-46C2-A31C-5C1BB32A9052}" type="pres">
      <dgm:prSet presAssocID="{05CA017B-2B88-48C2-A8F3-924B3B2BBAE1}" presName="spaceRect" presStyleCnt="0"/>
      <dgm:spPr/>
    </dgm:pt>
    <dgm:pt modelId="{A656FF9A-54A7-415B-8A4E-EC4133F156F7}" type="pres">
      <dgm:prSet presAssocID="{05CA017B-2B88-48C2-A8F3-924B3B2BBAE1}" presName="textRect" presStyleLbl="revTx" presStyleIdx="2" presStyleCnt="4">
        <dgm:presLayoutVars>
          <dgm:chMax val="1"/>
          <dgm:chPref val="1"/>
        </dgm:presLayoutVars>
      </dgm:prSet>
      <dgm:spPr/>
    </dgm:pt>
    <dgm:pt modelId="{247977F3-2269-432D-8A0D-76452B44FC63}" type="pres">
      <dgm:prSet presAssocID="{6E239CA8-40B6-41EE-A098-E8624AEC99DF}" presName="sibTrans" presStyleLbl="sibTrans2D1" presStyleIdx="0" presStyleCnt="0"/>
      <dgm:spPr/>
    </dgm:pt>
    <dgm:pt modelId="{DB356D55-2E13-4C51-80A0-D453BDB8106B}" type="pres">
      <dgm:prSet presAssocID="{05BD161C-D389-42C9-87B1-4828533BB266}" presName="compNode" presStyleCnt="0"/>
      <dgm:spPr/>
    </dgm:pt>
    <dgm:pt modelId="{BA3A23E5-8621-4D5C-9E28-934D4AD9B184}" type="pres">
      <dgm:prSet presAssocID="{05BD161C-D389-42C9-87B1-4828533BB266}" presName="iconBgRect" presStyleLbl="bgShp" presStyleIdx="3" presStyleCnt="4"/>
      <dgm:spPr/>
    </dgm:pt>
    <dgm:pt modelId="{FC47328B-51CC-469E-852B-11082C16C1A0}" type="pres">
      <dgm:prSet presAssocID="{05BD161C-D389-42C9-87B1-4828533BB266}"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32971A0B-3A5A-487D-9590-C75BF9F7F3B7}" type="pres">
      <dgm:prSet presAssocID="{05BD161C-D389-42C9-87B1-4828533BB266}" presName="spaceRect" presStyleCnt="0"/>
      <dgm:spPr/>
    </dgm:pt>
    <dgm:pt modelId="{72C86CE8-BEA7-43A9-832B-49B787554273}" type="pres">
      <dgm:prSet presAssocID="{05BD161C-D389-42C9-87B1-4828533BB266}" presName="textRect" presStyleLbl="revTx" presStyleIdx="3" presStyleCnt="4">
        <dgm:presLayoutVars>
          <dgm:chMax val="1"/>
          <dgm:chPref val="1"/>
        </dgm:presLayoutVars>
      </dgm:prSet>
      <dgm:spPr/>
    </dgm:pt>
  </dgm:ptLst>
  <dgm:cxnLst>
    <dgm:cxn modelId="{D214C202-007D-4688-9B7A-365D63606EF5}" type="presOf" srcId="{9E8CBB66-CE46-46FC-9B9D-8903A76A7F20}" destId="{C4424F1D-393E-45DE-A618-3A74485FFC67}" srcOrd="0" destOrd="0" presId="urn:microsoft.com/office/officeart/2018/2/layout/IconCircleList"/>
    <dgm:cxn modelId="{4C784D13-599D-4411-BE5A-6508B0841F9B}" type="presOf" srcId="{8D88E4C7-C9CF-4A37-AEB1-43D49DAA1CB0}" destId="{9C86FF06-3A85-46A0-8F8A-A44B0F9043CD}" srcOrd="0" destOrd="0" presId="urn:microsoft.com/office/officeart/2018/2/layout/IconCircleList"/>
    <dgm:cxn modelId="{53E10916-E6E3-47E7-A6DC-A870C5FB0804}" srcId="{0BFBA33F-09D1-4140-9470-FD8A4CD3826B}" destId="{A6A84182-6625-4D4B-A9BA-71C49E3F7C4C}" srcOrd="0" destOrd="0" parTransId="{EF3A42BB-CACD-4D29-8523-3E88129EE5FF}" sibTransId="{9E8CBB66-CE46-46FC-9B9D-8903A76A7F20}"/>
    <dgm:cxn modelId="{A50D633D-39FF-4339-AA7D-4763EA41B6EC}" type="presOf" srcId="{A6A84182-6625-4D4B-A9BA-71C49E3F7C4C}" destId="{94E81186-6F6C-4387-9031-C141DD7DBDDB}" srcOrd="0" destOrd="0" presId="urn:microsoft.com/office/officeart/2018/2/layout/IconCircleList"/>
    <dgm:cxn modelId="{62AF2647-9930-4C2E-8A6B-715D6D07A09D}" srcId="{0BFBA33F-09D1-4140-9470-FD8A4CD3826B}" destId="{05BD161C-D389-42C9-87B1-4828533BB266}" srcOrd="3" destOrd="0" parTransId="{358C4B81-6A76-440D-81D7-61E20C79B01F}" sibTransId="{F530C6DB-5ADC-479D-8118-90773AB312BC}"/>
    <dgm:cxn modelId="{F942346B-3152-4B79-B467-074B22A1F647}" type="presOf" srcId="{05CA017B-2B88-48C2-A8F3-924B3B2BBAE1}" destId="{A656FF9A-54A7-415B-8A4E-EC4133F156F7}" srcOrd="0" destOrd="0" presId="urn:microsoft.com/office/officeart/2018/2/layout/IconCircleList"/>
    <dgm:cxn modelId="{9CF4CA72-45E4-4671-A315-33E1D04F601C}" type="presOf" srcId="{0BFBA33F-09D1-4140-9470-FD8A4CD3826B}" destId="{7D70CFCF-2B0C-4EBF-A93A-E8012BEDAB03}" srcOrd="0" destOrd="0" presId="urn:microsoft.com/office/officeart/2018/2/layout/IconCircleList"/>
    <dgm:cxn modelId="{B067DE79-796A-4ADC-9DE9-871A1FE0321E}" type="presOf" srcId="{05BD161C-D389-42C9-87B1-4828533BB266}" destId="{72C86CE8-BEA7-43A9-832B-49B787554273}" srcOrd="0" destOrd="0" presId="urn:microsoft.com/office/officeart/2018/2/layout/IconCircleList"/>
    <dgm:cxn modelId="{68488799-8883-4A11-89D6-900CA359C4BF}" type="presOf" srcId="{2CCD31F8-79F7-4AE1-A926-56769A33F7EF}" destId="{289E78CB-2F33-42CC-91DD-131CA9B5CB62}" srcOrd="0" destOrd="0" presId="urn:microsoft.com/office/officeart/2018/2/layout/IconCircleList"/>
    <dgm:cxn modelId="{197D2CB5-FADD-48FA-A65E-93CAA1BA5F40}" srcId="{0BFBA33F-09D1-4140-9470-FD8A4CD3826B}" destId="{05CA017B-2B88-48C2-A8F3-924B3B2BBAE1}" srcOrd="2" destOrd="0" parTransId="{EBAEB78E-1119-424D-AA7F-E378F52BD6B9}" sibTransId="{6E239CA8-40B6-41EE-A098-E8624AEC99DF}"/>
    <dgm:cxn modelId="{EE68BBCA-8BE1-4871-9513-85E081832D12}" type="presOf" srcId="{6E239CA8-40B6-41EE-A098-E8624AEC99DF}" destId="{247977F3-2269-432D-8A0D-76452B44FC63}" srcOrd="0" destOrd="0" presId="urn:microsoft.com/office/officeart/2018/2/layout/IconCircleList"/>
    <dgm:cxn modelId="{B37FF7DA-2572-4A0F-B01E-5A0B4AD54E49}" srcId="{0BFBA33F-09D1-4140-9470-FD8A4CD3826B}" destId="{2CCD31F8-79F7-4AE1-A926-56769A33F7EF}" srcOrd="1" destOrd="0" parTransId="{F6489506-5899-4606-92B3-22B7B03C11D5}" sibTransId="{8D88E4C7-C9CF-4A37-AEB1-43D49DAA1CB0}"/>
    <dgm:cxn modelId="{3A9F6361-469A-4CC3-A264-B3EEB9E247FD}" type="presParOf" srcId="{7D70CFCF-2B0C-4EBF-A93A-E8012BEDAB03}" destId="{F8613541-35E3-497A-BE9F-ED2196F45446}" srcOrd="0" destOrd="0" presId="urn:microsoft.com/office/officeart/2018/2/layout/IconCircleList"/>
    <dgm:cxn modelId="{48E3AD39-8493-4466-BA2C-E8353E86D58F}" type="presParOf" srcId="{F8613541-35E3-497A-BE9F-ED2196F45446}" destId="{19946A8D-E2C7-45CB-8995-FD103A89CA65}" srcOrd="0" destOrd="0" presId="urn:microsoft.com/office/officeart/2018/2/layout/IconCircleList"/>
    <dgm:cxn modelId="{F870D916-DE58-4347-A406-4448483190E6}" type="presParOf" srcId="{19946A8D-E2C7-45CB-8995-FD103A89CA65}" destId="{430F4057-C362-4B1E-9C69-836136B14EBC}" srcOrd="0" destOrd="0" presId="urn:microsoft.com/office/officeart/2018/2/layout/IconCircleList"/>
    <dgm:cxn modelId="{5F1639C2-5225-4DC7-93C1-06E4F536E3F0}" type="presParOf" srcId="{19946A8D-E2C7-45CB-8995-FD103A89CA65}" destId="{000C18BF-012B-4266-AA18-56A083B5BA0D}" srcOrd="1" destOrd="0" presId="urn:microsoft.com/office/officeart/2018/2/layout/IconCircleList"/>
    <dgm:cxn modelId="{FB7F99AF-01BC-4A1C-97C7-FD6E589B92D7}" type="presParOf" srcId="{19946A8D-E2C7-45CB-8995-FD103A89CA65}" destId="{557D2A90-D39F-45C6-AF2E-18EFB45F5D2A}" srcOrd="2" destOrd="0" presId="urn:microsoft.com/office/officeart/2018/2/layout/IconCircleList"/>
    <dgm:cxn modelId="{91989894-3CE7-41BC-973A-FD8B9B7D01CD}" type="presParOf" srcId="{19946A8D-E2C7-45CB-8995-FD103A89CA65}" destId="{94E81186-6F6C-4387-9031-C141DD7DBDDB}" srcOrd="3" destOrd="0" presId="urn:microsoft.com/office/officeart/2018/2/layout/IconCircleList"/>
    <dgm:cxn modelId="{F61DCECE-7586-43E1-91B5-12031CA45DA3}" type="presParOf" srcId="{F8613541-35E3-497A-BE9F-ED2196F45446}" destId="{C4424F1D-393E-45DE-A618-3A74485FFC67}" srcOrd="1" destOrd="0" presId="urn:microsoft.com/office/officeart/2018/2/layout/IconCircleList"/>
    <dgm:cxn modelId="{0849376B-9DE8-4494-AA46-D2A5DDC2DF45}" type="presParOf" srcId="{F8613541-35E3-497A-BE9F-ED2196F45446}" destId="{A0A067D8-5994-4B51-9D7A-496A0B1B73ED}" srcOrd="2" destOrd="0" presId="urn:microsoft.com/office/officeart/2018/2/layout/IconCircleList"/>
    <dgm:cxn modelId="{A343362F-9F6C-403F-9133-E2E0708752D8}" type="presParOf" srcId="{A0A067D8-5994-4B51-9D7A-496A0B1B73ED}" destId="{5ADFEC1D-FFDA-4BDA-9B6F-4F9EF84CCAD2}" srcOrd="0" destOrd="0" presId="urn:microsoft.com/office/officeart/2018/2/layout/IconCircleList"/>
    <dgm:cxn modelId="{DC2A1DD9-1DCF-4D63-BA23-33B172081DB2}" type="presParOf" srcId="{A0A067D8-5994-4B51-9D7A-496A0B1B73ED}" destId="{3BE6EBC0-2535-4080-B214-0455DB38E03A}" srcOrd="1" destOrd="0" presId="urn:microsoft.com/office/officeart/2018/2/layout/IconCircleList"/>
    <dgm:cxn modelId="{A948FE68-D6AE-4D87-BAAB-A3BA76CC2027}" type="presParOf" srcId="{A0A067D8-5994-4B51-9D7A-496A0B1B73ED}" destId="{195C3634-B064-4AA2-B1F4-8BF3511F7298}" srcOrd="2" destOrd="0" presId="urn:microsoft.com/office/officeart/2018/2/layout/IconCircleList"/>
    <dgm:cxn modelId="{CE1190EA-8C4A-4B07-A696-DC67149E8566}" type="presParOf" srcId="{A0A067D8-5994-4B51-9D7A-496A0B1B73ED}" destId="{289E78CB-2F33-42CC-91DD-131CA9B5CB62}" srcOrd="3" destOrd="0" presId="urn:microsoft.com/office/officeart/2018/2/layout/IconCircleList"/>
    <dgm:cxn modelId="{72D42BE3-E041-4599-A733-918EF1C711C6}" type="presParOf" srcId="{F8613541-35E3-497A-BE9F-ED2196F45446}" destId="{9C86FF06-3A85-46A0-8F8A-A44B0F9043CD}" srcOrd="3" destOrd="0" presId="urn:microsoft.com/office/officeart/2018/2/layout/IconCircleList"/>
    <dgm:cxn modelId="{73CA004A-BFB5-4C22-A41A-7915166EE30F}" type="presParOf" srcId="{F8613541-35E3-497A-BE9F-ED2196F45446}" destId="{80432ADA-47EA-472F-B331-C21312BB8BD4}" srcOrd="4" destOrd="0" presId="urn:microsoft.com/office/officeart/2018/2/layout/IconCircleList"/>
    <dgm:cxn modelId="{00681E74-FBEB-443D-8CFE-8EC7254D4275}" type="presParOf" srcId="{80432ADA-47EA-472F-B331-C21312BB8BD4}" destId="{0CC35FE9-3BD7-4FD7-9E97-1E2E39170229}" srcOrd="0" destOrd="0" presId="urn:microsoft.com/office/officeart/2018/2/layout/IconCircleList"/>
    <dgm:cxn modelId="{187A0479-AE28-4A78-B612-83F0952056DF}" type="presParOf" srcId="{80432ADA-47EA-472F-B331-C21312BB8BD4}" destId="{7772EE1E-3542-4F8F-9404-51DD83B1026B}" srcOrd="1" destOrd="0" presId="urn:microsoft.com/office/officeart/2018/2/layout/IconCircleList"/>
    <dgm:cxn modelId="{534AF829-B608-45F1-9056-80A7A09233C5}" type="presParOf" srcId="{80432ADA-47EA-472F-B331-C21312BB8BD4}" destId="{6B84EC83-4839-46C2-A31C-5C1BB32A9052}" srcOrd="2" destOrd="0" presId="urn:microsoft.com/office/officeart/2018/2/layout/IconCircleList"/>
    <dgm:cxn modelId="{AB5CD19D-1968-417D-AFB0-036053626DA9}" type="presParOf" srcId="{80432ADA-47EA-472F-B331-C21312BB8BD4}" destId="{A656FF9A-54A7-415B-8A4E-EC4133F156F7}" srcOrd="3" destOrd="0" presId="urn:microsoft.com/office/officeart/2018/2/layout/IconCircleList"/>
    <dgm:cxn modelId="{B2623FAE-156F-4A7E-A8F5-165A1C344DE6}" type="presParOf" srcId="{F8613541-35E3-497A-BE9F-ED2196F45446}" destId="{247977F3-2269-432D-8A0D-76452B44FC63}" srcOrd="5" destOrd="0" presId="urn:microsoft.com/office/officeart/2018/2/layout/IconCircleList"/>
    <dgm:cxn modelId="{85851280-EC90-470E-81DB-66E5B10F93F8}" type="presParOf" srcId="{F8613541-35E3-497A-BE9F-ED2196F45446}" destId="{DB356D55-2E13-4C51-80A0-D453BDB8106B}" srcOrd="6" destOrd="0" presId="urn:microsoft.com/office/officeart/2018/2/layout/IconCircleList"/>
    <dgm:cxn modelId="{FD9EF9D9-A201-4A99-9C03-B6603BC819BB}" type="presParOf" srcId="{DB356D55-2E13-4C51-80A0-D453BDB8106B}" destId="{BA3A23E5-8621-4D5C-9E28-934D4AD9B184}" srcOrd="0" destOrd="0" presId="urn:microsoft.com/office/officeart/2018/2/layout/IconCircleList"/>
    <dgm:cxn modelId="{95089D7A-ADB2-4621-AD2B-E9E7E605EE65}" type="presParOf" srcId="{DB356D55-2E13-4C51-80A0-D453BDB8106B}" destId="{FC47328B-51CC-469E-852B-11082C16C1A0}" srcOrd="1" destOrd="0" presId="urn:microsoft.com/office/officeart/2018/2/layout/IconCircleList"/>
    <dgm:cxn modelId="{446391AE-C9A3-4F3A-BD0F-2E3E7F64CDEA}" type="presParOf" srcId="{DB356D55-2E13-4C51-80A0-D453BDB8106B}" destId="{32971A0B-3A5A-487D-9590-C75BF9F7F3B7}" srcOrd="2" destOrd="0" presId="urn:microsoft.com/office/officeart/2018/2/layout/IconCircleList"/>
    <dgm:cxn modelId="{876A0914-6C42-4D6A-9130-347E6FFA38C6}" type="presParOf" srcId="{DB356D55-2E13-4C51-80A0-D453BDB8106B}" destId="{72C86CE8-BEA7-43A9-832B-49B78755427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C6B68-8A92-4DA8-B8B3-A77C8660C05E}">
      <dsp:nvSpPr>
        <dsp:cNvPr id="0" name=""/>
        <dsp:cNvSpPr/>
      </dsp:nvSpPr>
      <dsp:spPr>
        <a:xfrm>
          <a:off x="0" y="4012889"/>
          <a:ext cx="7104549" cy="1317119"/>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CMS guidance:</a:t>
          </a:r>
        </a:p>
      </dsp:txBody>
      <dsp:txXfrm>
        <a:off x="0" y="4012889"/>
        <a:ext cx="7104549" cy="711244"/>
      </dsp:txXfrm>
    </dsp:sp>
    <dsp:sp modelId="{0DF944B3-802C-4765-AAD2-6E96077BAE09}">
      <dsp:nvSpPr>
        <dsp:cNvPr id="0" name=""/>
        <dsp:cNvSpPr/>
      </dsp:nvSpPr>
      <dsp:spPr>
        <a:xfrm>
          <a:off x="3469" y="4697792"/>
          <a:ext cx="2365870" cy="605875"/>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Use the </a:t>
          </a:r>
          <a:r>
            <a:rPr lang="en-US" sz="1300" b="1" kern="1200"/>
            <a:t>least restrictive </a:t>
          </a:r>
          <a:r>
            <a:rPr lang="en-US" sz="1300" kern="1200"/>
            <a:t>option for the least amount of time.</a:t>
          </a:r>
        </a:p>
      </dsp:txBody>
      <dsp:txXfrm>
        <a:off x="3469" y="4697792"/>
        <a:ext cx="2365870" cy="605875"/>
      </dsp:txXfrm>
    </dsp:sp>
    <dsp:sp modelId="{8513DC99-7371-4875-ADC9-C73430E2E19D}">
      <dsp:nvSpPr>
        <dsp:cNvPr id="0" name=""/>
        <dsp:cNvSpPr/>
      </dsp:nvSpPr>
      <dsp:spPr>
        <a:xfrm>
          <a:off x="2369339" y="4697792"/>
          <a:ext cx="2365870" cy="605875"/>
        </a:xfrm>
        <a:prstGeom prst="rect">
          <a:avLst/>
        </a:prstGeom>
        <a:solidFill>
          <a:schemeClr val="accent2">
            <a:tint val="40000"/>
            <a:alpha val="90000"/>
            <a:hueOff val="-164907"/>
            <a:satOff val="19070"/>
            <a:lumOff val="2496"/>
            <a:alphaOff val="0"/>
          </a:schemeClr>
        </a:solidFill>
        <a:ln w="10795" cap="flat" cmpd="sng" algn="ctr">
          <a:solidFill>
            <a:schemeClr val="accent2">
              <a:tint val="40000"/>
              <a:alpha val="90000"/>
              <a:hueOff val="-164907"/>
              <a:satOff val="19070"/>
              <a:lumOff val="24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Provide </a:t>
          </a:r>
          <a:r>
            <a:rPr lang="en-US" sz="1300" b="1" kern="1200"/>
            <a:t>ongoing re-evaluation </a:t>
          </a:r>
          <a:r>
            <a:rPr lang="en-US" sz="1300" kern="1200"/>
            <a:t>of need for medication.</a:t>
          </a:r>
        </a:p>
      </dsp:txBody>
      <dsp:txXfrm>
        <a:off x="2369339" y="4697792"/>
        <a:ext cx="2365870" cy="605875"/>
      </dsp:txXfrm>
    </dsp:sp>
    <dsp:sp modelId="{A4C82E94-1E6C-4800-9F52-149E33CA43B9}">
      <dsp:nvSpPr>
        <dsp:cNvPr id="0" name=""/>
        <dsp:cNvSpPr/>
      </dsp:nvSpPr>
      <dsp:spPr>
        <a:xfrm>
          <a:off x="4735209" y="4697792"/>
          <a:ext cx="2365870" cy="605875"/>
        </a:xfrm>
        <a:prstGeom prst="rect">
          <a:avLst/>
        </a:prstGeom>
        <a:solidFill>
          <a:schemeClr val="accent2">
            <a:tint val="40000"/>
            <a:alpha val="90000"/>
            <a:hueOff val="-329813"/>
            <a:satOff val="38140"/>
            <a:lumOff val="4992"/>
            <a:alphaOff val="0"/>
          </a:schemeClr>
        </a:solidFill>
        <a:ln w="10795" cap="flat" cmpd="sng" algn="ctr">
          <a:solidFill>
            <a:schemeClr val="accent2">
              <a:tint val="40000"/>
              <a:alpha val="90000"/>
              <a:hueOff val="-329813"/>
              <a:satOff val="38140"/>
              <a:lumOff val="49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i="0" kern="1200"/>
            <a:t>Do not use medication for discipline or convenience.</a:t>
          </a:r>
        </a:p>
      </dsp:txBody>
      <dsp:txXfrm>
        <a:off x="4735209" y="4697792"/>
        <a:ext cx="2365870" cy="605875"/>
      </dsp:txXfrm>
    </dsp:sp>
    <dsp:sp modelId="{A89E831A-2B5F-44F5-8C64-019BE611E611}">
      <dsp:nvSpPr>
        <dsp:cNvPr id="0" name=""/>
        <dsp:cNvSpPr/>
      </dsp:nvSpPr>
      <dsp:spPr>
        <a:xfrm rot="10800000">
          <a:off x="0" y="2006916"/>
          <a:ext cx="7104549" cy="2025730"/>
        </a:xfrm>
        <a:prstGeom prst="upArrowCallout">
          <a:avLst/>
        </a:prstGeom>
        <a:solidFill>
          <a:schemeClr val="accent2">
            <a:hueOff val="-196087"/>
            <a:satOff val="0"/>
            <a:lumOff val="105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CMS defines a psychotropic medication as “any drug that affects brain activities associated with mental processes and behavior.” </a:t>
          </a:r>
        </a:p>
      </dsp:txBody>
      <dsp:txXfrm rot="10800000">
        <a:off x="0" y="2006916"/>
        <a:ext cx="7104549" cy="1316259"/>
      </dsp:txXfrm>
    </dsp:sp>
    <dsp:sp modelId="{26983C1E-3C42-4C54-96B6-95A8B5F7005A}">
      <dsp:nvSpPr>
        <dsp:cNvPr id="0" name=""/>
        <dsp:cNvSpPr/>
      </dsp:nvSpPr>
      <dsp:spPr>
        <a:xfrm rot="10800000">
          <a:off x="0" y="942"/>
          <a:ext cx="7104549" cy="2025730"/>
        </a:xfrm>
        <a:prstGeom prst="upArrowCallout">
          <a:avLst/>
        </a:prstGeom>
        <a:solidFill>
          <a:schemeClr val="accent2">
            <a:hueOff val="-392173"/>
            <a:satOff val="0"/>
            <a:lumOff val="2117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A chemical substance that changes brain function, affecting perception, mood, consciousness, cognition or behavior. </a:t>
          </a:r>
        </a:p>
      </dsp:txBody>
      <dsp:txXfrm rot="10800000">
        <a:off x="0" y="942"/>
        <a:ext cx="7104549" cy="13162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00BBC-C93A-5446-8A33-741D96470372}">
      <dsp:nvSpPr>
        <dsp:cNvPr id="0" name=""/>
        <dsp:cNvSpPr/>
      </dsp:nvSpPr>
      <dsp:spPr>
        <a:xfrm>
          <a:off x="3481387" y="0"/>
          <a:ext cx="3968750" cy="396875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2F56DE-51C7-0E44-987E-CAB0E4DB0E78}">
      <dsp:nvSpPr>
        <dsp:cNvPr id="0" name=""/>
        <dsp:cNvSpPr/>
      </dsp:nvSpPr>
      <dsp:spPr>
        <a:xfrm>
          <a:off x="3858418" y="377031"/>
          <a:ext cx="1547812" cy="15478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Required unless clinically contraindicated</a:t>
          </a:r>
        </a:p>
      </dsp:txBody>
      <dsp:txXfrm>
        <a:off x="3933976" y="452589"/>
        <a:ext cx="1396696" cy="1396696"/>
      </dsp:txXfrm>
    </dsp:sp>
    <dsp:sp modelId="{BF618BD4-71A7-CF45-A801-5B9AA00B0F6B}">
      <dsp:nvSpPr>
        <dsp:cNvPr id="0" name=""/>
        <dsp:cNvSpPr/>
      </dsp:nvSpPr>
      <dsp:spPr>
        <a:xfrm>
          <a:off x="5525293" y="377031"/>
          <a:ext cx="1547812" cy="15478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Attempted periodically according to CMS expectations</a:t>
          </a:r>
        </a:p>
      </dsp:txBody>
      <dsp:txXfrm>
        <a:off x="5600851" y="452589"/>
        <a:ext cx="1396696" cy="1396696"/>
      </dsp:txXfrm>
    </dsp:sp>
    <dsp:sp modelId="{0BDBB582-E4BA-964A-A38E-3815ECE9C12E}">
      <dsp:nvSpPr>
        <dsp:cNvPr id="0" name=""/>
        <dsp:cNvSpPr/>
      </dsp:nvSpPr>
      <dsp:spPr>
        <a:xfrm>
          <a:off x="3858418" y="2043906"/>
          <a:ext cx="1547812" cy="15478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Documentation must explain success or failure</a:t>
          </a:r>
        </a:p>
      </dsp:txBody>
      <dsp:txXfrm>
        <a:off x="3933976" y="2119464"/>
        <a:ext cx="1396696" cy="1396696"/>
      </dsp:txXfrm>
    </dsp:sp>
    <dsp:sp modelId="{E623B597-7BA4-AB47-9EF0-BB23232F4564}">
      <dsp:nvSpPr>
        <dsp:cNvPr id="0" name=""/>
        <dsp:cNvSpPr/>
      </dsp:nvSpPr>
      <dsp:spPr>
        <a:xfrm>
          <a:off x="5525293" y="2043906"/>
          <a:ext cx="1547812" cy="15478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contraindicated, clinical rationale must be documented.</a:t>
          </a:r>
        </a:p>
      </dsp:txBody>
      <dsp:txXfrm>
        <a:off x="5600851" y="2119464"/>
        <a:ext cx="1396696" cy="1396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A1892-28C6-174C-B83D-DED244D9076C}">
      <dsp:nvSpPr>
        <dsp:cNvPr id="0" name=""/>
        <dsp:cNvSpPr/>
      </dsp:nvSpPr>
      <dsp:spPr>
        <a:xfrm>
          <a:off x="0" y="0"/>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C3357-9731-A742-BA09-DA2FD6EF9EBA}">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Consultant pharmacist reviews psychotropic use monthly</a:t>
          </a:r>
        </a:p>
      </dsp:txBody>
      <dsp:txXfrm>
        <a:off x="0" y="0"/>
        <a:ext cx="8229600" cy="1131490"/>
      </dsp:txXfrm>
    </dsp:sp>
    <dsp:sp modelId="{12433EA2-6A54-094D-946A-A2CE3E687E93}">
      <dsp:nvSpPr>
        <dsp:cNvPr id="0" name=""/>
        <dsp:cNvSpPr/>
      </dsp:nvSpPr>
      <dsp:spPr>
        <a:xfrm>
          <a:off x="0" y="1131490"/>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3655E-B2F4-0C4F-8F6B-53CA3DE71DE2}">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Identifies unnecessary medications</a:t>
          </a:r>
        </a:p>
      </dsp:txBody>
      <dsp:txXfrm>
        <a:off x="0" y="1131490"/>
        <a:ext cx="8229600" cy="1131490"/>
      </dsp:txXfrm>
    </dsp:sp>
    <dsp:sp modelId="{52F6858B-E5C1-6941-B844-34DC846A716D}">
      <dsp:nvSpPr>
        <dsp:cNvPr id="0" name=""/>
        <dsp:cNvSpPr/>
      </dsp:nvSpPr>
      <dsp:spPr>
        <a:xfrm>
          <a:off x="0" y="2262980"/>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7EFC7E-B292-494A-BC5B-296550F9D96C}">
      <dsp:nvSpPr>
        <dsp:cNvPr id="0" name=""/>
        <dsp:cNvSpPr/>
      </dsp:nvSpPr>
      <dsp:spPr>
        <a:xfrm>
          <a:off x="0" y="226298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Recommends GDRs when appropriate</a:t>
          </a:r>
        </a:p>
      </dsp:txBody>
      <dsp:txXfrm>
        <a:off x="0" y="2262980"/>
        <a:ext cx="8229600" cy="1131490"/>
      </dsp:txXfrm>
    </dsp:sp>
    <dsp:sp modelId="{CD4FC8D6-7BC0-3B4A-8A4B-82867F742561}">
      <dsp:nvSpPr>
        <dsp:cNvPr id="0" name=""/>
        <dsp:cNvSpPr/>
      </dsp:nvSpPr>
      <dsp:spPr>
        <a:xfrm>
          <a:off x="0" y="3394471"/>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875C0-B0BE-9A46-93B5-0F6C9E157BC7}">
      <dsp:nvSpPr>
        <dsp:cNvPr id="0" name=""/>
        <dsp:cNvSpPr/>
      </dsp:nvSpPr>
      <dsp:spPr>
        <a:xfrm>
          <a:off x="0" y="339447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Documentation must show prescriber response and follow‑up</a:t>
          </a:r>
        </a:p>
      </dsp:txBody>
      <dsp:txXfrm>
        <a:off x="0" y="3394471"/>
        <a:ext cx="8229600" cy="11314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DB9ED-E3AC-A84B-9549-AA10EBBB26D8}">
      <dsp:nvSpPr>
        <dsp:cNvPr id="0" name=""/>
        <dsp:cNvSpPr/>
      </dsp:nvSpPr>
      <dsp:spPr>
        <a:xfrm>
          <a:off x="646688" y="403"/>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Diagnosis </a:t>
          </a:r>
        </a:p>
      </dsp:txBody>
      <dsp:txXfrm>
        <a:off x="646688" y="403"/>
        <a:ext cx="2262577" cy="1357546"/>
      </dsp:txXfrm>
    </dsp:sp>
    <dsp:sp modelId="{B74D6475-FAF8-0E4C-8CB6-12CEDAA9A064}">
      <dsp:nvSpPr>
        <dsp:cNvPr id="0" name=""/>
        <dsp:cNvSpPr/>
      </dsp:nvSpPr>
      <dsp:spPr>
        <a:xfrm>
          <a:off x="3135524" y="403"/>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Target behaviors</a:t>
          </a:r>
        </a:p>
      </dsp:txBody>
      <dsp:txXfrm>
        <a:off x="3135524" y="403"/>
        <a:ext cx="2262577" cy="1357546"/>
      </dsp:txXfrm>
    </dsp:sp>
    <dsp:sp modelId="{6D0E0F0E-D731-C347-8704-507E269A375C}">
      <dsp:nvSpPr>
        <dsp:cNvPr id="0" name=""/>
        <dsp:cNvSpPr/>
      </dsp:nvSpPr>
      <dsp:spPr>
        <a:xfrm>
          <a:off x="5624359" y="403"/>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Behavior monitor logs </a:t>
          </a:r>
        </a:p>
      </dsp:txBody>
      <dsp:txXfrm>
        <a:off x="5624359" y="403"/>
        <a:ext cx="2262577" cy="1357546"/>
      </dsp:txXfrm>
    </dsp:sp>
    <dsp:sp modelId="{598B4CDD-54B7-9D40-9576-4CB7ED5F7585}">
      <dsp:nvSpPr>
        <dsp:cNvPr id="0" name=""/>
        <dsp:cNvSpPr/>
      </dsp:nvSpPr>
      <dsp:spPr>
        <a:xfrm>
          <a:off x="646688" y="1584208"/>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Non-pharmacologic interventions attempted</a:t>
          </a:r>
        </a:p>
      </dsp:txBody>
      <dsp:txXfrm>
        <a:off x="646688" y="1584208"/>
        <a:ext cx="2262577" cy="1357546"/>
      </dsp:txXfrm>
    </dsp:sp>
    <dsp:sp modelId="{5D9F103C-5D98-FC4F-947B-9A9E1897E987}">
      <dsp:nvSpPr>
        <dsp:cNvPr id="0" name=""/>
        <dsp:cNvSpPr/>
      </dsp:nvSpPr>
      <dsp:spPr>
        <a:xfrm>
          <a:off x="3135524" y="1584208"/>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Medication start rationale </a:t>
          </a:r>
        </a:p>
      </dsp:txBody>
      <dsp:txXfrm>
        <a:off x="3135524" y="1584208"/>
        <a:ext cx="2262577" cy="1357546"/>
      </dsp:txXfrm>
    </dsp:sp>
    <dsp:sp modelId="{6055B56C-F1AC-184B-B0A0-A89895FC3364}">
      <dsp:nvSpPr>
        <dsp:cNvPr id="0" name=""/>
        <dsp:cNvSpPr/>
      </dsp:nvSpPr>
      <dsp:spPr>
        <a:xfrm>
          <a:off x="5624359" y="1584208"/>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Effectiveness evaluation</a:t>
          </a:r>
        </a:p>
      </dsp:txBody>
      <dsp:txXfrm>
        <a:off x="5624359" y="1584208"/>
        <a:ext cx="2262577" cy="1357546"/>
      </dsp:txXfrm>
    </dsp:sp>
    <dsp:sp modelId="{27ED7BDA-A360-B146-87D7-7CB622BB734A}">
      <dsp:nvSpPr>
        <dsp:cNvPr id="0" name=""/>
        <dsp:cNvSpPr/>
      </dsp:nvSpPr>
      <dsp:spPr>
        <a:xfrm>
          <a:off x="646688" y="3168012"/>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Adverse effect monitoring </a:t>
          </a:r>
        </a:p>
      </dsp:txBody>
      <dsp:txXfrm>
        <a:off x="646688" y="3168012"/>
        <a:ext cx="2262577" cy="1357546"/>
      </dsp:txXfrm>
    </dsp:sp>
    <dsp:sp modelId="{408AA888-A56D-C841-8611-BB5006FA9476}">
      <dsp:nvSpPr>
        <dsp:cNvPr id="0" name=""/>
        <dsp:cNvSpPr/>
      </dsp:nvSpPr>
      <dsp:spPr>
        <a:xfrm>
          <a:off x="3135524" y="3168012"/>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Gradual dose reduction attempts </a:t>
          </a:r>
        </a:p>
      </dsp:txBody>
      <dsp:txXfrm>
        <a:off x="3135524" y="3168012"/>
        <a:ext cx="2262577" cy="1357546"/>
      </dsp:txXfrm>
    </dsp:sp>
    <dsp:sp modelId="{48DD0447-67E9-0A48-817B-7793C2E50ABD}">
      <dsp:nvSpPr>
        <dsp:cNvPr id="0" name=""/>
        <dsp:cNvSpPr/>
      </dsp:nvSpPr>
      <dsp:spPr>
        <a:xfrm>
          <a:off x="5624359" y="3168012"/>
          <a:ext cx="2262577" cy="13575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Pharmacist review documentation</a:t>
          </a:r>
        </a:p>
      </dsp:txBody>
      <dsp:txXfrm>
        <a:off x="5624359" y="3168012"/>
        <a:ext cx="2262577" cy="13575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C0998-172A-49E0-9CA2-F4B3BB55F3A1}">
      <dsp:nvSpPr>
        <dsp:cNvPr id="0" name=""/>
        <dsp:cNvSpPr/>
      </dsp:nvSpPr>
      <dsp:spPr>
        <a:xfrm>
          <a:off x="0" y="2158"/>
          <a:ext cx="5105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3D8BFF2-89E3-4FFB-A621-125ECD17015D}">
      <dsp:nvSpPr>
        <dsp:cNvPr id="0" name=""/>
        <dsp:cNvSpPr/>
      </dsp:nvSpPr>
      <dsp:spPr>
        <a:xfrm>
          <a:off x="0" y="2158"/>
          <a:ext cx="5105400" cy="147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Mrs. Carter is an  84-year-old woman living in assisted living with more frequent falls.</a:t>
          </a:r>
        </a:p>
      </dsp:txBody>
      <dsp:txXfrm>
        <a:off x="0" y="2158"/>
        <a:ext cx="5105400" cy="1471761"/>
      </dsp:txXfrm>
    </dsp:sp>
    <dsp:sp modelId="{6D685C6D-AD63-438F-B134-1D68C7C0E01A}">
      <dsp:nvSpPr>
        <dsp:cNvPr id="0" name=""/>
        <dsp:cNvSpPr/>
      </dsp:nvSpPr>
      <dsp:spPr>
        <a:xfrm>
          <a:off x="0" y="1473919"/>
          <a:ext cx="5105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BD387B8-002A-4FEE-BD6F-A5D5323945E1}">
      <dsp:nvSpPr>
        <dsp:cNvPr id="0" name=""/>
        <dsp:cNvSpPr/>
      </dsp:nvSpPr>
      <dsp:spPr>
        <a:xfrm>
          <a:off x="0" y="1473919"/>
          <a:ext cx="5105400" cy="147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PMH:  Hypertension, type 2 diabetes, osteoarthritis, insomnia, mild cognitive impairment, and depression, situational anxiety and agitation</a:t>
          </a:r>
        </a:p>
      </dsp:txBody>
      <dsp:txXfrm>
        <a:off x="0" y="1473919"/>
        <a:ext cx="5105400" cy="1471761"/>
      </dsp:txXfrm>
    </dsp:sp>
    <dsp:sp modelId="{A1FF19BE-571E-49B1-8DB0-99209711D7D8}">
      <dsp:nvSpPr>
        <dsp:cNvPr id="0" name=""/>
        <dsp:cNvSpPr/>
      </dsp:nvSpPr>
      <dsp:spPr>
        <a:xfrm>
          <a:off x="0" y="2945680"/>
          <a:ext cx="5105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F66550E-E382-483A-A924-262A82FC63A9}">
      <dsp:nvSpPr>
        <dsp:cNvPr id="0" name=""/>
        <dsp:cNvSpPr/>
      </dsp:nvSpPr>
      <dsp:spPr>
        <a:xfrm>
          <a:off x="0" y="2945680"/>
          <a:ext cx="5105400" cy="147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Reports feeling tired all the time, sleeping 10 hours and napping during the day, dry mouth, back pain with extended standing, and feels anxious from her frequent falls. </a:t>
          </a:r>
        </a:p>
      </dsp:txBody>
      <dsp:txXfrm>
        <a:off x="0" y="2945680"/>
        <a:ext cx="5105400" cy="14717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A1892-28C6-174C-B83D-DED244D9076C}">
      <dsp:nvSpPr>
        <dsp:cNvPr id="0" name=""/>
        <dsp:cNvSpPr/>
      </dsp:nvSpPr>
      <dsp:spPr>
        <a:xfrm>
          <a:off x="0" y="0"/>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C3357-9731-A742-BA09-DA2FD6EF9EBA}">
      <dsp:nvSpPr>
        <dsp:cNvPr id="0" name=""/>
        <dsp:cNvSpPr/>
      </dsp:nvSpPr>
      <dsp:spPr>
        <a:xfrm>
          <a:off x="0" y="0"/>
          <a:ext cx="8229600" cy="10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No single discipline “owns” behaviors — daily observations guide safe prescribing</a:t>
          </a:r>
          <a:endParaRPr lang="en-US" sz="1600" kern="1200"/>
        </a:p>
      </dsp:txBody>
      <dsp:txXfrm>
        <a:off x="0" y="0"/>
        <a:ext cx="8229600" cy="1009650"/>
      </dsp:txXfrm>
    </dsp:sp>
    <dsp:sp modelId="{12433EA2-6A54-094D-946A-A2CE3E687E93}">
      <dsp:nvSpPr>
        <dsp:cNvPr id="0" name=""/>
        <dsp:cNvSpPr/>
      </dsp:nvSpPr>
      <dsp:spPr>
        <a:xfrm>
          <a:off x="0" y="1009650"/>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3655E-B2F4-0C4F-8F6B-53CA3DE71DE2}">
      <dsp:nvSpPr>
        <dsp:cNvPr id="0" name=""/>
        <dsp:cNvSpPr/>
      </dsp:nvSpPr>
      <dsp:spPr>
        <a:xfrm>
          <a:off x="0" y="1009650"/>
          <a:ext cx="8229600" cy="10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Consistent communication prevents unnecessary medication escalation</a:t>
          </a:r>
          <a:endParaRPr lang="en-US" sz="2400" kern="1200"/>
        </a:p>
        <a:p>
          <a:pPr marL="0" lvl="0" indent="0" algn="l" defTabSz="1066800">
            <a:lnSpc>
              <a:spcPct val="90000"/>
            </a:lnSpc>
            <a:spcBef>
              <a:spcPct val="0"/>
            </a:spcBef>
            <a:spcAft>
              <a:spcPct val="35000"/>
            </a:spcAft>
            <a:buNone/>
          </a:pPr>
          <a:endParaRPr lang="en-US" sz="2400" kern="1200"/>
        </a:p>
      </dsp:txBody>
      <dsp:txXfrm>
        <a:off x="0" y="1009650"/>
        <a:ext cx="8229600" cy="1009650"/>
      </dsp:txXfrm>
    </dsp:sp>
    <dsp:sp modelId="{BD67AC0E-4C66-44D3-B716-88C1F01D6081}">
      <dsp:nvSpPr>
        <dsp:cNvPr id="0" name=""/>
        <dsp:cNvSpPr/>
      </dsp:nvSpPr>
      <dsp:spPr>
        <a:xfrm>
          <a:off x="0" y="2019300"/>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06395-0607-4F67-8F62-696A835CC7E3}">
      <dsp:nvSpPr>
        <dsp:cNvPr id="0" name=""/>
        <dsp:cNvSpPr/>
      </dsp:nvSpPr>
      <dsp:spPr>
        <a:xfrm>
          <a:off x="0" y="2019300"/>
          <a:ext cx="8229600" cy="10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The strongest outcomes occur when all team members align around </a:t>
          </a:r>
          <a:r>
            <a:rPr lang="en-US" sz="2400" b="1" i="0" kern="1200"/>
            <a:t>What Matters</a:t>
          </a:r>
          <a:endParaRPr lang="en-US" sz="2400" kern="1200"/>
        </a:p>
      </dsp:txBody>
      <dsp:txXfrm>
        <a:off x="0" y="2019300"/>
        <a:ext cx="8229600" cy="1009650"/>
      </dsp:txXfrm>
    </dsp:sp>
    <dsp:sp modelId="{CD4FC8D6-7BC0-3B4A-8A4B-82867F742561}">
      <dsp:nvSpPr>
        <dsp:cNvPr id="0" name=""/>
        <dsp:cNvSpPr/>
      </dsp:nvSpPr>
      <dsp:spPr>
        <a:xfrm>
          <a:off x="0" y="3028949"/>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875C0-B0BE-9A46-93B5-0F6C9E157BC7}">
      <dsp:nvSpPr>
        <dsp:cNvPr id="0" name=""/>
        <dsp:cNvSpPr/>
      </dsp:nvSpPr>
      <dsp:spPr>
        <a:xfrm>
          <a:off x="0" y="3028950"/>
          <a:ext cx="8229600" cy="10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Leadership sets the tone: culture, expectations, and accountability drive success</a:t>
          </a:r>
          <a:r>
            <a:rPr lang="en-US" sz="2400" b="1" i="0" kern="1200"/>
            <a:t>						</a:t>
          </a:r>
          <a:endParaRPr lang="en-US" sz="2400" kern="1200"/>
        </a:p>
        <a:p>
          <a:pPr marL="0" lvl="0" indent="0" algn="l" defTabSz="1066800">
            <a:lnSpc>
              <a:spcPct val="90000"/>
            </a:lnSpc>
            <a:spcBef>
              <a:spcPct val="0"/>
            </a:spcBef>
            <a:spcAft>
              <a:spcPct val="35000"/>
            </a:spcAft>
            <a:buNone/>
          </a:pPr>
          <a:endParaRPr lang="en-US" sz="2400" b="0" i="0" kern="1200"/>
        </a:p>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endParaRPr lang="en-US" sz="1600" kern="1200"/>
        </a:p>
        <a:p>
          <a:pPr marL="0" lvl="0" indent="0" algn="l" defTabSz="1066800">
            <a:lnSpc>
              <a:spcPct val="90000"/>
            </a:lnSpc>
            <a:spcBef>
              <a:spcPct val="0"/>
            </a:spcBef>
            <a:spcAft>
              <a:spcPct val="35000"/>
            </a:spcAft>
            <a:buNone/>
          </a:pPr>
          <a:endParaRPr lang="en-US" sz="1600" kern="1200"/>
        </a:p>
      </dsp:txBody>
      <dsp:txXfrm>
        <a:off x="0" y="3028950"/>
        <a:ext cx="8229600" cy="10096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CF8A5-3520-49D1-96AB-769C3C4ED8D1}">
      <dsp:nvSpPr>
        <dsp:cNvPr id="0" name=""/>
        <dsp:cNvSpPr/>
      </dsp:nvSpPr>
      <dsp:spPr>
        <a:xfrm>
          <a:off x="0" y="410556"/>
          <a:ext cx="10826750" cy="171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40276" tIns="333248" rIns="84027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Goals: </a:t>
          </a:r>
          <a:r>
            <a:rPr lang="en-US" sz="1600" b="0" kern="1200"/>
            <a:t>S</a:t>
          </a:r>
          <a:r>
            <a:rPr lang="en-US" sz="1600" kern="1200"/>
            <a:t>tay independent, be able to continue to walk to the dining room for meals, and participate in book club twice weekly (recently stopped going)</a:t>
          </a:r>
        </a:p>
        <a:p>
          <a:pPr marL="171450" lvl="1" indent="-171450" algn="l" defTabSz="711200">
            <a:lnSpc>
              <a:spcPct val="90000"/>
            </a:lnSpc>
            <a:spcBef>
              <a:spcPct val="0"/>
            </a:spcBef>
            <a:spcAft>
              <a:spcPct val="15000"/>
            </a:spcAft>
            <a:buChar char="•"/>
          </a:pPr>
          <a:r>
            <a:rPr lang="en-US" sz="1600" kern="1200"/>
            <a:t>She reports, “I don’t want to end up in a wheelchair or move to skilled care.”</a:t>
          </a:r>
        </a:p>
        <a:p>
          <a:pPr marL="171450" lvl="1" indent="-171450" algn="l" defTabSz="711200">
            <a:lnSpc>
              <a:spcPct val="90000"/>
            </a:lnSpc>
            <a:spcBef>
              <a:spcPct val="0"/>
            </a:spcBef>
            <a:spcAft>
              <a:spcPct val="15000"/>
            </a:spcAft>
            <a:buChar char="•"/>
          </a:pPr>
          <a:r>
            <a:rPr lang="en-US" sz="1600" b="1" kern="1200"/>
            <a:t>Action: </a:t>
          </a:r>
          <a:endParaRPr lang="en-US" sz="1600" kern="1200"/>
        </a:p>
        <a:p>
          <a:pPr marL="342900" lvl="2" indent="-171450" algn="l" defTabSz="711200">
            <a:lnSpc>
              <a:spcPct val="90000"/>
            </a:lnSpc>
            <a:spcBef>
              <a:spcPct val="0"/>
            </a:spcBef>
            <a:spcAft>
              <a:spcPct val="15000"/>
            </a:spcAft>
            <a:buChar char="•"/>
          </a:pPr>
          <a:r>
            <a:rPr lang="en-US" sz="1600" kern="1200"/>
            <a:t>Focus care on independence and social connection</a:t>
          </a:r>
        </a:p>
      </dsp:txBody>
      <dsp:txXfrm>
        <a:off x="0" y="410556"/>
        <a:ext cx="10826750" cy="1713600"/>
      </dsp:txXfrm>
    </dsp:sp>
    <dsp:sp modelId="{276FEA6F-FF2B-4FCE-9CE5-85165A2E3C77}">
      <dsp:nvSpPr>
        <dsp:cNvPr id="0" name=""/>
        <dsp:cNvSpPr/>
      </dsp:nvSpPr>
      <dsp:spPr>
        <a:xfrm>
          <a:off x="541337" y="174396"/>
          <a:ext cx="7578725" cy="472320"/>
        </a:xfrm>
        <a:prstGeom prst="roundRect">
          <a:avLst/>
        </a:prstGeom>
        <a:solidFill>
          <a:srgbClr val="0075C9"/>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86458" tIns="0" rIns="286458" bIns="0" numCol="1" spcCol="1270" anchor="ctr" anchorCtr="0">
          <a:noAutofit/>
        </a:bodyPr>
        <a:lstStyle/>
        <a:p>
          <a:pPr marL="0" lvl="0" indent="0" algn="l" defTabSz="1066800">
            <a:lnSpc>
              <a:spcPct val="90000"/>
            </a:lnSpc>
            <a:spcBef>
              <a:spcPct val="0"/>
            </a:spcBef>
            <a:spcAft>
              <a:spcPct val="35000"/>
            </a:spcAft>
            <a:buNone/>
          </a:pPr>
          <a:r>
            <a:rPr lang="en-US" sz="2400" b="1" kern="1200"/>
            <a:t>What Matters: </a:t>
          </a:r>
          <a:endParaRPr lang="en-US" sz="2400" kern="1200"/>
        </a:p>
      </dsp:txBody>
      <dsp:txXfrm>
        <a:off x="564394" y="197453"/>
        <a:ext cx="7532611" cy="426206"/>
      </dsp:txXfrm>
    </dsp:sp>
    <dsp:sp modelId="{60EDB086-F3EE-46A6-A12D-7F074595DACB}">
      <dsp:nvSpPr>
        <dsp:cNvPr id="0" name=""/>
        <dsp:cNvSpPr/>
      </dsp:nvSpPr>
      <dsp:spPr>
        <a:xfrm>
          <a:off x="0" y="2446716"/>
          <a:ext cx="10826750" cy="241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40276" tIns="333248" rIns="84027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Assessment:  </a:t>
          </a:r>
          <a:r>
            <a:rPr lang="en-US" sz="1600" kern="1200"/>
            <a:t>Pharmacist identified several anticholinergic and sedating medications that may be contributing to falls, feeling tired, and shared with interdisciplinary team. Also identified opportunity to simplify regimen for safety and efficacy</a:t>
          </a:r>
        </a:p>
        <a:p>
          <a:pPr marL="171450" lvl="1" indent="-171450" algn="l" defTabSz="711200">
            <a:lnSpc>
              <a:spcPct val="90000"/>
            </a:lnSpc>
            <a:spcBef>
              <a:spcPct val="0"/>
            </a:spcBef>
            <a:spcAft>
              <a:spcPct val="15000"/>
            </a:spcAft>
            <a:buChar char="•"/>
          </a:pPr>
          <a:r>
            <a:rPr lang="en-US" sz="1600" b="1" kern="1200"/>
            <a:t>Action: </a:t>
          </a:r>
          <a:endParaRPr lang="en-US" sz="1600" kern="1200"/>
        </a:p>
        <a:p>
          <a:pPr marL="342900" lvl="2" indent="-171450" algn="l" defTabSz="711200">
            <a:lnSpc>
              <a:spcPct val="90000"/>
            </a:lnSpc>
            <a:spcBef>
              <a:spcPct val="0"/>
            </a:spcBef>
            <a:spcAft>
              <a:spcPct val="15000"/>
            </a:spcAft>
            <a:buChar char="•"/>
          </a:pPr>
          <a:r>
            <a:rPr lang="en-US" sz="1600" kern="1200"/>
            <a:t>Insomnia: tapered off Ambien and changed to Melatonin 6mg qhs</a:t>
          </a:r>
        </a:p>
        <a:p>
          <a:pPr marL="342900" lvl="2" indent="-171450" algn="l" defTabSz="711200">
            <a:lnSpc>
              <a:spcPct val="90000"/>
            </a:lnSpc>
            <a:spcBef>
              <a:spcPct val="0"/>
            </a:spcBef>
            <a:spcAft>
              <a:spcPct val="15000"/>
            </a:spcAft>
            <a:buChar char="•"/>
          </a:pPr>
          <a:r>
            <a:rPr lang="en-US" sz="1600" kern="1200"/>
            <a:t>Lorazepam – need rationale, consistent documentation of non-pharm interventions and behaviors. </a:t>
          </a:r>
        </a:p>
        <a:p>
          <a:pPr marL="342900" lvl="2" indent="-171450" algn="l" defTabSz="711200">
            <a:lnSpc>
              <a:spcPct val="90000"/>
            </a:lnSpc>
            <a:spcBef>
              <a:spcPct val="0"/>
            </a:spcBef>
            <a:spcAft>
              <a:spcPct val="15000"/>
            </a:spcAft>
            <a:buChar char="•"/>
          </a:pPr>
          <a:r>
            <a:rPr lang="en-US" sz="1600" kern="1200"/>
            <a:t>OAB: deprescribed Oxybutynin 5mg </a:t>
          </a:r>
        </a:p>
        <a:p>
          <a:pPr marL="342900" lvl="2" indent="-171450" algn="l" defTabSz="711200">
            <a:lnSpc>
              <a:spcPct val="90000"/>
            </a:lnSpc>
            <a:spcBef>
              <a:spcPct val="0"/>
            </a:spcBef>
            <a:spcAft>
              <a:spcPct val="15000"/>
            </a:spcAft>
            <a:buChar char="•"/>
          </a:pPr>
          <a:r>
            <a:rPr lang="en-US" sz="1600" kern="1200"/>
            <a:t>OA: discontinued Ibuprofen PRN, and changed to Tylenol 500mg tid for consistent pain management</a:t>
          </a:r>
        </a:p>
      </dsp:txBody>
      <dsp:txXfrm>
        <a:off x="0" y="2446716"/>
        <a:ext cx="10826750" cy="2419200"/>
      </dsp:txXfrm>
    </dsp:sp>
    <dsp:sp modelId="{F27D1828-1120-460B-919A-DEC8598F7902}">
      <dsp:nvSpPr>
        <dsp:cNvPr id="0" name=""/>
        <dsp:cNvSpPr/>
      </dsp:nvSpPr>
      <dsp:spPr>
        <a:xfrm>
          <a:off x="541337" y="2210556"/>
          <a:ext cx="7578725" cy="47232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86458" tIns="0" rIns="286458" bIns="0" numCol="1" spcCol="1270" anchor="ctr" anchorCtr="0">
          <a:noAutofit/>
        </a:bodyPr>
        <a:lstStyle/>
        <a:p>
          <a:pPr marL="0" lvl="0" indent="0" algn="l" defTabSz="1066800">
            <a:lnSpc>
              <a:spcPct val="90000"/>
            </a:lnSpc>
            <a:spcBef>
              <a:spcPct val="0"/>
            </a:spcBef>
            <a:spcAft>
              <a:spcPct val="35000"/>
            </a:spcAft>
            <a:buNone/>
          </a:pPr>
          <a:r>
            <a:rPr lang="en-US" sz="2400" b="1" kern="1200"/>
            <a:t>Medication:</a:t>
          </a:r>
          <a:endParaRPr lang="en-US" sz="2400" kern="1200"/>
        </a:p>
      </dsp:txBody>
      <dsp:txXfrm>
        <a:off x="564394" y="2233613"/>
        <a:ext cx="7532611"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1F1B3-6BD2-4F74-8688-5C62163B2F35}">
      <dsp:nvSpPr>
        <dsp:cNvPr id="0" name=""/>
        <dsp:cNvSpPr/>
      </dsp:nvSpPr>
      <dsp:spPr>
        <a:xfrm>
          <a:off x="0" y="91844"/>
          <a:ext cx="10826750" cy="551655"/>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Mentation:</a:t>
          </a:r>
          <a:endParaRPr lang="en-US" sz="2300" kern="1200"/>
        </a:p>
      </dsp:txBody>
      <dsp:txXfrm>
        <a:off x="26930" y="118774"/>
        <a:ext cx="10772890" cy="497795"/>
      </dsp:txXfrm>
    </dsp:sp>
    <dsp:sp modelId="{60E22E53-4C21-4B70-8668-10B4B7D5A1B5}">
      <dsp:nvSpPr>
        <dsp:cNvPr id="0" name=""/>
        <dsp:cNvSpPr/>
      </dsp:nvSpPr>
      <dsp:spPr>
        <a:xfrm>
          <a:off x="0" y="643499"/>
          <a:ext cx="10826750"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4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a:t>Assessment:  </a:t>
          </a:r>
          <a:r>
            <a:rPr lang="en-US" sz="1800" kern="1200"/>
            <a:t>Mild cognitive impairment and depression related to isolation; improved mood with structured activities and consistent daily routine</a:t>
          </a:r>
        </a:p>
        <a:p>
          <a:pPr marL="171450" lvl="1" indent="-171450" algn="l" defTabSz="800100">
            <a:lnSpc>
              <a:spcPct val="90000"/>
            </a:lnSpc>
            <a:spcBef>
              <a:spcPct val="0"/>
            </a:spcBef>
            <a:spcAft>
              <a:spcPct val="20000"/>
            </a:spcAft>
            <a:buChar char="•"/>
          </a:pPr>
          <a:r>
            <a:rPr lang="en-US" sz="1800" b="1" kern="1200"/>
            <a:t>Action:</a:t>
          </a:r>
          <a:endParaRPr lang="en-US" sz="1800" kern="1200"/>
        </a:p>
        <a:p>
          <a:pPr marL="342900" lvl="2" indent="-171450" algn="l" defTabSz="800100">
            <a:lnSpc>
              <a:spcPct val="90000"/>
            </a:lnSpc>
            <a:spcBef>
              <a:spcPct val="0"/>
            </a:spcBef>
            <a:spcAft>
              <a:spcPct val="20000"/>
            </a:spcAft>
            <a:buChar char="•"/>
          </a:pPr>
          <a:r>
            <a:rPr lang="en-US" sz="1800" kern="1200"/>
            <a:t>Staff: use gentle reminders, orienting cues; monitor alertness, sleep quality, and hydration.                                   promote consistent routines, reduce daytime napping.  </a:t>
          </a:r>
        </a:p>
        <a:p>
          <a:pPr marL="342900" lvl="2" indent="-171450" algn="l" defTabSz="800100">
            <a:lnSpc>
              <a:spcPct val="90000"/>
            </a:lnSpc>
            <a:spcBef>
              <a:spcPct val="0"/>
            </a:spcBef>
            <a:spcAft>
              <a:spcPct val="20000"/>
            </a:spcAft>
            <a:buChar char="•"/>
          </a:pPr>
          <a:r>
            <a:rPr lang="en-US" sz="1800" kern="1200"/>
            <a:t>Activities: schedule book club, crafts, and morning stretch</a:t>
          </a:r>
        </a:p>
      </dsp:txBody>
      <dsp:txXfrm>
        <a:off x="0" y="643499"/>
        <a:ext cx="10826750" cy="1761570"/>
      </dsp:txXfrm>
    </dsp:sp>
    <dsp:sp modelId="{F9D64A3F-6BA2-4CFE-B5FA-6ED71241DC89}">
      <dsp:nvSpPr>
        <dsp:cNvPr id="0" name=""/>
        <dsp:cNvSpPr/>
      </dsp:nvSpPr>
      <dsp:spPr>
        <a:xfrm>
          <a:off x="0" y="2405069"/>
          <a:ext cx="10826750" cy="551655"/>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Mobility: </a:t>
          </a:r>
          <a:endParaRPr lang="en-US" sz="2300" kern="1200"/>
        </a:p>
      </dsp:txBody>
      <dsp:txXfrm>
        <a:off x="26930" y="2431999"/>
        <a:ext cx="10772890" cy="497795"/>
      </dsp:txXfrm>
    </dsp:sp>
    <dsp:sp modelId="{BBEBAC69-D476-4EF9-AC55-403402E64B23}">
      <dsp:nvSpPr>
        <dsp:cNvPr id="0" name=""/>
        <dsp:cNvSpPr/>
      </dsp:nvSpPr>
      <dsp:spPr>
        <a:xfrm>
          <a:off x="0" y="2956724"/>
          <a:ext cx="10826750" cy="180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4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a:t>Assessment: </a:t>
          </a:r>
          <a:r>
            <a:rPr lang="en-US" sz="1800" kern="1200"/>
            <a:t>The patient was unsteady when she first stood up, but was able to walk safely with the walker; Timed Up&amp; Go (TUG) = 22 seconds with a walker (abnormal)</a:t>
          </a:r>
        </a:p>
        <a:p>
          <a:pPr marL="171450" lvl="1" indent="-171450" algn="l" defTabSz="800100">
            <a:lnSpc>
              <a:spcPct val="90000"/>
            </a:lnSpc>
            <a:spcBef>
              <a:spcPct val="0"/>
            </a:spcBef>
            <a:spcAft>
              <a:spcPct val="20000"/>
            </a:spcAft>
            <a:buChar char="•"/>
          </a:pPr>
          <a:r>
            <a:rPr lang="en-US" sz="1800" b="1" kern="1200"/>
            <a:t>Action: </a:t>
          </a:r>
          <a:endParaRPr lang="en-US" sz="1800" kern="1200"/>
        </a:p>
        <a:p>
          <a:pPr marL="342900" lvl="2" indent="-171450" algn="l" defTabSz="800100">
            <a:lnSpc>
              <a:spcPct val="90000"/>
            </a:lnSpc>
            <a:spcBef>
              <a:spcPct val="0"/>
            </a:spcBef>
            <a:spcAft>
              <a:spcPct val="20000"/>
            </a:spcAft>
            <a:buChar char="•"/>
          </a:pPr>
          <a:r>
            <a:rPr lang="en-US" sz="1800" kern="1200"/>
            <a:t>PT: Strength and balance exercises (chair stands, heel raises, gait training)</a:t>
          </a:r>
        </a:p>
        <a:p>
          <a:pPr marL="342900" lvl="2" indent="-171450" algn="l" defTabSz="800100">
            <a:lnSpc>
              <a:spcPct val="90000"/>
            </a:lnSpc>
            <a:spcBef>
              <a:spcPct val="0"/>
            </a:spcBef>
            <a:spcAft>
              <a:spcPct val="20000"/>
            </a:spcAft>
            <a:buChar char="•"/>
          </a:pPr>
          <a:r>
            <a:rPr lang="en-US" sz="1800" kern="1200"/>
            <a:t>Staff: Encourage walking to meals/activities instead of wheelchair</a:t>
          </a:r>
        </a:p>
        <a:p>
          <a:pPr marL="342900" lvl="2" indent="-171450" algn="l" defTabSz="800100">
            <a:lnSpc>
              <a:spcPct val="90000"/>
            </a:lnSpc>
            <a:spcBef>
              <a:spcPct val="0"/>
            </a:spcBef>
            <a:spcAft>
              <a:spcPct val="20000"/>
            </a:spcAft>
            <a:buChar char="•"/>
          </a:pPr>
          <a:r>
            <a:rPr lang="en-US" sz="1800" kern="1200"/>
            <a:t>Facility: Ensure adequate lighting and clutter-free pathways</a:t>
          </a:r>
        </a:p>
      </dsp:txBody>
      <dsp:txXfrm>
        <a:off x="0" y="2956724"/>
        <a:ext cx="10826750" cy="18091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79B70-A1B2-46C6-93F2-BEEBA6F86D42}">
      <dsp:nvSpPr>
        <dsp:cNvPr id="0" name=""/>
        <dsp:cNvSpPr/>
      </dsp:nvSpPr>
      <dsp:spPr>
        <a:xfrm>
          <a:off x="33867" y="42100"/>
          <a:ext cx="3383359" cy="2030015"/>
        </a:xfrm>
        <a:prstGeom prst="rect">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What Matters: </a:t>
          </a:r>
          <a:r>
            <a:rPr lang="en-US" sz="1900" kern="1200"/>
            <a:t>Back to attending book club and walking with walking device to meals; “I feel stronger and more confident walking again.”</a:t>
          </a:r>
        </a:p>
      </dsp:txBody>
      <dsp:txXfrm>
        <a:off x="33867" y="42100"/>
        <a:ext cx="3383359" cy="2030015"/>
      </dsp:txXfrm>
    </dsp:sp>
    <dsp:sp modelId="{C949FBDD-2299-4C8C-BDE2-189190BDCE28}">
      <dsp:nvSpPr>
        <dsp:cNvPr id="0" name=""/>
        <dsp:cNvSpPr/>
      </dsp:nvSpPr>
      <dsp:spPr>
        <a:xfrm>
          <a:off x="3721695" y="33634"/>
          <a:ext cx="3383359" cy="2030015"/>
        </a:xfrm>
        <a:prstGeom prst="rect">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Medication: </a:t>
          </a:r>
          <a:r>
            <a:rPr lang="en-US" sz="1900" b="0" kern="1200"/>
            <a:t>Disc</a:t>
          </a:r>
          <a:r>
            <a:rPr lang="en-US" sz="1900" kern="1200"/>
            <a:t>ontinued anticholinergics and sedating agents; simplified regimen for simple pain management</a:t>
          </a:r>
        </a:p>
      </dsp:txBody>
      <dsp:txXfrm>
        <a:off x="3721695" y="33634"/>
        <a:ext cx="3383359" cy="2030015"/>
      </dsp:txXfrm>
    </dsp:sp>
    <dsp:sp modelId="{4E6029E8-871C-4EA7-93A6-6348F33E708C}">
      <dsp:nvSpPr>
        <dsp:cNvPr id="0" name=""/>
        <dsp:cNvSpPr/>
      </dsp:nvSpPr>
      <dsp:spPr>
        <a:xfrm>
          <a:off x="7443390" y="33634"/>
          <a:ext cx="3383359" cy="2030015"/>
        </a:xfrm>
        <a:prstGeom prst="rect">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Mentation: </a:t>
          </a:r>
          <a:r>
            <a:rPr lang="en-US" sz="1900" kern="1200"/>
            <a:t>Cognitive screening is improved and depression screening negative. </a:t>
          </a:r>
        </a:p>
      </dsp:txBody>
      <dsp:txXfrm>
        <a:off x="7443390" y="33634"/>
        <a:ext cx="3383359" cy="2030015"/>
      </dsp:txXfrm>
    </dsp:sp>
    <dsp:sp modelId="{987D54E2-2A46-4E91-A8C8-A6CA115B2B64}">
      <dsp:nvSpPr>
        <dsp:cNvPr id="0" name=""/>
        <dsp:cNvSpPr/>
      </dsp:nvSpPr>
      <dsp:spPr>
        <a:xfrm>
          <a:off x="1860847" y="2401986"/>
          <a:ext cx="3383359" cy="2030015"/>
        </a:xfrm>
        <a:prstGeom prst="rect">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Mobility:  </a:t>
          </a:r>
          <a:r>
            <a:rPr lang="en-US" sz="1900" b="0" kern="1200"/>
            <a:t>Im</a:t>
          </a:r>
          <a:r>
            <a:rPr lang="en-US" sz="1900" kern="1200"/>
            <a:t>proved mobility and confidence. Using rolling walker to meals and social events; no falls for 2 months; TUG is 11 seconds (was 22 sec)</a:t>
          </a:r>
        </a:p>
      </dsp:txBody>
      <dsp:txXfrm>
        <a:off x="1860847" y="2401986"/>
        <a:ext cx="3383359" cy="2030015"/>
      </dsp:txXfrm>
    </dsp:sp>
    <dsp:sp modelId="{B93475A7-30E2-475F-8B4D-619949B7864C}">
      <dsp:nvSpPr>
        <dsp:cNvPr id="0" name=""/>
        <dsp:cNvSpPr/>
      </dsp:nvSpPr>
      <dsp:spPr>
        <a:xfrm>
          <a:off x="5582542" y="2401986"/>
          <a:ext cx="3383359" cy="2030015"/>
        </a:xfrm>
        <a:prstGeom prst="rect">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Key Message: </a:t>
          </a:r>
          <a:r>
            <a:rPr lang="en-US" sz="1900" kern="1200"/>
            <a:t>Age-Friendly care is achieved when every team member supports the 4Ms — not just through medications, but through daily interactions that honor what matters most</a:t>
          </a:r>
        </a:p>
      </dsp:txBody>
      <dsp:txXfrm>
        <a:off x="5582542" y="2401986"/>
        <a:ext cx="3383359" cy="2030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A2BC1-27EB-DD4C-A33E-65E35A53C2C5}">
      <dsp:nvSpPr>
        <dsp:cNvPr id="0" name=""/>
        <dsp:cNvSpPr/>
      </dsp:nvSpPr>
      <dsp:spPr>
        <a:xfrm>
          <a:off x="0" y="274637"/>
          <a:ext cx="2285999" cy="137159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mn-lt"/>
              <a:ea typeface="+mn-ea"/>
              <a:cs typeface="+mn-cs"/>
            </a:rPr>
            <a:t>Antipsychotics</a:t>
          </a:r>
        </a:p>
      </dsp:txBody>
      <dsp:txXfrm>
        <a:off x="0" y="274637"/>
        <a:ext cx="2285999" cy="1371599"/>
      </dsp:txXfrm>
    </dsp:sp>
    <dsp:sp modelId="{8B93104A-8D46-7646-9390-2BCC46D0FE02}">
      <dsp:nvSpPr>
        <dsp:cNvPr id="0" name=""/>
        <dsp:cNvSpPr/>
      </dsp:nvSpPr>
      <dsp:spPr>
        <a:xfrm>
          <a:off x="2514600" y="274637"/>
          <a:ext cx="2285999" cy="137159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mn-lt"/>
              <a:ea typeface="+mn-ea"/>
              <a:cs typeface="+mn-cs"/>
            </a:rPr>
            <a:t>Antidepressants</a:t>
          </a:r>
        </a:p>
      </dsp:txBody>
      <dsp:txXfrm>
        <a:off x="2514600" y="274637"/>
        <a:ext cx="2285999" cy="1371599"/>
      </dsp:txXfrm>
    </dsp:sp>
    <dsp:sp modelId="{3B1BBD6A-C3B0-634F-91A9-7A2A377DCBCC}">
      <dsp:nvSpPr>
        <dsp:cNvPr id="0" name=""/>
        <dsp:cNvSpPr/>
      </dsp:nvSpPr>
      <dsp:spPr>
        <a:xfrm>
          <a:off x="5029199" y="274637"/>
          <a:ext cx="2285999" cy="137159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mn-lt"/>
              <a:ea typeface="+mn-ea"/>
              <a:cs typeface="+mn-cs"/>
            </a:rPr>
            <a:t>Antianxiety medications</a:t>
          </a:r>
        </a:p>
      </dsp:txBody>
      <dsp:txXfrm>
        <a:off x="5029199" y="274637"/>
        <a:ext cx="2285999" cy="1371599"/>
      </dsp:txXfrm>
    </dsp:sp>
    <dsp:sp modelId="{122810D3-818B-C64A-9CB1-E39B773CA5F5}">
      <dsp:nvSpPr>
        <dsp:cNvPr id="0" name=""/>
        <dsp:cNvSpPr/>
      </dsp:nvSpPr>
      <dsp:spPr>
        <a:xfrm>
          <a:off x="0" y="1874837"/>
          <a:ext cx="2285999" cy="137159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mn-lt"/>
              <a:ea typeface="+mn-ea"/>
              <a:cs typeface="+mn-cs"/>
            </a:rPr>
            <a:t>Anticonvulsant medications</a:t>
          </a:r>
        </a:p>
      </dsp:txBody>
      <dsp:txXfrm>
        <a:off x="0" y="1874837"/>
        <a:ext cx="2285999" cy="1371599"/>
      </dsp:txXfrm>
    </dsp:sp>
    <dsp:sp modelId="{84F758EE-8C60-5645-973F-3074B3D848F3}">
      <dsp:nvSpPr>
        <dsp:cNvPr id="0" name=""/>
        <dsp:cNvSpPr/>
      </dsp:nvSpPr>
      <dsp:spPr>
        <a:xfrm>
          <a:off x="2481933" y="1879596"/>
          <a:ext cx="2285999" cy="137159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mn-lt"/>
              <a:ea typeface="+mn-ea"/>
              <a:cs typeface="+mn-cs"/>
            </a:rPr>
            <a:t>Hypnotics</a:t>
          </a:r>
        </a:p>
      </dsp:txBody>
      <dsp:txXfrm>
        <a:off x="2481933" y="1879596"/>
        <a:ext cx="2285999" cy="1371599"/>
      </dsp:txXfrm>
    </dsp:sp>
    <dsp:sp modelId="{F72FCDE8-2812-CA43-A900-153B4B8DCAAB}">
      <dsp:nvSpPr>
        <dsp:cNvPr id="0" name=""/>
        <dsp:cNvSpPr/>
      </dsp:nvSpPr>
      <dsp:spPr>
        <a:xfrm>
          <a:off x="4996533" y="1875029"/>
          <a:ext cx="2285999" cy="137159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mn-lt"/>
              <a:ea typeface="+mn-ea"/>
              <a:cs typeface="+mn-cs"/>
            </a:rPr>
            <a:t>Mood stabilizers</a:t>
          </a:r>
        </a:p>
      </dsp:txBody>
      <dsp:txXfrm>
        <a:off x="4996533" y="1875029"/>
        <a:ext cx="2285999" cy="1371599"/>
      </dsp:txXfrm>
    </dsp:sp>
    <dsp:sp modelId="{37DA8A70-DCF4-1A4A-A231-1B26BECA570A}">
      <dsp:nvSpPr>
        <dsp:cNvPr id="0" name=""/>
        <dsp:cNvSpPr/>
      </dsp:nvSpPr>
      <dsp:spPr>
        <a:xfrm>
          <a:off x="2514600" y="3475037"/>
          <a:ext cx="2285999" cy="137159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mn-lt"/>
              <a:ea typeface="+mn-ea"/>
              <a:cs typeface="+mn-cs"/>
            </a:rPr>
            <a:t>Used for conditions such as depression, anxiety, psychosis, agitation, and behavioral symptoms</a:t>
          </a:r>
          <a:r>
            <a:rPr lang="en-US" sz="1700" kern="1200">
              <a:solidFill>
                <a:sysClr val="window" lastClr="FFFFFF"/>
              </a:solidFill>
              <a:latin typeface="Calibri"/>
              <a:ea typeface="+mn-ea"/>
              <a:cs typeface="+mn-cs"/>
            </a:rPr>
            <a:t>.</a:t>
          </a:r>
        </a:p>
      </dsp:txBody>
      <dsp:txXfrm>
        <a:off x="2514600" y="3475037"/>
        <a:ext cx="2285999" cy="1371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70C78-B140-4A0F-B593-E3A66AE28DFC}">
      <dsp:nvSpPr>
        <dsp:cNvPr id="0" name=""/>
        <dsp:cNvSpPr/>
      </dsp:nvSpPr>
      <dsp:spPr>
        <a:xfrm rot="5400000">
          <a:off x="6659065" y="-2530075"/>
          <a:ext cx="1548742" cy="6996176"/>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Sensory aids inconsistently used </a:t>
          </a:r>
        </a:p>
        <a:p>
          <a:pPr marL="228600" lvl="1" indent="-228600" algn="l" defTabSz="1066800">
            <a:lnSpc>
              <a:spcPct val="90000"/>
            </a:lnSpc>
            <a:spcBef>
              <a:spcPct val="0"/>
            </a:spcBef>
            <a:spcAft>
              <a:spcPct val="15000"/>
            </a:spcAft>
            <a:buChar char="•"/>
          </a:pPr>
          <a:r>
            <a:rPr lang="en-US" sz="2400" kern="1200"/>
            <a:t>Limited daytime engagement and light exposure </a:t>
          </a:r>
        </a:p>
        <a:p>
          <a:pPr marL="228600" lvl="1" indent="-228600" algn="l" defTabSz="1066800">
            <a:lnSpc>
              <a:spcPct val="90000"/>
            </a:lnSpc>
            <a:spcBef>
              <a:spcPct val="0"/>
            </a:spcBef>
            <a:spcAft>
              <a:spcPct val="15000"/>
            </a:spcAft>
            <a:buChar char="•"/>
          </a:pPr>
          <a:r>
            <a:rPr lang="en-US" sz="2400" kern="1200"/>
            <a:t>Increased daytime napping</a:t>
          </a:r>
        </a:p>
      </dsp:txBody>
      <dsp:txXfrm rot="-5400000">
        <a:off x="3935349" y="269244"/>
        <a:ext cx="6920573" cy="1397536"/>
      </dsp:txXfrm>
    </dsp:sp>
    <dsp:sp modelId="{DFBC5588-E46F-4CBE-96B3-900A07D087C5}">
      <dsp:nvSpPr>
        <dsp:cNvPr id="0" name=""/>
        <dsp:cNvSpPr/>
      </dsp:nvSpPr>
      <dsp:spPr>
        <a:xfrm>
          <a:off x="0" y="48"/>
          <a:ext cx="3935349" cy="1935928"/>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a:t>After Admission to ALF</a:t>
          </a:r>
          <a:endParaRPr lang="en-US" sz="3900" kern="1200"/>
        </a:p>
      </dsp:txBody>
      <dsp:txXfrm>
        <a:off x="94504" y="94552"/>
        <a:ext cx="3746341" cy="1746920"/>
      </dsp:txXfrm>
    </dsp:sp>
    <dsp:sp modelId="{5219DC40-318B-49F3-B65D-5C8E146360D9}">
      <dsp:nvSpPr>
        <dsp:cNvPr id="0" name=""/>
        <dsp:cNvSpPr/>
      </dsp:nvSpPr>
      <dsp:spPr>
        <a:xfrm rot="5400000">
          <a:off x="6659065" y="-497350"/>
          <a:ext cx="1548742" cy="6996176"/>
        </a:xfrm>
        <a:prstGeom prst="round2SameRect">
          <a:avLst/>
        </a:prstGeom>
        <a:solidFill>
          <a:schemeClr val="accent2">
            <a:tint val="40000"/>
            <a:alpha val="90000"/>
            <a:hueOff val="-329813"/>
            <a:satOff val="38140"/>
            <a:lumOff val="4992"/>
            <a:alphaOff val="0"/>
          </a:schemeClr>
        </a:solidFill>
        <a:ln w="10795" cap="flat" cmpd="sng" algn="ctr">
          <a:solidFill>
            <a:schemeClr val="accent2">
              <a:tint val="40000"/>
              <a:alpha val="90000"/>
              <a:hueOff val="-329813"/>
              <a:satOff val="38140"/>
              <a:lumOff val="49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Worsening confusion and nighttime hallucinations </a:t>
          </a:r>
        </a:p>
        <a:p>
          <a:pPr marL="228600" lvl="1" indent="-228600" algn="l" defTabSz="1066800">
            <a:lnSpc>
              <a:spcPct val="90000"/>
            </a:lnSpc>
            <a:spcBef>
              <a:spcPct val="0"/>
            </a:spcBef>
            <a:spcAft>
              <a:spcPct val="15000"/>
            </a:spcAft>
            <a:buChar char="•"/>
          </a:pPr>
          <a:r>
            <a:rPr lang="en-US" sz="2400" kern="1200"/>
            <a:t>Delirium develops </a:t>
          </a:r>
        </a:p>
        <a:p>
          <a:pPr marL="228600" lvl="1" indent="-228600" algn="l" defTabSz="1066800">
            <a:lnSpc>
              <a:spcPct val="90000"/>
            </a:lnSpc>
            <a:spcBef>
              <a:spcPct val="0"/>
            </a:spcBef>
            <a:spcAft>
              <a:spcPct val="15000"/>
            </a:spcAft>
            <a:buChar char="•"/>
          </a:pPr>
          <a:r>
            <a:rPr lang="en-US" sz="2400" kern="1200"/>
            <a:t>Antipsychotic initiated for behaviors</a:t>
          </a:r>
        </a:p>
      </dsp:txBody>
      <dsp:txXfrm rot="-5400000">
        <a:off x="3935349" y="2301969"/>
        <a:ext cx="6920573" cy="1397536"/>
      </dsp:txXfrm>
    </dsp:sp>
    <dsp:sp modelId="{CF744294-5616-490B-82BA-416A5CCA1C51}">
      <dsp:nvSpPr>
        <dsp:cNvPr id="0" name=""/>
        <dsp:cNvSpPr/>
      </dsp:nvSpPr>
      <dsp:spPr>
        <a:xfrm>
          <a:off x="0" y="2032773"/>
          <a:ext cx="3935349" cy="1935928"/>
        </a:xfrm>
        <a:prstGeom prst="roundRect">
          <a:avLst/>
        </a:prstGeom>
        <a:solidFill>
          <a:schemeClr val="accent2">
            <a:hueOff val="-392173"/>
            <a:satOff val="0"/>
            <a:lumOff val="2117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a:t>Outcome</a:t>
          </a:r>
          <a:endParaRPr lang="en-US" sz="3900" kern="1200"/>
        </a:p>
      </dsp:txBody>
      <dsp:txXfrm>
        <a:off x="94504" y="2127277"/>
        <a:ext cx="3746341" cy="1746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2A268-D99F-45D9-BAAB-5277B9D210DA}">
      <dsp:nvSpPr>
        <dsp:cNvPr id="0" name=""/>
        <dsp:cNvSpPr/>
      </dsp:nvSpPr>
      <dsp:spPr>
        <a:xfrm>
          <a:off x="0" y="21773"/>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9447D-49EA-4DEE-BEB7-9340696C876C}">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Does this help or hinder “what matters” to the resident</a:t>
          </a:r>
        </a:p>
      </dsp:txBody>
      <dsp:txXfrm>
        <a:off x="0" y="0"/>
        <a:ext cx="7728267" cy="1271831"/>
      </dsp:txXfrm>
    </dsp:sp>
    <dsp:sp modelId="{7B74C00C-A768-40C0-9B9E-2656EC8D2FF3}">
      <dsp:nvSpPr>
        <dsp:cNvPr id="0" name=""/>
        <dsp:cNvSpPr/>
      </dsp:nvSpPr>
      <dsp:spPr>
        <a:xfrm>
          <a:off x="0" y="1271831"/>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AE35A-9B38-402D-A340-68ADAF043B78}">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Does this improve or worsen function (mentation and mobility)</a:t>
          </a:r>
        </a:p>
      </dsp:txBody>
      <dsp:txXfrm>
        <a:off x="0" y="1271831"/>
        <a:ext cx="7728267" cy="1271831"/>
      </dsp:txXfrm>
    </dsp:sp>
    <dsp:sp modelId="{18D4DC5D-2535-44DF-9B1B-F6D5EE1A61AE}">
      <dsp:nvSpPr>
        <dsp:cNvPr id="0" name=""/>
        <dsp:cNvSpPr/>
      </dsp:nvSpPr>
      <dsp:spPr>
        <a:xfrm>
          <a:off x="0" y="2543662"/>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92193-6FDD-4009-8620-32FE53D16156}">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Have non-pharmacological approaches been tried and documented?</a:t>
          </a:r>
        </a:p>
      </dsp:txBody>
      <dsp:txXfrm>
        <a:off x="0" y="2543662"/>
        <a:ext cx="7728267" cy="1271831"/>
      </dsp:txXfrm>
    </dsp:sp>
    <dsp:sp modelId="{42B6CB29-DE84-465F-BBB5-520CBF8D636A}">
      <dsp:nvSpPr>
        <dsp:cNvPr id="0" name=""/>
        <dsp:cNvSpPr/>
      </dsp:nvSpPr>
      <dsp:spPr>
        <a:xfrm>
          <a:off x="0" y="3815493"/>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9B18FD-00A9-4FFF-B70F-47615345116B}">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Is this still the safest option?</a:t>
          </a:r>
        </a:p>
      </dsp:txBody>
      <dsp:txXfrm>
        <a:off x="0" y="3815493"/>
        <a:ext cx="7728267" cy="1271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B419F-60F9-4F8E-B72A-5167FFD50491}">
      <dsp:nvSpPr>
        <dsp:cNvPr id="0" name=""/>
        <dsp:cNvSpPr/>
      </dsp:nvSpPr>
      <dsp:spPr>
        <a:xfrm>
          <a:off x="0" y="1345163"/>
          <a:ext cx="10326757" cy="733162"/>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1471" tIns="395732" rIns="801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Ensure “What Matters” is recorded in the </a:t>
          </a:r>
          <a:r>
            <a:rPr lang="en-US" sz="1600" kern="1200"/>
            <a:t>care</a:t>
          </a:r>
          <a:r>
            <a:rPr lang="en-US" sz="1400" kern="1200"/>
            <a:t> plan so every shift knows the resident’s priority</a:t>
          </a:r>
        </a:p>
      </dsp:txBody>
      <dsp:txXfrm>
        <a:off x="0" y="1345163"/>
        <a:ext cx="10326757" cy="733162"/>
      </dsp:txXfrm>
    </dsp:sp>
    <dsp:sp modelId="{A4FC5E09-27F7-4AD8-B1E8-A325B568498C}">
      <dsp:nvSpPr>
        <dsp:cNvPr id="0" name=""/>
        <dsp:cNvSpPr/>
      </dsp:nvSpPr>
      <dsp:spPr>
        <a:xfrm>
          <a:off x="516337" y="1064723"/>
          <a:ext cx="7228729" cy="56088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29" tIns="0" rIns="273229" bIns="0" numCol="1" spcCol="1270" anchor="ctr" anchorCtr="0">
          <a:noAutofit/>
        </a:bodyPr>
        <a:lstStyle/>
        <a:p>
          <a:pPr marL="0" lvl="0" indent="0" algn="l" defTabSz="844550">
            <a:lnSpc>
              <a:spcPct val="90000"/>
            </a:lnSpc>
            <a:spcBef>
              <a:spcPct val="0"/>
            </a:spcBef>
            <a:spcAft>
              <a:spcPct val="35000"/>
            </a:spcAft>
            <a:buNone/>
          </a:pPr>
          <a:r>
            <a:rPr lang="en-US" sz="1900" kern="1200"/>
            <a:t>What Matters is the resident’s care preferences and health goals </a:t>
          </a:r>
        </a:p>
      </dsp:txBody>
      <dsp:txXfrm>
        <a:off x="543717" y="1092103"/>
        <a:ext cx="7173969" cy="506120"/>
      </dsp:txXfrm>
    </dsp:sp>
    <dsp:sp modelId="{2E990CDE-97DC-4880-9F6B-EBEEAE072D27}">
      <dsp:nvSpPr>
        <dsp:cNvPr id="0" name=""/>
        <dsp:cNvSpPr/>
      </dsp:nvSpPr>
      <dsp:spPr>
        <a:xfrm>
          <a:off x="0" y="2461366"/>
          <a:ext cx="10326757" cy="807975"/>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1471" tIns="395732" rIns="80147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“What is the matter” vs “What Matters to You?”</a:t>
          </a:r>
        </a:p>
      </dsp:txBody>
      <dsp:txXfrm>
        <a:off x="0" y="2461366"/>
        <a:ext cx="10326757" cy="807975"/>
      </dsp:txXfrm>
    </dsp:sp>
    <dsp:sp modelId="{3E3AEE05-AD3C-41E4-A979-6472F957AD3F}">
      <dsp:nvSpPr>
        <dsp:cNvPr id="0" name=""/>
        <dsp:cNvSpPr/>
      </dsp:nvSpPr>
      <dsp:spPr>
        <a:xfrm>
          <a:off x="516337" y="2180926"/>
          <a:ext cx="7228729" cy="56088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29" tIns="0" rIns="273229" bIns="0" numCol="1" spcCol="1270" anchor="ctr" anchorCtr="0">
          <a:noAutofit/>
        </a:bodyPr>
        <a:lstStyle/>
        <a:p>
          <a:pPr marL="0" lvl="0" indent="0" algn="l" defTabSz="844550">
            <a:lnSpc>
              <a:spcPct val="90000"/>
            </a:lnSpc>
            <a:spcBef>
              <a:spcPct val="0"/>
            </a:spcBef>
            <a:spcAft>
              <a:spcPct val="35000"/>
            </a:spcAft>
            <a:buNone/>
          </a:pPr>
          <a:r>
            <a:rPr lang="en-US" sz="1900" kern="1200"/>
            <a:t>Shift from diagnosis to resident goals</a:t>
          </a:r>
        </a:p>
      </dsp:txBody>
      <dsp:txXfrm>
        <a:off x="543717" y="2208306"/>
        <a:ext cx="7173969" cy="506120"/>
      </dsp:txXfrm>
    </dsp:sp>
    <dsp:sp modelId="{9AB87687-24C4-472F-A7D3-D8C4F62441CD}">
      <dsp:nvSpPr>
        <dsp:cNvPr id="0" name=""/>
        <dsp:cNvSpPr/>
      </dsp:nvSpPr>
      <dsp:spPr>
        <a:xfrm>
          <a:off x="0" y="3695925"/>
          <a:ext cx="10326757" cy="1107225"/>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1471" tIns="395732" rIns="80147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“What would make a good day?”</a:t>
          </a:r>
        </a:p>
        <a:p>
          <a:pPr marL="171450" lvl="1" indent="-171450" algn="l" defTabSz="844550">
            <a:lnSpc>
              <a:spcPct val="90000"/>
            </a:lnSpc>
            <a:spcBef>
              <a:spcPct val="0"/>
            </a:spcBef>
            <a:spcAft>
              <a:spcPct val="15000"/>
            </a:spcAft>
            <a:buChar char="•"/>
          </a:pPr>
          <a:r>
            <a:rPr lang="en-US" sz="1900" kern="1200"/>
            <a:t>Is anything preventing you from doing the activities you would like to participate in?</a:t>
          </a:r>
        </a:p>
      </dsp:txBody>
      <dsp:txXfrm>
        <a:off x="0" y="3695925"/>
        <a:ext cx="10326757" cy="1107225"/>
      </dsp:txXfrm>
    </dsp:sp>
    <dsp:sp modelId="{2D00D1A3-FE1E-418E-BCDE-3F1734F9ADA5}">
      <dsp:nvSpPr>
        <dsp:cNvPr id="0" name=""/>
        <dsp:cNvSpPr/>
      </dsp:nvSpPr>
      <dsp:spPr>
        <a:xfrm>
          <a:off x="516337" y="3371941"/>
          <a:ext cx="7228729" cy="56088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29" tIns="0" rIns="273229" bIns="0" numCol="1" spcCol="1270" anchor="ctr" anchorCtr="0">
          <a:noAutofit/>
        </a:bodyPr>
        <a:lstStyle/>
        <a:p>
          <a:pPr marL="0" lvl="0" indent="0" algn="l" defTabSz="844550">
            <a:lnSpc>
              <a:spcPct val="90000"/>
            </a:lnSpc>
            <a:spcBef>
              <a:spcPct val="0"/>
            </a:spcBef>
            <a:spcAft>
              <a:spcPct val="35000"/>
            </a:spcAft>
            <a:buNone/>
          </a:pPr>
          <a:r>
            <a:rPr lang="en-US" sz="1900" kern="1200"/>
            <a:t>Ask your residents </a:t>
          </a:r>
        </a:p>
      </dsp:txBody>
      <dsp:txXfrm>
        <a:off x="543717" y="3399321"/>
        <a:ext cx="7173969"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B726-9E6A-4589-9D42-CB9E94E392D1}">
      <dsp:nvSpPr>
        <dsp:cNvPr id="0" name=""/>
        <dsp:cNvSpPr/>
      </dsp:nvSpPr>
      <dsp:spPr>
        <a:xfrm>
          <a:off x="0" y="270085"/>
          <a:ext cx="7315200" cy="1077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AA135-4BD5-4C34-80A4-F3777A5F903F}">
      <dsp:nvSpPr>
        <dsp:cNvPr id="0" name=""/>
        <dsp:cNvSpPr/>
      </dsp:nvSpPr>
      <dsp:spPr>
        <a:xfrm>
          <a:off x="325873" y="244510"/>
          <a:ext cx="592497" cy="59249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0149A7-522B-40A5-A583-7AA1E8932CBE}">
      <dsp:nvSpPr>
        <dsp:cNvPr id="0" name=""/>
        <dsp:cNvSpPr/>
      </dsp:nvSpPr>
      <dsp:spPr>
        <a:xfrm>
          <a:off x="1208304" y="68183"/>
          <a:ext cx="6070955" cy="1077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1" tIns="114011" rIns="114011" bIns="114011" numCol="1" spcCol="1270" anchor="ctr" anchorCtr="0">
          <a:noAutofit/>
        </a:bodyPr>
        <a:lstStyle/>
        <a:p>
          <a:pPr marL="0" lvl="0" indent="0" algn="l" defTabSz="977900">
            <a:lnSpc>
              <a:spcPct val="90000"/>
            </a:lnSpc>
            <a:spcBef>
              <a:spcPct val="0"/>
            </a:spcBef>
            <a:spcAft>
              <a:spcPct val="35000"/>
            </a:spcAft>
            <a:buNone/>
          </a:pPr>
          <a:r>
            <a:rPr lang="en-US" sz="2200" kern="1200"/>
            <a:t>Psychotropic medications are highly scrutinized during surveys.</a:t>
          </a:r>
        </a:p>
      </dsp:txBody>
      <dsp:txXfrm>
        <a:off x="1208304" y="68183"/>
        <a:ext cx="6070955" cy="1077268"/>
      </dsp:txXfrm>
    </dsp:sp>
    <dsp:sp modelId="{1B57F689-2014-491E-B407-60D0AD02A19E}">
      <dsp:nvSpPr>
        <dsp:cNvPr id="0" name=""/>
        <dsp:cNvSpPr/>
      </dsp:nvSpPr>
      <dsp:spPr>
        <a:xfrm>
          <a:off x="0" y="1490263"/>
          <a:ext cx="7315200" cy="1077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145A2-84E0-444B-8990-A5D4A057A1BB}">
      <dsp:nvSpPr>
        <dsp:cNvPr id="0" name=""/>
        <dsp:cNvSpPr/>
      </dsp:nvSpPr>
      <dsp:spPr>
        <a:xfrm>
          <a:off x="325873" y="1591096"/>
          <a:ext cx="592497" cy="59249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C2497E-F138-405F-932A-559094E863B5}">
      <dsp:nvSpPr>
        <dsp:cNvPr id="0" name=""/>
        <dsp:cNvSpPr/>
      </dsp:nvSpPr>
      <dsp:spPr>
        <a:xfrm>
          <a:off x="1244244" y="1348710"/>
          <a:ext cx="6070955" cy="1077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1" tIns="114011" rIns="114011" bIns="114011" numCol="1" spcCol="1270" anchor="ctr" anchorCtr="0">
          <a:noAutofit/>
        </a:bodyPr>
        <a:lstStyle/>
        <a:p>
          <a:pPr marL="0" lvl="0" indent="0" algn="l" defTabSz="977900">
            <a:lnSpc>
              <a:spcPct val="90000"/>
            </a:lnSpc>
            <a:spcBef>
              <a:spcPct val="0"/>
            </a:spcBef>
            <a:spcAft>
              <a:spcPct val="35000"/>
            </a:spcAft>
            <a:buNone/>
          </a:pPr>
          <a:r>
            <a:rPr lang="en-US" sz="2200" kern="1200"/>
            <a:t>Documentation must justify medical necessity.</a:t>
          </a:r>
        </a:p>
      </dsp:txBody>
      <dsp:txXfrm>
        <a:off x="1244244" y="1348710"/>
        <a:ext cx="6070955" cy="1077268"/>
      </dsp:txXfrm>
    </dsp:sp>
    <dsp:sp modelId="{980F1427-DF76-486E-AFDB-F998AA423FC4}">
      <dsp:nvSpPr>
        <dsp:cNvPr id="0" name=""/>
        <dsp:cNvSpPr/>
      </dsp:nvSpPr>
      <dsp:spPr>
        <a:xfrm>
          <a:off x="0" y="2695296"/>
          <a:ext cx="7315200" cy="1077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53297-FB70-4E8A-9E45-AA7A53DB0C3D}">
      <dsp:nvSpPr>
        <dsp:cNvPr id="0" name=""/>
        <dsp:cNvSpPr/>
      </dsp:nvSpPr>
      <dsp:spPr>
        <a:xfrm>
          <a:off x="325873" y="2937681"/>
          <a:ext cx="592497" cy="59249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A1ECBB-3808-4C06-BDBF-D60702F02BB8}">
      <dsp:nvSpPr>
        <dsp:cNvPr id="0" name=""/>
        <dsp:cNvSpPr/>
      </dsp:nvSpPr>
      <dsp:spPr>
        <a:xfrm>
          <a:off x="1244244" y="2695296"/>
          <a:ext cx="6070955" cy="1077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1" tIns="114011" rIns="114011" bIns="114011" numCol="1" spcCol="1270" anchor="ctr" anchorCtr="0">
          <a:noAutofit/>
        </a:bodyPr>
        <a:lstStyle/>
        <a:p>
          <a:pPr marL="0" lvl="0" indent="0" algn="l" defTabSz="977900">
            <a:lnSpc>
              <a:spcPct val="90000"/>
            </a:lnSpc>
            <a:spcBef>
              <a:spcPct val="0"/>
            </a:spcBef>
            <a:spcAft>
              <a:spcPct val="35000"/>
            </a:spcAft>
            <a:buNone/>
          </a:pPr>
          <a:r>
            <a:rPr lang="en-US" sz="2200" kern="1200"/>
            <a:t>Facilities must demonstrate attempts at non‑pharmacologic interventions.</a:t>
          </a:r>
        </a:p>
      </dsp:txBody>
      <dsp:txXfrm>
        <a:off x="1244244" y="2695296"/>
        <a:ext cx="6070955" cy="1077268"/>
      </dsp:txXfrm>
    </dsp:sp>
    <dsp:sp modelId="{7AE2381E-3B6F-4680-B6DB-6B12D0D62DDA}">
      <dsp:nvSpPr>
        <dsp:cNvPr id="0" name=""/>
        <dsp:cNvSpPr/>
      </dsp:nvSpPr>
      <dsp:spPr>
        <a:xfrm>
          <a:off x="0" y="4041881"/>
          <a:ext cx="7315200" cy="1077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E246D-18E7-4926-AE89-C93FE2B61661}">
      <dsp:nvSpPr>
        <dsp:cNvPr id="0" name=""/>
        <dsp:cNvSpPr/>
      </dsp:nvSpPr>
      <dsp:spPr>
        <a:xfrm>
          <a:off x="325873" y="4284266"/>
          <a:ext cx="592497" cy="59249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297381-2471-452E-98BD-5C9BA86FBAE9}">
      <dsp:nvSpPr>
        <dsp:cNvPr id="0" name=""/>
        <dsp:cNvSpPr/>
      </dsp:nvSpPr>
      <dsp:spPr>
        <a:xfrm>
          <a:off x="1244244" y="4041881"/>
          <a:ext cx="6070955" cy="1077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1" tIns="114011" rIns="114011" bIns="114011" numCol="1" spcCol="1270" anchor="ctr" anchorCtr="0">
          <a:noAutofit/>
        </a:bodyPr>
        <a:lstStyle/>
        <a:p>
          <a:pPr marL="0" lvl="0" indent="0" algn="l" defTabSz="977900">
            <a:lnSpc>
              <a:spcPct val="90000"/>
            </a:lnSpc>
            <a:spcBef>
              <a:spcPct val="0"/>
            </a:spcBef>
            <a:spcAft>
              <a:spcPct val="35000"/>
            </a:spcAft>
            <a:buNone/>
          </a:pPr>
          <a:r>
            <a:rPr lang="en-US" sz="2200" kern="1200"/>
            <a:t>Incomplete documentation can result in unnecessary medication citations.</a:t>
          </a:r>
        </a:p>
      </dsp:txBody>
      <dsp:txXfrm>
        <a:off x="1244244" y="4041881"/>
        <a:ext cx="6070955" cy="10772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C20E9-84CB-46A1-9DAF-5250FFA4483A}">
      <dsp:nvSpPr>
        <dsp:cNvPr id="0" name=""/>
        <dsp:cNvSpPr/>
      </dsp:nvSpPr>
      <dsp:spPr>
        <a:xfrm>
          <a:off x="0" y="650"/>
          <a:ext cx="7104549" cy="15227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4523A7-E999-4354-8EBA-FFD397771D8C}">
      <dsp:nvSpPr>
        <dsp:cNvPr id="0" name=""/>
        <dsp:cNvSpPr/>
      </dsp:nvSpPr>
      <dsp:spPr>
        <a:xfrm>
          <a:off x="460634" y="343271"/>
          <a:ext cx="837516" cy="8375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64A35F-D3D3-4C49-9C12-E42A945A8159}">
      <dsp:nvSpPr>
        <dsp:cNvPr id="0" name=""/>
        <dsp:cNvSpPr/>
      </dsp:nvSpPr>
      <dsp:spPr>
        <a:xfrm>
          <a:off x="1758784" y="650"/>
          <a:ext cx="5345764" cy="152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58" tIns="161158" rIns="161158" bIns="161158" numCol="1" spcCol="1270" anchor="ctr" anchorCtr="0">
          <a:noAutofit/>
        </a:bodyPr>
        <a:lstStyle/>
        <a:p>
          <a:pPr marL="0" lvl="0" indent="0" algn="l" defTabSz="1111250">
            <a:lnSpc>
              <a:spcPct val="90000"/>
            </a:lnSpc>
            <a:spcBef>
              <a:spcPct val="0"/>
            </a:spcBef>
            <a:spcAft>
              <a:spcPct val="35000"/>
            </a:spcAft>
            <a:buNone/>
          </a:pPr>
          <a:r>
            <a:rPr lang="en-US" sz="2500" kern="1200"/>
            <a:t>Must be clearly tied to indication of medication</a:t>
          </a:r>
        </a:p>
      </dsp:txBody>
      <dsp:txXfrm>
        <a:off x="1758784" y="650"/>
        <a:ext cx="5345764" cy="1522757"/>
      </dsp:txXfrm>
    </dsp:sp>
    <dsp:sp modelId="{7B286487-B9C1-4DA4-9383-0EFABC30DA10}">
      <dsp:nvSpPr>
        <dsp:cNvPr id="0" name=""/>
        <dsp:cNvSpPr/>
      </dsp:nvSpPr>
      <dsp:spPr>
        <a:xfrm>
          <a:off x="0" y="1904097"/>
          <a:ext cx="7104549" cy="15227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09DE3-877C-422F-8B83-89EDBD66AB90}">
      <dsp:nvSpPr>
        <dsp:cNvPr id="0" name=""/>
        <dsp:cNvSpPr/>
      </dsp:nvSpPr>
      <dsp:spPr>
        <a:xfrm>
          <a:off x="460634" y="2246717"/>
          <a:ext cx="837516" cy="8375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F67287-D20A-4DC8-B8BF-912889E86E10}">
      <dsp:nvSpPr>
        <dsp:cNvPr id="0" name=""/>
        <dsp:cNvSpPr/>
      </dsp:nvSpPr>
      <dsp:spPr>
        <a:xfrm>
          <a:off x="1758784" y="1904097"/>
          <a:ext cx="5345764" cy="152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58" tIns="161158" rIns="161158" bIns="161158" numCol="1" spcCol="1270" anchor="ctr" anchorCtr="0">
          <a:noAutofit/>
        </a:bodyPr>
        <a:lstStyle/>
        <a:p>
          <a:pPr marL="0" lvl="0" indent="0" algn="l" defTabSz="1111250">
            <a:lnSpc>
              <a:spcPct val="90000"/>
            </a:lnSpc>
            <a:spcBef>
              <a:spcPct val="0"/>
            </a:spcBef>
            <a:spcAft>
              <a:spcPct val="35000"/>
            </a:spcAft>
            <a:buNone/>
          </a:pPr>
          <a:r>
            <a:rPr lang="en-US" sz="2500" kern="1200"/>
            <a:t>Limit duration of use                       (example: 14 days)</a:t>
          </a:r>
        </a:p>
      </dsp:txBody>
      <dsp:txXfrm>
        <a:off x="1758784" y="1904097"/>
        <a:ext cx="5345764" cy="1522757"/>
      </dsp:txXfrm>
    </dsp:sp>
    <dsp:sp modelId="{8E0764CF-5687-4AC6-907E-5A41EFC57448}">
      <dsp:nvSpPr>
        <dsp:cNvPr id="0" name=""/>
        <dsp:cNvSpPr/>
      </dsp:nvSpPr>
      <dsp:spPr>
        <a:xfrm>
          <a:off x="0" y="3807543"/>
          <a:ext cx="7104549" cy="15227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030D0-6183-492A-AFB3-66510DF5B208}">
      <dsp:nvSpPr>
        <dsp:cNvPr id="0" name=""/>
        <dsp:cNvSpPr/>
      </dsp:nvSpPr>
      <dsp:spPr>
        <a:xfrm>
          <a:off x="460634" y="4150164"/>
          <a:ext cx="837516" cy="8375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19E668-A1EA-4E19-B385-7C3F9B0426C4}">
      <dsp:nvSpPr>
        <dsp:cNvPr id="0" name=""/>
        <dsp:cNvSpPr/>
      </dsp:nvSpPr>
      <dsp:spPr>
        <a:xfrm>
          <a:off x="1758784" y="3807543"/>
          <a:ext cx="5345764" cy="152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58" tIns="161158" rIns="161158" bIns="161158" numCol="1" spcCol="1270" anchor="ctr" anchorCtr="0">
          <a:noAutofit/>
        </a:bodyPr>
        <a:lstStyle/>
        <a:p>
          <a:pPr marL="0" lvl="0" indent="0" algn="l" defTabSz="1111250">
            <a:lnSpc>
              <a:spcPct val="90000"/>
            </a:lnSpc>
            <a:spcBef>
              <a:spcPct val="0"/>
            </a:spcBef>
            <a:spcAft>
              <a:spcPct val="35000"/>
            </a:spcAft>
            <a:buNone/>
          </a:pPr>
          <a:r>
            <a:rPr lang="en-US" sz="2500" kern="1200"/>
            <a:t>Document  effectiveness</a:t>
          </a:r>
        </a:p>
      </dsp:txBody>
      <dsp:txXfrm>
        <a:off x="1758784" y="3807543"/>
        <a:ext cx="5345764" cy="15227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C8DD-3460-4368-BAE4-604D98040068}">
      <dsp:nvSpPr>
        <dsp:cNvPr id="0" name=""/>
        <dsp:cNvSpPr/>
      </dsp:nvSpPr>
      <dsp:spPr>
        <a:xfrm>
          <a:off x="2171774" y="536877"/>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1F8870-D435-4152-B6F2-CF0CDF705F00}">
      <dsp:nvSpPr>
        <dsp:cNvPr id="0" name=""/>
        <dsp:cNvSpPr/>
      </dsp:nvSpPr>
      <dsp:spPr>
        <a:xfrm>
          <a:off x="767774" y="221449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DO NOT: </a:t>
          </a:r>
        </a:p>
      </dsp:txBody>
      <dsp:txXfrm>
        <a:off x="767774" y="2214494"/>
        <a:ext cx="4320000" cy="648000"/>
      </dsp:txXfrm>
    </dsp:sp>
    <dsp:sp modelId="{FBD6040C-25CC-4CB1-B5A6-832FE4A8E228}">
      <dsp:nvSpPr>
        <dsp:cNvPr id="0" name=""/>
        <dsp:cNvSpPr/>
      </dsp:nvSpPr>
      <dsp:spPr>
        <a:xfrm>
          <a:off x="767774" y="2939525"/>
          <a:ext cx="4320000" cy="1448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Resident is agitated, medication is given</a:t>
          </a:r>
        </a:p>
      </dsp:txBody>
      <dsp:txXfrm>
        <a:off x="767774" y="2939525"/>
        <a:ext cx="4320000" cy="1448919"/>
      </dsp:txXfrm>
    </dsp:sp>
    <dsp:sp modelId="{AB091421-FF7F-4DD2-ABFB-A9A6CE21E443}">
      <dsp:nvSpPr>
        <dsp:cNvPr id="0" name=""/>
        <dsp:cNvSpPr/>
      </dsp:nvSpPr>
      <dsp:spPr>
        <a:xfrm>
          <a:off x="7247774" y="536877"/>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245437-DDB5-4EA7-8514-3FA4566BB40F}">
      <dsp:nvSpPr>
        <dsp:cNvPr id="0" name=""/>
        <dsp:cNvSpPr/>
      </dsp:nvSpPr>
      <dsp:spPr>
        <a:xfrm>
          <a:off x="5843774" y="221449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DO:</a:t>
          </a:r>
        </a:p>
      </dsp:txBody>
      <dsp:txXfrm>
        <a:off x="5843774" y="2214494"/>
        <a:ext cx="4320000" cy="648000"/>
      </dsp:txXfrm>
    </dsp:sp>
    <dsp:sp modelId="{A3937BA8-A97D-492B-8172-9D243F1B5540}">
      <dsp:nvSpPr>
        <dsp:cNvPr id="0" name=""/>
        <dsp:cNvSpPr/>
      </dsp:nvSpPr>
      <dsp:spPr>
        <a:xfrm>
          <a:off x="5843774" y="2939525"/>
          <a:ext cx="4320000" cy="1448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Resident is pacing and yelling in the hallway for 30 minutes. Redirection was attempted as well as an attempt to engage in the nightly activity with no sign of improvement. PRN medication was administered per the order, and the resident was no longer in distress after 30 minutes. </a:t>
          </a:r>
        </a:p>
      </dsp:txBody>
      <dsp:txXfrm>
        <a:off x="5843774" y="2939525"/>
        <a:ext cx="4320000" cy="14489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F4057-C362-4B1E-9C69-836136B14EBC}">
      <dsp:nvSpPr>
        <dsp:cNvPr id="0" name=""/>
        <dsp:cNvSpPr/>
      </dsp:nvSpPr>
      <dsp:spPr>
        <a:xfrm>
          <a:off x="25368" y="79549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C18BF-012B-4266-AA18-56A083B5BA0D}">
      <dsp:nvSpPr>
        <dsp:cNvPr id="0" name=""/>
        <dsp:cNvSpPr/>
      </dsp:nvSpPr>
      <dsp:spPr>
        <a:xfrm>
          <a:off x="252752" y="1022877"/>
          <a:ext cx="628012" cy="6280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81186-6F6C-4387-9031-C141DD7DBDDB}">
      <dsp:nvSpPr>
        <dsp:cNvPr id="0" name=""/>
        <dsp:cNvSpPr/>
      </dsp:nvSpPr>
      <dsp:spPr>
        <a:xfrm>
          <a:off x="1340173"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Was the target behavior reduced?</a:t>
          </a:r>
        </a:p>
      </dsp:txBody>
      <dsp:txXfrm>
        <a:off x="1340173" y="795493"/>
        <a:ext cx="2552269" cy="1082781"/>
      </dsp:txXfrm>
    </dsp:sp>
    <dsp:sp modelId="{5ADFEC1D-FFDA-4BDA-9B6F-4F9EF84CCAD2}">
      <dsp:nvSpPr>
        <dsp:cNvPr id="0" name=""/>
        <dsp:cNvSpPr/>
      </dsp:nvSpPr>
      <dsp:spPr>
        <a:xfrm>
          <a:off x="4337156" y="79549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6EBC0-2535-4080-B214-0455DB38E03A}">
      <dsp:nvSpPr>
        <dsp:cNvPr id="0" name=""/>
        <dsp:cNvSpPr/>
      </dsp:nvSpPr>
      <dsp:spPr>
        <a:xfrm>
          <a:off x="4564540" y="1022877"/>
          <a:ext cx="628012" cy="6280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E78CB-2F33-42CC-91DD-131CA9B5CB62}">
      <dsp:nvSpPr>
        <dsp:cNvPr id="0" name=""/>
        <dsp:cNvSpPr/>
      </dsp:nvSpPr>
      <dsp:spPr>
        <a:xfrm>
          <a:off x="5651962"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Has resident quality of life improved?</a:t>
          </a:r>
        </a:p>
      </dsp:txBody>
      <dsp:txXfrm>
        <a:off x="5651962" y="795493"/>
        <a:ext cx="2552269" cy="1082781"/>
      </dsp:txXfrm>
    </dsp:sp>
    <dsp:sp modelId="{0CC35FE9-3BD7-4FD7-9E97-1E2E39170229}">
      <dsp:nvSpPr>
        <dsp:cNvPr id="0" name=""/>
        <dsp:cNvSpPr/>
      </dsp:nvSpPr>
      <dsp:spPr>
        <a:xfrm>
          <a:off x="25368" y="2647688"/>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2EE1E-3542-4F8F-9404-51DD83B1026B}">
      <dsp:nvSpPr>
        <dsp:cNvPr id="0" name=""/>
        <dsp:cNvSpPr/>
      </dsp:nvSpPr>
      <dsp:spPr>
        <a:xfrm>
          <a:off x="252752" y="2875072"/>
          <a:ext cx="628012" cy="6280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6FF9A-54A7-415B-8A4E-EC4133F156F7}">
      <dsp:nvSpPr>
        <dsp:cNvPr id="0" name=""/>
        <dsp:cNvSpPr/>
      </dsp:nvSpPr>
      <dsp:spPr>
        <a:xfrm>
          <a:off x="1340173"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Are behaviors stable or worsening?</a:t>
          </a:r>
        </a:p>
      </dsp:txBody>
      <dsp:txXfrm>
        <a:off x="1340173" y="2647688"/>
        <a:ext cx="2552269" cy="1082781"/>
      </dsp:txXfrm>
    </dsp:sp>
    <dsp:sp modelId="{BA3A23E5-8621-4D5C-9E28-934D4AD9B184}">
      <dsp:nvSpPr>
        <dsp:cNvPr id="0" name=""/>
        <dsp:cNvSpPr/>
      </dsp:nvSpPr>
      <dsp:spPr>
        <a:xfrm>
          <a:off x="4337156" y="2647688"/>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47328B-51CC-469E-852B-11082C16C1A0}">
      <dsp:nvSpPr>
        <dsp:cNvPr id="0" name=""/>
        <dsp:cNvSpPr/>
      </dsp:nvSpPr>
      <dsp:spPr>
        <a:xfrm>
          <a:off x="4564540" y="2875072"/>
          <a:ext cx="628012" cy="6280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86CE8-BEA7-43A9-832B-49B787554273}">
      <dsp:nvSpPr>
        <dsp:cNvPr id="0" name=""/>
        <dsp:cNvSpPr/>
      </dsp:nvSpPr>
      <dsp:spPr>
        <a:xfrm>
          <a:off x="5651962"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Documentation should show ongoing clinical evaluation.</a:t>
          </a:r>
        </a:p>
      </dsp:txBody>
      <dsp:txXfrm>
        <a:off x="5651962" y="2647688"/>
        <a:ext cx="2552269" cy="10827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A4AA4E-455E-419E-B343-D4E601CD063A}" type="datetimeFigureOut">
              <a:rPr lang="en-US" smtClean="0"/>
              <a:t>4/24/26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FAF8A4-E698-4377-9411-CC14D7736EBB}" type="slidenum">
              <a:rPr lang="en-US" smtClean="0"/>
              <a:t>‹#›</a:t>
            </a:fld>
            <a:endParaRPr lang="en-US"/>
          </a:p>
        </p:txBody>
      </p:sp>
    </p:spTree>
    <p:extLst>
      <p:ext uri="{BB962C8B-B14F-4D97-AF65-F5344CB8AC3E}">
        <p14:creationId xmlns:p14="http://schemas.microsoft.com/office/powerpoint/2010/main" val="353782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1</a:t>
            </a:fld>
            <a:endParaRPr lang="en-US"/>
          </a:p>
        </p:txBody>
      </p:sp>
    </p:spTree>
    <p:extLst>
      <p:ext uri="{BB962C8B-B14F-4D97-AF65-F5344CB8AC3E}">
        <p14:creationId xmlns:p14="http://schemas.microsoft.com/office/powerpoint/2010/main" val="102678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Shift from clinical management to personal alignment; </a:t>
            </a:r>
          </a:p>
        </p:txBody>
      </p:sp>
      <p:sp>
        <p:nvSpPr>
          <p:cNvPr id="4" name="Slide Number Placeholder 3"/>
          <p:cNvSpPr>
            <a:spLocks noGrp="1"/>
          </p:cNvSpPr>
          <p:nvPr>
            <p:ph type="sldNum" sz="quarter" idx="5"/>
          </p:nvPr>
        </p:nvSpPr>
        <p:spPr/>
        <p:txBody>
          <a:bodyPr/>
          <a:lstStyle/>
          <a:p>
            <a:fld id="{D8FAF8A4-E698-4377-9411-CC14D7736EBB}" type="slidenum">
              <a:rPr lang="en-US" smtClean="0"/>
              <a:t>13</a:t>
            </a:fld>
            <a:endParaRPr lang="en-US"/>
          </a:p>
        </p:txBody>
      </p:sp>
    </p:spTree>
    <p:extLst>
      <p:ext uri="{BB962C8B-B14F-4D97-AF65-F5344CB8AC3E}">
        <p14:creationId xmlns:p14="http://schemas.microsoft.com/office/powerpoint/2010/main" val="129705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Shared decision making: residents right to refuse:  choice to stop medication even if it “helps” a behavior; or vice versa; risk/benefits: be transparent about side effects: example” This medication may help you sleep but it may make you too groggy to enjoy your morning group activity. Which is more important to you</a:t>
            </a:r>
          </a:p>
        </p:txBody>
      </p:sp>
      <p:sp>
        <p:nvSpPr>
          <p:cNvPr id="4" name="Slide Number Placeholder 3"/>
          <p:cNvSpPr>
            <a:spLocks noGrp="1"/>
          </p:cNvSpPr>
          <p:nvPr>
            <p:ph type="sldNum" sz="quarter" idx="5"/>
          </p:nvPr>
        </p:nvSpPr>
        <p:spPr/>
        <p:txBody>
          <a:bodyPr/>
          <a:lstStyle/>
          <a:p>
            <a:fld id="{D8FAF8A4-E698-4377-9411-CC14D7736EBB}" type="slidenum">
              <a:rPr lang="en-US" smtClean="0"/>
              <a:t>14</a:t>
            </a:fld>
            <a:endParaRPr lang="en-US"/>
          </a:p>
        </p:txBody>
      </p:sp>
    </p:spTree>
    <p:extLst>
      <p:ext uri="{BB962C8B-B14F-4D97-AF65-F5344CB8AC3E}">
        <p14:creationId xmlns:p14="http://schemas.microsoft.com/office/powerpoint/2010/main" val="267185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Deprescribing: if a medication prevents a resident from doing what they love, it is no longer “age friendly”; controlling a behavior is not “age friendly”</a:t>
            </a:r>
          </a:p>
          <a:p>
            <a:r>
              <a:rPr lang="en-US"/>
              <a:t>Avoid medications that interfere with alertness, mobility, or engagement unless aligned with goals</a:t>
            </a:r>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15</a:t>
            </a:fld>
            <a:endParaRPr lang="en-US"/>
          </a:p>
        </p:txBody>
      </p:sp>
    </p:spTree>
    <p:extLst>
      <p:ext uri="{BB962C8B-B14F-4D97-AF65-F5344CB8AC3E}">
        <p14:creationId xmlns:p14="http://schemas.microsoft.com/office/powerpoint/2010/main" val="32656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16</a:t>
            </a:fld>
            <a:endParaRPr lang="en-US"/>
          </a:p>
        </p:txBody>
      </p:sp>
    </p:spTree>
    <p:extLst>
      <p:ext uri="{BB962C8B-B14F-4D97-AF65-F5344CB8AC3E}">
        <p14:creationId xmlns:p14="http://schemas.microsoft.com/office/powerpoint/2010/main" val="304413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Psychotropics should be evaluated not just for symptom control, but for their impact on cognition and safe mobility.</a:t>
            </a:r>
          </a:p>
        </p:txBody>
      </p:sp>
      <p:sp>
        <p:nvSpPr>
          <p:cNvPr id="4" name="Slide Number Placeholder 3"/>
          <p:cNvSpPr>
            <a:spLocks noGrp="1"/>
          </p:cNvSpPr>
          <p:nvPr>
            <p:ph type="sldNum" sz="quarter" idx="5"/>
          </p:nvPr>
        </p:nvSpPr>
        <p:spPr/>
        <p:txBody>
          <a:bodyPr/>
          <a:lstStyle/>
          <a:p>
            <a:fld id="{D8FAF8A4-E698-4377-9411-CC14D7736EBB}" type="slidenum">
              <a:rPr lang="en-US" smtClean="0"/>
              <a:t>17</a:t>
            </a:fld>
            <a:endParaRPr lang="en-US"/>
          </a:p>
        </p:txBody>
      </p:sp>
    </p:spTree>
    <p:extLst>
      <p:ext uri="{BB962C8B-B14F-4D97-AF65-F5344CB8AC3E}">
        <p14:creationId xmlns:p14="http://schemas.microsoft.com/office/powerpoint/2010/main" val="13633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18</a:t>
            </a:fld>
            <a:endParaRPr lang="en-US"/>
          </a:p>
        </p:txBody>
      </p:sp>
    </p:spTree>
    <p:extLst>
      <p:ext uri="{BB962C8B-B14F-4D97-AF65-F5344CB8AC3E}">
        <p14:creationId xmlns:p14="http://schemas.microsoft.com/office/powerpoint/2010/main" val="87273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that we’ve grounded </a:t>
            </a:r>
            <a:r>
              <a:rPr lang="en-US" i="1"/>
              <a:t>why</a:t>
            </a:r>
            <a:r>
              <a:rPr lang="en-US"/>
              <a:t> age‑friendly psychotropic use matters, Lisa will walk us through </a:t>
            </a:r>
            <a:r>
              <a:rPr lang="en-US" i="1"/>
              <a:t>how this shows up in documentation and survey readiness</a:t>
            </a:r>
            <a:r>
              <a:rPr lang="en-US"/>
              <a:t>.”</a:t>
            </a:r>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19</a:t>
            </a:fld>
            <a:endParaRPr lang="en-US"/>
          </a:p>
        </p:txBody>
      </p:sp>
    </p:spTree>
    <p:extLst>
      <p:ext uri="{BB962C8B-B14F-4D97-AF65-F5344CB8AC3E}">
        <p14:creationId xmlns:p14="http://schemas.microsoft.com/office/powerpoint/2010/main" val="1908085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fontAlgn="t"/>
            <a:r>
              <a:rPr lang="en-US" i="1"/>
              <a:t>“Everything Brandi just walked us through not only protects residents, it protects all of us—if we can show it in the record.”</a:t>
            </a:r>
            <a:r>
              <a:rPr lang="en-US"/>
              <a:t> </a:t>
            </a:r>
            <a:r>
              <a:rPr lang="en-US" i="1"/>
              <a:t>“Good care plus good documentation isn’t extra work; it’s how we make our work seen</a:t>
            </a:r>
            <a:endParaRPr lang="en-US"/>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20</a:t>
            </a:fld>
            <a:endParaRPr lang="en-US"/>
          </a:p>
        </p:txBody>
      </p:sp>
    </p:spTree>
    <p:extLst>
      <p:ext uri="{BB962C8B-B14F-4D97-AF65-F5344CB8AC3E}">
        <p14:creationId xmlns:p14="http://schemas.microsoft.com/office/powerpoint/2010/main" val="51004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fontAlgn="t"/>
            <a:r>
              <a:rPr lang="en-US" i="1"/>
              <a:t>Psychotropics aren’t surveyed because they’re bad—they’re surveyed because they’re powerful. If it’s not documented, surveyors aren’t assuming it happened—they’re assuming it didn’t. Your documentation should explain why today still looks different than yesterday</a:t>
            </a:r>
            <a:r>
              <a:rPr lang="en-US"/>
              <a:t>.</a:t>
            </a:r>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21</a:t>
            </a:fld>
            <a:endParaRPr lang="en-US"/>
          </a:p>
        </p:txBody>
      </p:sp>
    </p:spTree>
    <p:extLst>
      <p:ext uri="{BB962C8B-B14F-4D97-AF65-F5344CB8AC3E}">
        <p14:creationId xmlns:p14="http://schemas.microsoft.com/office/powerpoint/2010/main" val="766324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US"/>
              <a:t>if documentation is this important — the next question becomes: </a:t>
            </a:r>
            <a:r>
              <a:rPr lang="en-US" i="1"/>
              <a:t>what</a:t>
            </a:r>
            <a:r>
              <a:rPr lang="en-US"/>
              <a:t>  to document?                                                                                               When care is resident‑centered, documentation becomes much easier — because it reflects what actually happened.</a:t>
            </a:r>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22</a:t>
            </a:fld>
            <a:endParaRPr lang="en-US"/>
          </a:p>
        </p:txBody>
      </p:sp>
    </p:spTree>
    <p:extLst>
      <p:ext uri="{BB962C8B-B14F-4D97-AF65-F5344CB8AC3E}">
        <p14:creationId xmlns:p14="http://schemas.microsoft.com/office/powerpoint/2010/main" val="251015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a:t>
            </a:fld>
            <a:endParaRPr lang="en-US"/>
          </a:p>
        </p:txBody>
      </p:sp>
    </p:spTree>
    <p:extLst>
      <p:ext uri="{BB962C8B-B14F-4D97-AF65-F5344CB8AC3E}">
        <p14:creationId xmlns:p14="http://schemas.microsoft.com/office/powerpoint/2010/main" val="298137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a:t>Surveyors don’t expect you to fix everything—they expect you to try something reasonable and document the response. IF a PRN is given without non‑pharm interventions documented first, it doesn’t matter how appropriate the drug was.  This is why knowing the person changes everything</a:t>
            </a:r>
          </a:p>
          <a:p>
            <a:pPr defTabSz="931774"/>
            <a:endParaRPr lang="en-US"/>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23</a:t>
            </a:fld>
            <a:endParaRPr lang="en-US"/>
          </a:p>
        </p:txBody>
      </p:sp>
    </p:spTree>
    <p:extLst>
      <p:ext uri="{BB962C8B-B14F-4D97-AF65-F5344CB8AC3E}">
        <p14:creationId xmlns:p14="http://schemas.microsoft.com/office/powerpoint/2010/main" val="4198086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r>
              <a:rPr lang="en-US"/>
              <a:t>Stress – you must get in the residents world because they are not coming to yours. These are </a:t>
            </a:r>
            <a:r>
              <a:rPr lang="en-US" b="1"/>
              <a:t>interventions surveyors love because they’re individualized</a:t>
            </a:r>
            <a:r>
              <a:rPr lang="en-US"/>
              <a:t> This is what turns “we tried non‑pharm” into </a:t>
            </a:r>
            <a:r>
              <a:rPr lang="en-US" b="1"/>
              <a:t>proof</a:t>
            </a:r>
            <a:endParaRPr lang="en-US"/>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24</a:t>
            </a:fld>
            <a:endParaRPr lang="en-US"/>
          </a:p>
        </p:txBody>
      </p:sp>
    </p:spTree>
    <p:extLst>
      <p:ext uri="{BB962C8B-B14F-4D97-AF65-F5344CB8AC3E}">
        <p14:creationId xmlns:p14="http://schemas.microsoft.com/office/powerpoint/2010/main" val="644400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US"/>
              <a:t>Prn use must be clearly indicated and time limited -Documenting effectiveness is key	PRN documentation is not about being wordy It’s about </a:t>
            </a:r>
            <a:r>
              <a:rPr lang="en-US" b="1"/>
              <a:t>specific behaviors + response</a:t>
            </a:r>
            <a:endParaRPr lang="en-US"/>
          </a:p>
          <a:p>
            <a:pPr defTabSz="931774">
              <a:defRPr/>
            </a:pPr>
            <a:endParaRPr lang="en-US"/>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25</a:t>
            </a:fld>
            <a:endParaRPr lang="en-US"/>
          </a:p>
        </p:txBody>
      </p:sp>
    </p:spTree>
    <p:extLst>
      <p:ext uri="{BB962C8B-B14F-4D97-AF65-F5344CB8AC3E}">
        <p14:creationId xmlns:p14="http://schemas.microsoft.com/office/powerpoint/2010/main" val="3258884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fontAlgn="t"/>
            <a:r>
              <a:rPr lang="en-US"/>
              <a:t>Documentation should be specific, not vague. We’ve reviewed what </a:t>
            </a:r>
            <a:r>
              <a:rPr lang="en-US" i="1"/>
              <a:t>not</a:t>
            </a:r>
            <a:r>
              <a:rPr lang="en-US"/>
              <a:t> to document and what </a:t>
            </a:r>
            <a:r>
              <a:rPr lang="en-US" i="1"/>
              <a:t>strong</a:t>
            </a:r>
            <a:r>
              <a:rPr lang="en-US"/>
              <a:t> PRN documentation looks like. </a:t>
            </a:r>
          </a:p>
        </p:txBody>
      </p:sp>
      <p:sp>
        <p:nvSpPr>
          <p:cNvPr id="4" name="Slide Number Placeholder 3"/>
          <p:cNvSpPr>
            <a:spLocks noGrp="1"/>
          </p:cNvSpPr>
          <p:nvPr>
            <p:ph type="sldNum" sz="quarter" idx="5"/>
          </p:nvPr>
        </p:nvSpPr>
        <p:spPr/>
        <p:txBody>
          <a:bodyPr/>
          <a:lstStyle/>
          <a:p>
            <a:fld id="{FB7AC717-6522-FF40-862B-F19FBB9E3D6B}" type="slidenum">
              <a:rPr lang="en-US" smtClean="0"/>
              <a:t>26</a:t>
            </a:fld>
            <a:endParaRPr lang="en-US"/>
          </a:p>
        </p:txBody>
      </p:sp>
    </p:spTree>
    <p:extLst>
      <p:ext uri="{BB962C8B-B14F-4D97-AF65-F5344CB8AC3E}">
        <p14:creationId xmlns:p14="http://schemas.microsoft.com/office/powerpoint/2010/main" val="372598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fontAlgn="t"/>
            <a:r>
              <a:rPr lang="en-US"/>
              <a:t>This is the kind of documentation surveyors expect to see — not perfection, but a clear clinical story.</a:t>
            </a:r>
          </a:p>
          <a:p>
            <a:pPr fontAlgn="t"/>
            <a:r>
              <a:rPr lang="en-US"/>
              <a:t>The next question becomes: how do we show that this doesn’t turn into ongoing or unnecessary medication use?</a:t>
            </a:r>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27</a:t>
            </a:fld>
            <a:endParaRPr lang="en-US"/>
          </a:p>
        </p:txBody>
      </p:sp>
    </p:spTree>
    <p:extLst>
      <p:ext uri="{BB962C8B-B14F-4D97-AF65-F5344CB8AC3E}">
        <p14:creationId xmlns:p14="http://schemas.microsoft.com/office/powerpoint/2010/main" val="22940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US"/>
              <a:t>Documentation should explain why a medication decision was made Show resident‑centered reasoning                                                               Demonstrate non‑pharmacologic effort and prove consistent evaluation	</a:t>
            </a:r>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28</a:t>
            </a:fld>
            <a:endParaRPr lang="en-US"/>
          </a:p>
        </p:txBody>
      </p:sp>
    </p:spTree>
    <p:extLst>
      <p:ext uri="{BB962C8B-B14F-4D97-AF65-F5344CB8AC3E}">
        <p14:creationId xmlns:p14="http://schemas.microsoft.com/office/powerpoint/2010/main" val="1513736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THESE ARE PREVENTABLE </a:t>
            </a:r>
          </a:p>
        </p:txBody>
      </p:sp>
      <p:sp>
        <p:nvSpPr>
          <p:cNvPr id="4" name="Slide Number Placeholder 3"/>
          <p:cNvSpPr>
            <a:spLocks noGrp="1"/>
          </p:cNvSpPr>
          <p:nvPr>
            <p:ph type="sldNum" sz="quarter" idx="5"/>
          </p:nvPr>
        </p:nvSpPr>
        <p:spPr/>
        <p:txBody>
          <a:bodyPr/>
          <a:lstStyle/>
          <a:p>
            <a:fld id="{D8FAF8A4-E698-4377-9411-CC14D7736EBB}" type="slidenum">
              <a:rPr lang="en-US" smtClean="0"/>
              <a:t>29</a:t>
            </a:fld>
            <a:endParaRPr lang="en-US"/>
          </a:p>
        </p:txBody>
      </p:sp>
    </p:spTree>
    <p:extLst>
      <p:ext uri="{BB962C8B-B14F-4D97-AF65-F5344CB8AC3E}">
        <p14:creationId xmlns:p14="http://schemas.microsoft.com/office/powerpoint/2010/main" val="279844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30</a:t>
            </a:fld>
            <a:endParaRPr lang="en-US"/>
          </a:p>
        </p:txBody>
      </p:sp>
    </p:spTree>
    <p:extLst>
      <p:ext uri="{BB962C8B-B14F-4D97-AF65-F5344CB8AC3E}">
        <p14:creationId xmlns:p14="http://schemas.microsoft.com/office/powerpoint/2010/main" val="417677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fontAlgn="t"/>
            <a:r>
              <a:rPr lang="en-US"/>
              <a:t>Communication across all disciplines is essential. It is important to make the consultant pharmacist and prescriber aware of any changes in behavior or potential adverse effects.</a:t>
            </a:r>
          </a:p>
          <a:p>
            <a:pPr fontAlgn="t"/>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31</a:t>
            </a:fld>
            <a:endParaRPr lang="en-US"/>
          </a:p>
        </p:txBody>
      </p:sp>
    </p:spTree>
    <p:extLst>
      <p:ext uri="{BB962C8B-B14F-4D97-AF65-F5344CB8AC3E}">
        <p14:creationId xmlns:p14="http://schemas.microsoft.com/office/powerpoint/2010/main" val="357289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GDR should be considered when medications no longer align with current goals</a:t>
            </a:r>
          </a:p>
        </p:txBody>
      </p:sp>
      <p:sp>
        <p:nvSpPr>
          <p:cNvPr id="4" name="Slide Number Placeholder 3"/>
          <p:cNvSpPr>
            <a:spLocks noGrp="1"/>
          </p:cNvSpPr>
          <p:nvPr>
            <p:ph type="sldNum" sz="quarter" idx="5"/>
          </p:nvPr>
        </p:nvSpPr>
        <p:spPr/>
        <p:txBody>
          <a:bodyPr/>
          <a:lstStyle/>
          <a:p>
            <a:fld id="{D8FAF8A4-E698-4377-9411-CC14D7736EBB}" type="slidenum">
              <a:rPr lang="en-US" smtClean="0"/>
              <a:t>32</a:t>
            </a:fld>
            <a:endParaRPr lang="en-US"/>
          </a:p>
        </p:txBody>
      </p:sp>
    </p:spTree>
    <p:extLst>
      <p:ext uri="{BB962C8B-B14F-4D97-AF65-F5344CB8AC3E}">
        <p14:creationId xmlns:p14="http://schemas.microsoft.com/office/powerpoint/2010/main" val="357763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3</a:t>
            </a:fld>
            <a:endParaRPr lang="en-US"/>
          </a:p>
        </p:txBody>
      </p:sp>
    </p:spTree>
    <p:extLst>
      <p:ext uri="{BB962C8B-B14F-4D97-AF65-F5344CB8AC3E}">
        <p14:creationId xmlns:p14="http://schemas.microsoft.com/office/powerpoint/2010/main" val="1295842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i="1"/>
              <a:t>GDR isn’t about stopping medications—it’s about proving we </a:t>
            </a:r>
            <a:r>
              <a:rPr lang="en-US" b="1" i="1"/>
              <a:t>thought about it</a:t>
            </a:r>
            <a:r>
              <a:rPr lang="en-US"/>
              <a:t>.</a:t>
            </a:r>
          </a:p>
        </p:txBody>
      </p:sp>
      <p:sp>
        <p:nvSpPr>
          <p:cNvPr id="4" name="Slide Number Placeholder 3"/>
          <p:cNvSpPr>
            <a:spLocks noGrp="1"/>
          </p:cNvSpPr>
          <p:nvPr>
            <p:ph type="sldNum" sz="quarter" idx="5"/>
          </p:nvPr>
        </p:nvSpPr>
        <p:spPr/>
        <p:txBody>
          <a:bodyPr/>
          <a:lstStyle/>
          <a:p>
            <a:fld id="{D8FAF8A4-E698-4377-9411-CC14D7736EBB}" type="slidenum">
              <a:rPr lang="en-US" smtClean="0"/>
              <a:t>33</a:t>
            </a:fld>
            <a:endParaRPr lang="en-US"/>
          </a:p>
        </p:txBody>
      </p:sp>
    </p:spTree>
    <p:extLst>
      <p:ext uri="{BB962C8B-B14F-4D97-AF65-F5344CB8AC3E}">
        <p14:creationId xmlns:p14="http://schemas.microsoft.com/office/powerpoint/2010/main" val="3504990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US"/>
              <a:t>You can use this as a self‑audit tool and remember  Age‑friendly care isn’t about avoiding medications — it’s about making sure every medication still serves the resident’s life today.</a:t>
            </a:r>
          </a:p>
          <a:p>
            <a:pPr defTabSz="931774">
              <a:defRPr/>
            </a:pPr>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34</a:t>
            </a:fld>
            <a:endParaRPr lang="en-US"/>
          </a:p>
        </p:txBody>
      </p:sp>
    </p:spTree>
    <p:extLst>
      <p:ext uri="{BB962C8B-B14F-4D97-AF65-F5344CB8AC3E}">
        <p14:creationId xmlns:p14="http://schemas.microsoft.com/office/powerpoint/2010/main" val="283013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600"/>
              <a:t>So we all probably see some red flags on her medication list right away, but let’s start at the beginning and address all 4M’s</a:t>
            </a:r>
          </a:p>
        </p:txBody>
      </p:sp>
      <p:sp>
        <p:nvSpPr>
          <p:cNvPr id="4" name="Slide Number Placeholder 3"/>
          <p:cNvSpPr>
            <a:spLocks noGrp="1"/>
          </p:cNvSpPr>
          <p:nvPr>
            <p:ph type="sldNum" sz="quarter" idx="5"/>
          </p:nvPr>
        </p:nvSpPr>
        <p:spPr/>
        <p:txBody>
          <a:bodyPr/>
          <a:lstStyle/>
          <a:p>
            <a:fld id="{3472BA15-1FA0-4698-95CD-24AE3E8BF19D}" type="slidenum">
              <a:rPr lang="en-US" smtClean="0"/>
              <a:t>35</a:t>
            </a:fld>
            <a:endParaRPr lang="en-US"/>
          </a:p>
        </p:txBody>
      </p:sp>
    </p:spTree>
    <p:extLst>
      <p:ext uri="{BB962C8B-B14F-4D97-AF65-F5344CB8AC3E}">
        <p14:creationId xmlns:p14="http://schemas.microsoft.com/office/powerpoint/2010/main" val="2714079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US"/>
              <a:t>We’re going to return to Mrs. Carter and add a very common scenario: a PRN lorazepam order.  </a:t>
            </a:r>
          </a:p>
          <a:p>
            <a:pPr fontAlgn="t"/>
            <a:r>
              <a:rPr lang="en-US"/>
              <a:t>The medication didn’t change — the documentation and intent did — and that’s what makes it age‑friendly and survey‑ready. “What changed here wasn’t the medication — it was the clarity. Clear behaviors, clear interventions, clear outcomes, all tied back to </a:t>
            </a:r>
            <a:r>
              <a:rPr lang="en-US" i="1"/>
              <a:t>What Matters</a:t>
            </a:r>
            <a:r>
              <a:rPr lang="en-US"/>
              <a:t>.”</a:t>
            </a:r>
          </a:p>
          <a:p>
            <a:pPr fontAlgn="t"/>
            <a:endParaRPr lang="en-US" i="1"/>
          </a:p>
          <a:p>
            <a:pPr fontAlgn="t"/>
            <a:r>
              <a:rPr lang="en-US"/>
              <a:t>Now that we’ve seen how this works in practice, let’s step back and talk about how we consistently monitor effectiveness and avoid PRN creep over time</a:t>
            </a:r>
          </a:p>
          <a:p>
            <a:pPr defTabSz="931774">
              <a:defRPr/>
            </a:pPr>
            <a:endParaRPr lang="en-US"/>
          </a:p>
          <a:p>
            <a:pPr defTabSz="931774">
              <a:defRPr/>
            </a:pPr>
            <a:endParaRPr lang="en-US"/>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36</a:t>
            </a:fld>
            <a:endParaRPr lang="en-US"/>
          </a:p>
        </p:txBody>
      </p:sp>
    </p:spTree>
    <p:extLst>
      <p:ext uri="{BB962C8B-B14F-4D97-AF65-F5344CB8AC3E}">
        <p14:creationId xmlns:p14="http://schemas.microsoft.com/office/powerpoint/2010/main" val="4237825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37</a:t>
            </a:fld>
            <a:endParaRPr lang="en-US"/>
          </a:p>
        </p:txBody>
      </p:sp>
    </p:spTree>
    <p:extLst>
      <p:ext uri="{BB962C8B-B14F-4D97-AF65-F5344CB8AC3E}">
        <p14:creationId xmlns:p14="http://schemas.microsoft.com/office/powerpoint/2010/main" val="3118687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38</a:t>
            </a:fld>
            <a:endParaRPr lang="en-US"/>
          </a:p>
        </p:txBody>
      </p:sp>
    </p:spTree>
    <p:extLst>
      <p:ext uri="{BB962C8B-B14F-4D97-AF65-F5344CB8AC3E}">
        <p14:creationId xmlns:p14="http://schemas.microsoft.com/office/powerpoint/2010/main" val="3972566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US"/>
              <a:t>Safe psychotropic use happens when every discipline works together around </a:t>
            </a:r>
            <a:r>
              <a:rPr lang="en-US" i="1"/>
              <a:t>What Matters</a:t>
            </a:r>
            <a:r>
              <a:rPr lang="en-US"/>
              <a:t>.</a:t>
            </a:r>
          </a:p>
          <a:p>
            <a:pPr defTabSz="931774">
              <a:defRPr/>
            </a:pPr>
            <a:r>
              <a:rPr lang="en-US"/>
              <a:t> This is where breakdowns usually happen — not because people aren’t trying, but because information isn’t shared consistently.”</a:t>
            </a:r>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39</a:t>
            </a:fld>
            <a:endParaRPr lang="en-US"/>
          </a:p>
        </p:txBody>
      </p:sp>
    </p:spTree>
    <p:extLst>
      <p:ext uri="{BB962C8B-B14F-4D97-AF65-F5344CB8AC3E}">
        <p14:creationId xmlns:p14="http://schemas.microsoft.com/office/powerpoint/2010/main" val="3756846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US" sz="1600"/>
              <a:t>Briefly walk through the medications and highlight where 4Ms-driven decisions could improve quality of life.</a:t>
            </a:r>
            <a:br>
              <a:rPr lang="en-US" sz="1600"/>
            </a:br>
            <a:r>
              <a:rPr lang="en-US" sz="1600"/>
              <a:t>Use this to show that small medication and care plan changes can ripple across all 4Ms.</a:t>
            </a:r>
          </a:p>
          <a:p>
            <a:endParaRPr lang="en-US"/>
          </a:p>
        </p:txBody>
      </p:sp>
      <p:sp>
        <p:nvSpPr>
          <p:cNvPr id="4" name="Slide Number Placeholder 3"/>
          <p:cNvSpPr>
            <a:spLocks noGrp="1"/>
          </p:cNvSpPr>
          <p:nvPr>
            <p:ph type="sldNum" sz="quarter" idx="5"/>
          </p:nvPr>
        </p:nvSpPr>
        <p:spPr/>
        <p:txBody>
          <a:bodyPr/>
          <a:lstStyle/>
          <a:p>
            <a:fld id="{3472BA15-1FA0-4698-95CD-24AE3E8BF19D}" type="slidenum">
              <a:rPr lang="en-US" smtClean="0"/>
              <a:t>40</a:t>
            </a:fld>
            <a:endParaRPr lang="en-US"/>
          </a:p>
        </p:txBody>
      </p:sp>
    </p:spTree>
    <p:extLst>
      <p:ext uri="{BB962C8B-B14F-4D97-AF65-F5344CB8AC3E}">
        <p14:creationId xmlns:p14="http://schemas.microsoft.com/office/powerpoint/2010/main" val="2460315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41</a:t>
            </a:fld>
            <a:endParaRPr lang="en-US"/>
          </a:p>
        </p:txBody>
      </p:sp>
    </p:spTree>
    <p:extLst>
      <p:ext uri="{BB962C8B-B14F-4D97-AF65-F5344CB8AC3E}">
        <p14:creationId xmlns:p14="http://schemas.microsoft.com/office/powerpoint/2010/main" val="3519496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600"/>
              <a:t>Summarize the journey: start small, use the framework, celebrate progress.</a:t>
            </a:r>
            <a:br>
              <a:rPr lang="en-US" sz="1600"/>
            </a:br>
            <a:r>
              <a:rPr lang="en-US" sz="1600"/>
              <a:t>Reinforce the message that this is a leadership opportunity to build culture, not just compliance.</a:t>
            </a:r>
          </a:p>
        </p:txBody>
      </p:sp>
      <p:sp>
        <p:nvSpPr>
          <p:cNvPr id="4" name="Slide Number Placeholder 3"/>
          <p:cNvSpPr>
            <a:spLocks noGrp="1"/>
          </p:cNvSpPr>
          <p:nvPr>
            <p:ph type="sldNum" sz="quarter" idx="5"/>
          </p:nvPr>
        </p:nvSpPr>
        <p:spPr/>
        <p:txBody>
          <a:bodyPr/>
          <a:lstStyle/>
          <a:p>
            <a:fld id="{3472BA15-1FA0-4698-95CD-24AE3E8BF19D}" type="slidenum">
              <a:rPr lang="en-US" smtClean="0"/>
              <a:t>42</a:t>
            </a:fld>
            <a:endParaRPr lang="en-US"/>
          </a:p>
        </p:txBody>
      </p:sp>
    </p:spTree>
    <p:extLst>
      <p:ext uri="{BB962C8B-B14F-4D97-AF65-F5344CB8AC3E}">
        <p14:creationId xmlns:p14="http://schemas.microsoft.com/office/powerpoint/2010/main" val="288362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4</a:t>
            </a:fld>
            <a:endParaRPr lang="en-US"/>
          </a:p>
        </p:txBody>
      </p:sp>
    </p:spTree>
    <p:extLst>
      <p:ext uri="{BB962C8B-B14F-4D97-AF65-F5344CB8AC3E}">
        <p14:creationId xmlns:p14="http://schemas.microsoft.com/office/powerpoint/2010/main" val="164500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Start with </a:t>
            </a:r>
            <a:r>
              <a:rPr kumimoji="0" lang="en-US" altLang="en-US" sz="1800" b="1" i="0" u="none" strike="noStrike" cap="none" normalizeH="0" baseline="0">
                <a:ln>
                  <a:noFill/>
                </a:ln>
                <a:solidFill>
                  <a:schemeClr val="tx1"/>
                </a:solidFill>
                <a:effectLst/>
                <a:latin typeface="Arial" panose="020B0604020202020204" pitchFamily="34" charset="0"/>
              </a:rPr>
              <a:t>What Matters</a:t>
            </a:r>
            <a:r>
              <a:rPr lang="en-US" altLang="en-US" sz="1800">
                <a:solidFill>
                  <a:schemeClr val="tx1"/>
                </a:solidFill>
                <a:latin typeface="Arial" panose="020B0604020202020204" pitchFamily="34" charset="0"/>
              </a:rPr>
              <a:t>: </a:t>
            </a:r>
          </a:p>
          <a:p>
            <a:pPr marL="502920" lvl="1" indent="0" eaLnBrk="0" fontAlgn="base" hangingPunct="0">
              <a:lnSpc>
                <a:spcPct val="100000"/>
              </a:lnSpc>
              <a:spcBef>
                <a:spcPct val="0"/>
              </a:spcBef>
              <a:spcAft>
                <a:spcPct val="0"/>
              </a:spcAft>
              <a:buClrTx/>
              <a:buFontTx/>
              <a:buChar char="•"/>
            </a:pPr>
            <a:r>
              <a:rPr kumimoji="0" lang="en-US" altLang="en-US" sz="1600" b="0" i="0" u="none" strike="noStrike" cap="none" normalizeH="0" baseline="0">
                <a:ln>
                  <a:noFill/>
                </a:ln>
                <a:solidFill>
                  <a:schemeClr val="tx1"/>
                </a:solidFill>
                <a:effectLst/>
                <a:latin typeface="Arial" panose="020B0604020202020204" pitchFamily="34" charset="0"/>
              </a:rPr>
              <a:t>Every psychotropic medication should have a clear connection to the resident’s goals, preferences, and daily function—not just a diagnosis or behavior.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Psychotropics should support function—not limit it</a:t>
            </a:r>
            <a:r>
              <a:rPr kumimoji="0" lang="en-US" altLang="en-US" sz="1800" b="0" i="0" u="none" strike="noStrike" cap="none" normalizeH="0" baseline="0">
                <a:ln>
                  <a:noFill/>
                </a:ln>
                <a:solidFill>
                  <a:schemeClr val="tx1"/>
                </a:solidFill>
                <a:effectLst/>
                <a:latin typeface="Arial" panose="020B0604020202020204" pitchFamily="34" charset="0"/>
              </a:rPr>
              <a:t>:</a:t>
            </a:r>
          </a:p>
          <a:p>
            <a:pPr marL="502920" lvl="1" indent="0" eaLnBrk="0" fontAlgn="base" hangingPunct="0">
              <a:lnSpc>
                <a:spcPct val="100000"/>
              </a:lnSpc>
              <a:spcBef>
                <a:spcPct val="0"/>
              </a:spcBef>
              <a:spcAft>
                <a:spcPct val="0"/>
              </a:spcAft>
              <a:buClrTx/>
              <a:buFontTx/>
              <a:buChar char="•"/>
            </a:pPr>
            <a:r>
              <a:rPr kumimoji="0" lang="en-US" altLang="en-US" sz="1600" b="0" i="0" u="none" strike="noStrike" cap="none" normalizeH="0" baseline="0">
                <a:ln>
                  <a:noFill/>
                </a:ln>
                <a:solidFill>
                  <a:schemeClr val="tx1"/>
                </a:solidFill>
                <a:effectLst/>
                <a:latin typeface="Arial" panose="020B0604020202020204" pitchFamily="34" charset="0"/>
              </a:rPr>
              <a:t>Always evaluate impact on mentation and mobility (alertness, engagement, fall risk, independence).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Non-pharmacologic interventions are first-line and ongoing</a:t>
            </a:r>
            <a:r>
              <a:rPr kumimoji="0" lang="en-US" altLang="en-US" sz="1800" b="0" i="0" u="none" strike="noStrike" cap="none" normalizeH="0" baseline="0">
                <a:ln>
                  <a:noFill/>
                </a:ln>
                <a:solidFill>
                  <a:schemeClr val="tx1"/>
                </a:solidFill>
                <a:effectLst/>
                <a:latin typeface="Arial" panose="020B0604020202020204" pitchFamily="34" charset="0"/>
              </a:rPr>
              <a:t>:</a:t>
            </a:r>
          </a:p>
          <a:p>
            <a:pPr marL="502920" lvl="1" indent="0" eaLnBrk="0" fontAlgn="base" hangingPunct="0">
              <a:lnSpc>
                <a:spcPct val="100000"/>
              </a:lnSpc>
              <a:spcBef>
                <a:spcPct val="0"/>
              </a:spcBef>
              <a:spcAft>
                <a:spcPct val="0"/>
              </a:spcAft>
              <a:buClrTx/>
              <a:buFontTx/>
              <a:buChar char="•"/>
            </a:pPr>
            <a:r>
              <a:rPr kumimoji="0" lang="en-US" altLang="en-US" sz="1600" b="0" i="0" u="none" strike="noStrike" cap="none" normalizeH="0" baseline="0">
                <a:ln>
                  <a:noFill/>
                </a:ln>
                <a:solidFill>
                  <a:schemeClr val="tx1"/>
                </a:solidFill>
                <a:effectLst/>
                <a:latin typeface="Arial" panose="020B0604020202020204" pitchFamily="34" charset="0"/>
              </a:rPr>
              <a:t>These should be individualized, consistently used, and clearly documented—not treated as secondary.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Documentation should tell the resident’s story</a:t>
            </a:r>
            <a:r>
              <a:rPr kumimoji="0" lang="en-US" altLang="en-US" sz="1800" b="0" i="0" u="none" strike="noStrike" cap="none" normalizeH="0" baseline="0">
                <a:ln>
                  <a:noFill/>
                </a:ln>
                <a:solidFill>
                  <a:schemeClr val="tx1"/>
                </a:solidFill>
                <a:effectLst/>
                <a:latin typeface="Arial" panose="020B0604020202020204" pitchFamily="34" charset="0"/>
              </a:rPr>
              <a:t>:</a:t>
            </a:r>
          </a:p>
          <a:p>
            <a:pPr marL="502920" lvl="1" indent="0" eaLnBrk="0" fontAlgn="base" hangingPunct="0">
              <a:lnSpc>
                <a:spcPct val="100000"/>
              </a:lnSpc>
              <a:spcBef>
                <a:spcPct val="0"/>
              </a:spcBef>
              <a:spcAft>
                <a:spcPct val="0"/>
              </a:spcAft>
              <a:buClrTx/>
              <a:buFontTx/>
              <a:buChar char="•"/>
            </a:pPr>
            <a:r>
              <a:rPr kumimoji="0" lang="en-US" altLang="en-US" sz="1600" b="0" i="0" u="none" strike="noStrike" cap="none" normalizeH="0" baseline="0">
                <a:ln>
                  <a:noFill/>
                </a:ln>
                <a:solidFill>
                  <a:schemeClr val="tx1"/>
                </a:solidFill>
                <a:effectLst/>
                <a:latin typeface="Arial" panose="020B0604020202020204" pitchFamily="34" charset="0"/>
              </a:rPr>
              <a:t>Move beyond vague behaviors to include triggers, interventions, response, and alignment with goals.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Use the lowest effective dose and reassess often</a:t>
            </a:r>
            <a:r>
              <a:rPr kumimoji="0" lang="en-US" altLang="en-US" sz="1800" b="0" i="0" u="none" strike="noStrike" cap="none" normalizeH="0" baseline="0">
                <a:ln>
                  <a:noFill/>
                </a:ln>
                <a:solidFill>
                  <a:schemeClr val="tx1"/>
                </a:solidFill>
                <a:effectLst/>
                <a:latin typeface="Arial" panose="020B0604020202020204" pitchFamily="34" charset="0"/>
              </a:rPr>
              <a:t>:</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Include plans for monitoring, adverse effects, and gradual dose reduction based on changing goals.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Interdisciplinary alignment is essential</a:t>
            </a:r>
            <a:r>
              <a:rPr kumimoji="0" lang="en-US" altLang="en-US" sz="1800" b="0" i="0" u="none" strike="noStrike" cap="none" normalizeH="0" baseline="0">
                <a:ln>
                  <a:noFill/>
                </a:ln>
                <a:solidFill>
                  <a:schemeClr val="tx1"/>
                </a:solidFill>
                <a:effectLst/>
                <a:latin typeface="Arial" panose="020B0604020202020204" pitchFamily="34" charset="0"/>
              </a:rPr>
              <a:t>:</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Consistent communication across nursing, pharmacy, prescribers, and staff ensures safe, goal-concordant care.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Survey readiness is the outcome—not the goal</a:t>
            </a:r>
            <a:r>
              <a:rPr kumimoji="0" lang="en-US" altLang="en-US" sz="1800" b="0" i="0" u="none" strike="noStrike" cap="none" normalizeH="0" baseline="0">
                <a:ln>
                  <a:noFill/>
                </a:ln>
                <a:solidFill>
                  <a:schemeClr val="tx1"/>
                </a:solidFill>
                <a:effectLst/>
                <a:latin typeface="Arial" panose="020B0604020202020204" pitchFamily="34" charset="0"/>
              </a:rPr>
              <a:t>:</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When care is truly resident-centered and age-friendly, compliant documentation follows naturally. </a:t>
            </a:r>
          </a:p>
          <a:p>
            <a:pPr defTabSz="931774"/>
            <a:endParaRPr lang="en-US"/>
          </a:p>
          <a:p>
            <a:pPr defTabSz="931774"/>
            <a:r>
              <a:rPr lang="en-US"/>
              <a:t>“This isn’t about avoiding medications—it’s about making sure every medication still serves the resident’s life today.”</a:t>
            </a:r>
          </a:p>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43</a:t>
            </a:fld>
            <a:endParaRPr lang="en-US"/>
          </a:p>
        </p:txBody>
      </p:sp>
    </p:spTree>
    <p:extLst>
      <p:ext uri="{BB962C8B-B14F-4D97-AF65-F5344CB8AC3E}">
        <p14:creationId xmlns:p14="http://schemas.microsoft.com/office/powerpoint/2010/main" val="187877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Total psychoactive % no longer being reported</a:t>
            </a:r>
          </a:p>
        </p:txBody>
      </p:sp>
      <p:sp>
        <p:nvSpPr>
          <p:cNvPr id="4" name="Slide Number Placeholder 3"/>
          <p:cNvSpPr>
            <a:spLocks noGrp="1"/>
          </p:cNvSpPr>
          <p:nvPr>
            <p:ph type="sldNum" sz="quarter" idx="5"/>
          </p:nvPr>
        </p:nvSpPr>
        <p:spPr/>
        <p:txBody>
          <a:bodyPr/>
          <a:lstStyle/>
          <a:p>
            <a:fld id="{43E4B753-6ABE-4777-9BAB-073ACB895F60}" type="slidenum">
              <a:rPr lang="en-US" smtClean="0"/>
              <a:t>5</a:t>
            </a:fld>
            <a:endParaRPr lang="en-US"/>
          </a:p>
        </p:txBody>
      </p:sp>
    </p:spTree>
    <p:extLst>
      <p:ext uri="{BB962C8B-B14F-4D97-AF65-F5344CB8AC3E}">
        <p14:creationId xmlns:p14="http://schemas.microsoft.com/office/powerpoint/2010/main" val="87028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Highlight the rising complexity of older adults and the need for systems that adapt to their goals, not just their diagnoses.</a:t>
            </a:r>
            <a:br>
              <a:rPr lang="en-US"/>
            </a:br>
            <a:endParaRPr lang="en-US"/>
          </a:p>
        </p:txBody>
      </p:sp>
      <p:sp>
        <p:nvSpPr>
          <p:cNvPr id="4" name="Slide Number Placeholder 3"/>
          <p:cNvSpPr>
            <a:spLocks noGrp="1"/>
          </p:cNvSpPr>
          <p:nvPr>
            <p:ph type="sldNum" sz="quarter" idx="5"/>
          </p:nvPr>
        </p:nvSpPr>
        <p:spPr/>
        <p:txBody>
          <a:bodyPr/>
          <a:lstStyle/>
          <a:p>
            <a:pPr defTabSz="931774">
              <a:defRPr/>
            </a:pPr>
            <a:fld id="{948CC3F1-6D46-A041-B8AD-06C1F598A3B4}" type="slidenum">
              <a:rPr lang="en-US">
                <a:solidFill>
                  <a:prstClr val="black"/>
                </a:solidFill>
                <a:latin typeface="Aptos" panose="02110004020202020204"/>
              </a:rPr>
              <a:pPr defTabSz="931774">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264032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7</a:t>
            </a:fld>
            <a:endParaRPr lang="en-US"/>
          </a:p>
        </p:txBody>
      </p:sp>
    </p:spTree>
    <p:extLst>
      <p:ext uri="{BB962C8B-B14F-4D97-AF65-F5344CB8AC3E}">
        <p14:creationId xmlns:p14="http://schemas.microsoft.com/office/powerpoint/2010/main" val="322199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11</a:t>
            </a:fld>
            <a:endParaRPr lang="en-US"/>
          </a:p>
        </p:txBody>
      </p:sp>
    </p:spTree>
    <p:extLst>
      <p:ext uri="{BB962C8B-B14F-4D97-AF65-F5344CB8AC3E}">
        <p14:creationId xmlns:p14="http://schemas.microsoft.com/office/powerpoint/2010/main" val="259383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AF8A4-E698-4377-9411-CC14D7736EBB}" type="slidenum">
              <a:rPr lang="en-US" smtClean="0"/>
              <a:t>12</a:t>
            </a:fld>
            <a:endParaRPr lang="en-US"/>
          </a:p>
        </p:txBody>
      </p:sp>
    </p:spTree>
    <p:extLst>
      <p:ext uri="{BB962C8B-B14F-4D97-AF65-F5344CB8AC3E}">
        <p14:creationId xmlns:p14="http://schemas.microsoft.com/office/powerpoint/2010/main" val="1173978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54E3A-5BD9-07B2-624F-683335C9E970}"/>
              </a:ext>
            </a:extLst>
          </p:cNvPr>
          <p:cNvPicPr>
            <a:picLocks noChangeAspect="1"/>
          </p:cNvPicPr>
          <p:nvPr userDrawn="1"/>
        </p:nvPicPr>
        <p:blipFill>
          <a:blip r:embed="rId2">
            <a:duotone>
              <a:schemeClr val="accent1">
                <a:shade val="45000"/>
                <a:satMod val="135000"/>
              </a:schemeClr>
              <a:prstClr val="white"/>
            </a:duotone>
          </a:blip>
          <a:srcRect l="3652" t="-57" b="57"/>
          <a:stretch>
            <a:fillRect/>
          </a:stretch>
        </p:blipFill>
        <p:spPr>
          <a:xfrm>
            <a:off x="-2" y="758953"/>
            <a:ext cx="9141619" cy="5337048"/>
          </a:xfrm>
          <a:prstGeom prst="rect">
            <a:avLst/>
          </a:prstGeom>
        </p:spPr>
      </p:pic>
      <p:sp>
        <p:nvSpPr>
          <p:cNvPr id="8" name="Rectangle 7"/>
          <p:cNvSpPr/>
          <p:nvPr/>
        </p:nvSpPr>
        <p:spPr>
          <a:xfrm>
            <a:off x="9270263" y="761999"/>
            <a:ext cx="2925318" cy="5334001"/>
          </a:xfrm>
          <a:prstGeom prst="rect">
            <a:avLst/>
          </a:prstGeom>
          <a:solidFill>
            <a:srgbClr val="C8C8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0075C9"/>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1A305B"/>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9" name="Picture 8">
            <a:extLst>
              <a:ext uri="{FF2B5EF4-FFF2-40B4-BE49-F238E27FC236}">
                <a16:creationId xmlns:a16="http://schemas.microsoft.com/office/drawing/2014/main" id="{0176E151-9DBA-14E4-13E1-EDAD0F9E9F23}"/>
              </a:ext>
            </a:extLst>
          </p:cNvPr>
          <p:cNvPicPr>
            <a:picLocks noChangeAspect="1"/>
          </p:cNvPicPr>
          <p:nvPr userDrawn="1"/>
        </p:nvPicPr>
        <p:blipFill>
          <a:blip r:embed="rId3"/>
          <a:srcRect/>
          <a:stretch/>
        </p:blipFill>
        <p:spPr>
          <a:xfrm>
            <a:off x="9538551" y="4915733"/>
            <a:ext cx="2388742" cy="930461"/>
          </a:xfrm>
          <a:prstGeom prst="rect">
            <a:avLst/>
          </a:prstGeom>
        </p:spPr>
      </p:pic>
    </p:spTree>
    <p:extLst>
      <p:ext uri="{BB962C8B-B14F-4D97-AF65-F5344CB8AC3E}">
        <p14:creationId xmlns:p14="http://schemas.microsoft.com/office/powerpoint/2010/main" val="373013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lumn Content Slide 1">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77F02BE-2BF3-5743-B003-B534499644BC}"/>
              </a:ext>
            </a:extLst>
          </p:cNvPr>
          <p:cNvSpPr>
            <a:spLocks noGrp="1"/>
          </p:cNvSpPr>
          <p:nvPr>
            <p:ph type="body" sz="quarter" idx="12" hasCustomPrompt="1"/>
          </p:nvPr>
        </p:nvSpPr>
        <p:spPr>
          <a:xfrm>
            <a:off x="646813" y="533401"/>
            <a:ext cx="5975615" cy="493444"/>
          </a:xfrm>
          <a:prstGeom prst="rect">
            <a:avLst/>
          </a:prstGeom>
        </p:spPr>
        <p:txBody>
          <a:bodyPr/>
          <a:lstStyle>
            <a:lvl1pPr marL="0" indent="0">
              <a:buNone/>
              <a:defRPr sz="3667" b="1" i="0">
                <a:solidFill>
                  <a:schemeClr val="bg1"/>
                </a:solidFill>
                <a:latin typeface="Calibri Light" panose="020F0302020204030204" pitchFamily="34" charset="0"/>
              </a:defRPr>
            </a:lvl1pPr>
            <a:lvl2pPr>
              <a:defRPr sz="3750" b="0" i="0">
                <a:solidFill>
                  <a:srgbClr val="1A305B"/>
                </a:solidFill>
                <a:latin typeface="Gotham-Medium" pitchFamily="2" charset="0"/>
              </a:defRPr>
            </a:lvl2pPr>
            <a:lvl3pPr>
              <a:defRPr sz="3750" b="0" i="0">
                <a:solidFill>
                  <a:srgbClr val="1A305B"/>
                </a:solidFill>
                <a:latin typeface="Gotham-Medium" pitchFamily="2" charset="0"/>
              </a:defRPr>
            </a:lvl3pPr>
            <a:lvl4pPr>
              <a:defRPr sz="3750" b="0" i="0">
                <a:solidFill>
                  <a:srgbClr val="1A305B"/>
                </a:solidFill>
                <a:latin typeface="Gotham-Medium" pitchFamily="2" charset="0"/>
              </a:defRPr>
            </a:lvl4pPr>
            <a:lvl5pPr>
              <a:defRPr sz="3750" b="0" i="0">
                <a:solidFill>
                  <a:srgbClr val="1A305B"/>
                </a:solidFill>
                <a:latin typeface="Gotham-Medium" pitchFamily="2" charset="0"/>
              </a:defRPr>
            </a:lvl5pPr>
          </a:lstStyle>
          <a:p>
            <a:pPr lvl="0"/>
            <a:r>
              <a:rPr lang="en-US"/>
              <a:t>Message</a:t>
            </a:r>
          </a:p>
        </p:txBody>
      </p:sp>
      <p:sp>
        <p:nvSpPr>
          <p:cNvPr id="6" name="Content Placeholder 4">
            <a:extLst>
              <a:ext uri="{FF2B5EF4-FFF2-40B4-BE49-F238E27FC236}">
                <a16:creationId xmlns:a16="http://schemas.microsoft.com/office/drawing/2014/main" id="{B1E6963A-779A-0DF5-2A7E-6AC5E2C72BF7}"/>
              </a:ext>
            </a:extLst>
          </p:cNvPr>
          <p:cNvSpPr>
            <a:spLocks noGrp="1"/>
          </p:cNvSpPr>
          <p:nvPr>
            <p:ph sz="quarter" idx="18"/>
          </p:nvPr>
        </p:nvSpPr>
        <p:spPr>
          <a:xfrm>
            <a:off x="646813" y="1714500"/>
            <a:ext cx="5105400" cy="4419600"/>
          </a:xfrm>
          <a:prstGeom prst="rect">
            <a:avLst/>
          </a:prstGeom>
        </p:spPr>
        <p:txBody>
          <a:bodyPr/>
          <a:lstStyle>
            <a:lvl1pPr>
              <a:defRPr sz="2000"/>
            </a:lvl1pPr>
            <a:lvl2pPr>
              <a:defRPr sz="1667"/>
            </a:lvl2pPr>
            <a:lvl3pPr>
              <a:defRPr sz="1500"/>
            </a:lvl3pPr>
            <a:lvl4pPr>
              <a:defRPr sz="1333"/>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054D3AF0-69BC-3571-2A91-030431042C7E}"/>
              </a:ext>
            </a:extLst>
          </p:cNvPr>
          <p:cNvSpPr>
            <a:spLocks noGrp="1"/>
          </p:cNvSpPr>
          <p:nvPr>
            <p:ph sz="quarter" idx="19"/>
          </p:nvPr>
        </p:nvSpPr>
        <p:spPr>
          <a:xfrm>
            <a:off x="6336305" y="1714500"/>
            <a:ext cx="5105400" cy="4419600"/>
          </a:xfrm>
          <a:prstGeom prst="rect">
            <a:avLst/>
          </a:prstGeom>
        </p:spPr>
        <p:txBody>
          <a:bodyPr/>
          <a:lstStyle>
            <a:lvl1pPr>
              <a:defRPr sz="2000"/>
            </a:lvl1pPr>
            <a:lvl2pPr>
              <a:defRPr sz="1667"/>
            </a:lvl2pPr>
            <a:lvl3pPr>
              <a:defRPr sz="1500"/>
            </a:lvl3pPr>
            <a:lvl4pPr>
              <a:defRPr sz="1333"/>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64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2157" y="2120533"/>
            <a:ext cx="3636067" cy="3969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DCF32035-52B7-3ED6-E03D-EF41012426CB}"/>
              </a:ext>
            </a:extLst>
          </p:cNvPr>
          <p:cNvSpPr>
            <a:spLocks noGrp="1"/>
          </p:cNvSpPr>
          <p:nvPr>
            <p:ph idx="10"/>
          </p:nvPr>
        </p:nvSpPr>
        <p:spPr>
          <a:xfrm>
            <a:off x="4277966" y="2120533"/>
            <a:ext cx="3636067" cy="3969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EEC1819-045E-AF49-7306-8031E6F993C4}"/>
              </a:ext>
            </a:extLst>
          </p:cNvPr>
          <p:cNvSpPr>
            <a:spLocks noGrp="1"/>
          </p:cNvSpPr>
          <p:nvPr>
            <p:ph idx="11"/>
          </p:nvPr>
        </p:nvSpPr>
        <p:spPr>
          <a:xfrm>
            <a:off x="8113775" y="2120533"/>
            <a:ext cx="3636067" cy="3969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81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079F-FCCE-E7AE-AAD1-B3DDA18A1423}"/>
              </a:ext>
            </a:extLst>
          </p:cNvPr>
          <p:cNvSpPr>
            <a:spLocks noGrp="1"/>
          </p:cNvSpPr>
          <p:nvPr>
            <p:ph type="title" hasCustomPrompt="1"/>
          </p:nvPr>
        </p:nvSpPr>
        <p:spPr>
          <a:xfrm>
            <a:off x="647700" y="533401"/>
            <a:ext cx="5974080" cy="495300"/>
          </a:xfrm>
          <a:prstGeom prst="rect">
            <a:avLst/>
          </a:prstGeom>
        </p:spPr>
        <p:txBody>
          <a:bodyPr/>
          <a:lstStyle>
            <a:lvl1pPr>
              <a:defRPr b="1">
                <a:solidFill>
                  <a:schemeClr val="bg1"/>
                </a:solidFill>
                <a:latin typeface="+mn-lt"/>
              </a:defRPr>
            </a:lvl1pPr>
          </a:lstStyle>
          <a:p>
            <a:r>
              <a:rPr lang="en-US"/>
              <a:t>Main Message</a:t>
            </a:r>
          </a:p>
        </p:txBody>
      </p:sp>
      <p:sp>
        <p:nvSpPr>
          <p:cNvPr id="8" name="Content Placeholder 6">
            <a:extLst>
              <a:ext uri="{FF2B5EF4-FFF2-40B4-BE49-F238E27FC236}">
                <a16:creationId xmlns:a16="http://schemas.microsoft.com/office/drawing/2014/main" id="{E01C4899-7028-02D3-6D46-CB528C946BB0}"/>
              </a:ext>
            </a:extLst>
          </p:cNvPr>
          <p:cNvSpPr>
            <a:spLocks noGrp="1"/>
          </p:cNvSpPr>
          <p:nvPr>
            <p:ph sz="quarter" idx="11"/>
          </p:nvPr>
        </p:nvSpPr>
        <p:spPr>
          <a:xfrm>
            <a:off x="647701" y="1714499"/>
            <a:ext cx="10826602" cy="4419600"/>
          </a:xfrm>
          <a:prstGeom prst="rect">
            <a:avLst/>
          </a:prstGeom>
        </p:spPr>
        <p:txBody>
          <a:bodyPr/>
          <a:lstStyle>
            <a:lvl1pPr>
              <a:defRPr sz="2000"/>
            </a:lvl1pPr>
            <a:lvl2pPr>
              <a:defRPr sz="1667"/>
            </a:lvl2pPr>
            <a:lvl3pPr>
              <a:defRPr sz="1500"/>
            </a:lvl3pPr>
            <a:lvl4pPr>
              <a:defRPr sz="1333"/>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82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456C4-C28B-6325-C488-A5C7A0D62FBE}"/>
              </a:ext>
            </a:extLst>
          </p:cNvPr>
          <p:cNvPicPr>
            <a:picLocks noChangeAspect="1"/>
          </p:cNvPicPr>
          <p:nvPr userDrawn="1"/>
        </p:nvPicPr>
        <p:blipFill>
          <a:blip r:embed="rId2">
            <a:duotone>
              <a:schemeClr val="accent1">
                <a:shade val="45000"/>
                <a:satMod val="135000"/>
              </a:schemeClr>
              <a:prstClr val="white"/>
            </a:duotone>
          </a:blip>
          <a:srcRect l="3652" t="-57" b="57"/>
          <a:stretch>
            <a:fillRect/>
          </a:stretch>
        </p:blipFill>
        <p:spPr>
          <a:xfrm>
            <a:off x="-2" y="758953"/>
            <a:ext cx="9141619" cy="5337048"/>
          </a:xfrm>
          <a:prstGeom prst="rect">
            <a:avLst/>
          </a:prstGeom>
        </p:spPr>
      </p:pic>
      <p:sp>
        <p:nvSpPr>
          <p:cNvPr id="8" name="Rectangle 7"/>
          <p:cNvSpPr/>
          <p:nvPr/>
        </p:nvSpPr>
        <p:spPr>
          <a:xfrm>
            <a:off x="9270263" y="761999"/>
            <a:ext cx="2925318" cy="5334001"/>
          </a:xfrm>
          <a:prstGeom prst="rect">
            <a:avLst/>
          </a:prstGeom>
          <a:solidFill>
            <a:srgbClr val="C8C8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0075C9"/>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1A305B"/>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9" name="Picture 8">
            <a:extLst>
              <a:ext uri="{FF2B5EF4-FFF2-40B4-BE49-F238E27FC236}">
                <a16:creationId xmlns:a16="http://schemas.microsoft.com/office/drawing/2014/main" id="{0176E151-9DBA-14E4-13E1-EDAD0F9E9F23}"/>
              </a:ext>
            </a:extLst>
          </p:cNvPr>
          <p:cNvPicPr>
            <a:picLocks noChangeAspect="1"/>
          </p:cNvPicPr>
          <p:nvPr userDrawn="1"/>
        </p:nvPicPr>
        <p:blipFill>
          <a:blip r:embed="rId3"/>
          <a:srcRect/>
          <a:stretch/>
        </p:blipFill>
        <p:spPr>
          <a:xfrm>
            <a:off x="9538551" y="4915733"/>
            <a:ext cx="2388742" cy="930461"/>
          </a:xfrm>
          <a:prstGeom prst="rect">
            <a:avLst/>
          </a:prstGeom>
        </p:spPr>
      </p:pic>
    </p:spTree>
    <p:extLst>
      <p:ext uri="{BB962C8B-B14F-4D97-AF65-F5344CB8AC3E}">
        <p14:creationId xmlns:p14="http://schemas.microsoft.com/office/powerpoint/2010/main" val="427349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971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2157" y="2120533"/>
            <a:ext cx="3636067" cy="3969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DCF32035-52B7-3ED6-E03D-EF41012426CB}"/>
              </a:ext>
            </a:extLst>
          </p:cNvPr>
          <p:cNvSpPr>
            <a:spLocks noGrp="1"/>
          </p:cNvSpPr>
          <p:nvPr>
            <p:ph idx="10"/>
          </p:nvPr>
        </p:nvSpPr>
        <p:spPr>
          <a:xfrm>
            <a:off x="4277966" y="2120533"/>
            <a:ext cx="3636067" cy="3969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EEC1819-045E-AF49-7306-8031E6F993C4}"/>
              </a:ext>
            </a:extLst>
          </p:cNvPr>
          <p:cNvSpPr>
            <a:spLocks noGrp="1"/>
          </p:cNvSpPr>
          <p:nvPr>
            <p:ph idx="11"/>
          </p:nvPr>
        </p:nvSpPr>
        <p:spPr>
          <a:xfrm>
            <a:off x="8113775" y="2120533"/>
            <a:ext cx="3636067" cy="3969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86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1066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F317E-AF51-A716-DBBC-EDB37625E361}"/>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3413274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12887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079F-FCCE-E7AE-AAD1-B3DDA18A1423}"/>
              </a:ext>
            </a:extLst>
          </p:cNvPr>
          <p:cNvSpPr>
            <a:spLocks noGrp="1"/>
          </p:cNvSpPr>
          <p:nvPr>
            <p:ph type="title" hasCustomPrompt="1"/>
          </p:nvPr>
        </p:nvSpPr>
        <p:spPr>
          <a:xfrm>
            <a:off x="647700" y="533401"/>
            <a:ext cx="5974080" cy="495300"/>
          </a:xfrm>
          <a:prstGeom prst="rect">
            <a:avLst/>
          </a:prstGeom>
        </p:spPr>
        <p:txBody>
          <a:bodyPr/>
          <a:lstStyle>
            <a:lvl1pPr>
              <a:defRPr b="1">
                <a:solidFill>
                  <a:schemeClr val="bg1"/>
                </a:solidFill>
                <a:latin typeface="+mn-lt"/>
              </a:defRPr>
            </a:lvl1pPr>
          </a:lstStyle>
          <a:p>
            <a:r>
              <a:rPr lang="en-US"/>
              <a:t>Main Message</a:t>
            </a:r>
          </a:p>
        </p:txBody>
      </p:sp>
      <p:sp>
        <p:nvSpPr>
          <p:cNvPr id="8" name="Content Placeholder 6">
            <a:extLst>
              <a:ext uri="{FF2B5EF4-FFF2-40B4-BE49-F238E27FC236}">
                <a16:creationId xmlns:a16="http://schemas.microsoft.com/office/drawing/2014/main" id="{E01C4899-7028-02D3-6D46-CB528C946BB0}"/>
              </a:ext>
            </a:extLst>
          </p:cNvPr>
          <p:cNvSpPr>
            <a:spLocks noGrp="1"/>
          </p:cNvSpPr>
          <p:nvPr>
            <p:ph sz="quarter" idx="11"/>
          </p:nvPr>
        </p:nvSpPr>
        <p:spPr>
          <a:xfrm>
            <a:off x="647701" y="1714499"/>
            <a:ext cx="10826602" cy="4419600"/>
          </a:xfrm>
          <a:prstGeom prst="rect">
            <a:avLst/>
          </a:prstGeom>
        </p:spPr>
        <p:txBody>
          <a:bodyPr/>
          <a:lstStyle>
            <a:lvl1pPr>
              <a:defRPr sz="2000"/>
            </a:lvl1pPr>
            <a:lvl2pPr>
              <a:defRPr sz="1667"/>
            </a:lvl2pPr>
            <a:lvl3pPr>
              <a:defRPr sz="1500"/>
            </a:lvl3pPr>
            <a:lvl4pPr>
              <a:defRPr sz="1333"/>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59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452E484-CA65-4FD5-C3B7-1AA1CE05F1A2}"/>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1892951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lumn Content Slide 1">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77F02BE-2BF3-5743-B003-B534499644BC}"/>
              </a:ext>
            </a:extLst>
          </p:cNvPr>
          <p:cNvSpPr>
            <a:spLocks noGrp="1"/>
          </p:cNvSpPr>
          <p:nvPr>
            <p:ph type="body" sz="quarter" idx="12" hasCustomPrompt="1"/>
          </p:nvPr>
        </p:nvSpPr>
        <p:spPr>
          <a:xfrm>
            <a:off x="646813" y="533401"/>
            <a:ext cx="5975615" cy="493444"/>
          </a:xfrm>
          <a:prstGeom prst="rect">
            <a:avLst/>
          </a:prstGeom>
        </p:spPr>
        <p:txBody>
          <a:bodyPr/>
          <a:lstStyle>
            <a:lvl1pPr marL="0" indent="0">
              <a:buNone/>
              <a:defRPr sz="3667" b="1" i="0">
                <a:solidFill>
                  <a:schemeClr val="bg1"/>
                </a:solidFill>
                <a:latin typeface="Calibri Light" panose="020F0302020204030204" pitchFamily="34" charset="0"/>
              </a:defRPr>
            </a:lvl1pPr>
            <a:lvl2pPr>
              <a:defRPr sz="3750" b="0" i="0">
                <a:solidFill>
                  <a:srgbClr val="1A305B"/>
                </a:solidFill>
                <a:latin typeface="Gotham-Medium" pitchFamily="2" charset="0"/>
              </a:defRPr>
            </a:lvl2pPr>
            <a:lvl3pPr>
              <a:defRPr sz="3750" b="0" i="0">
                <a:solidFill>
                  <a:srgbClr val="1A305B"/>
                </a:solidFill>
                <a:latin typeface="Gotham-Medium" pitchFamily="2" charset="0"/>
              </a:defRPr>
            </a:lvl3pPr>
            <a:lvl4pPr>
              <a:defRPr sz="3750" b="0" i="0">
                <a:solidFill>
                  <a:srgbClr val="1A305B"/>
                </a:solidFill>
                <a:latin typeface="Gotham-Medium" pitchFamily="2" charset="0"/>
              </a:defRPr>
            </a:lvl4pPr>
            <a:lvl5pPr>
              <a:defRPr sz="3750" b="0" i="0">
                <a:solidFill>
                  <a:srgbClr val="1A305B"/>
                </a:solidFill>
                <a:latin typeface="Gotham-Medium" pitchFamily="2" charset="0"/>
              </a:defRPr>
            </a:lvl5pPr>
          </a:lstStyle>
          <a:p>
            <a:pPr lvl="0"/>
            <a:r>
              <a:rPr lang="en-US"/>
              <a:t>Message</a:t>
            </a:r>
          </a:p>
        </p:txBody>
      </p:sp>
      <p:sp>
        <p:nvSpPr>
          <p:cNvPr id="6" name="Content Placeholder 4">
            <a:extLst>
              <a:ext uri="{FF2B5EF4-FFF2-40B4-BE49-F238E27FC236}">
                <a16:creationId xmlns:a16="http://schemas.microsoft.com/office/drawing/2014/main" id="{B1E6963A-779A-0DF5-2A7E-6AC5E2C72BF7}"/>
              </a:ext>
            </a:extLst>
          </p:cNvPr>
          <p:cNvSpPr>
            <a:spLocks noGrp="1"/>
          </p:cNvSpPr>
          <p:nvPr>
            <p:ph sz="quarter" idx="18"/>
          </p:nvPr>
        </p:nvSpPr>
        <p:spPr>
          <a:xfrm>
            <a:off x="646813" y="1714500"/>
            <a:ext cx="5105400" cy="4419600"/>
          </a:xfrm>
          <a:prstGeom prst="rect">
            <a:avLst/>
          </a:prstGeom>
        </p:spPr>
        <p:txBody>
          <a:bodyPr/>
          <a:lstStyle>
            <a:lvl1pPr>
              <a:defRPr sz="2000"/>
            </a:lvl1pPr>
            <a:lvl2pPr>
              <a:defRPr sz="1667"/>
            </a:lvl2pPr>
            <a:lvl3pPr>
              <a:defRPr sz="1500"/>
            </a:lvl3pPr>
            <a:lvl4pPr>
              <a:defRPr sz="1333"/>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054D3AF0-69BC-3571-2A91-030431042C7E}"/>
              </a:ext>
            </a:extLst>
          </p:cNvPr>
          <p:cNvSpPr>
            <a:spLocks noGrp="1"/>
          </p:cNvSpPr>
          <p:nvPr>
            <p:ph sz="quarter" idx="19"/>
          </p:nvPr>
        </p:nvSpPr>
        <p:spPr>
          <a:xfrm>
            <a:off x="6336305" y="1714500"/>
            <a:ext cx="5105400" cy="4419600"/>
          </a:xfrm>
          <a:prstGeom prst="rect">
            <a:avLst/>
          </a:prstGeom>
        </p:spPr>
        <p:txBody>
          <a:bodyPr/>
          <a:lstStyle>
            <a:lvl1pPr>
              <a:defRPr sz="2000"/>
            </a:lvl1pPr>
            <a:lvl2pPr>
              <a:defRPr sz="1667"/>
            </a:lvl2pPr>
            <a:lvl3pPr>
              <a:defRPr sz="1500"/>
            </a:lvl3pPr>
            <a:lvl4pPr>
              <a:defRPr sz="1333"/>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44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1A305B"/>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rgbClr val="0075C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Blue text on a black background&#10;&#10;AI-generated content may be incorrect.">
            <a:extLst>
              <a:ext uri="{FF2B5EF4-FFF2-40B4-BE49-F238E27FC236}">
                <a16:creationId xmlns:a16="http://schemas.microsoft.com/office/drawing/2014/main" id="{7251917F-946A-DC96-26EC-282488A6EA27}"/>
              </a:ext>
            </a:extLst>
          </p:cNvPr>
          <p:cNvPicPr>
            <a:picLocks noChangeAspect="1"/>
          </p:cNvPicPr>
          <p:nvPr userDrawn="1"/>
        </p:nvPicPr>
        <p:blipFill>
          <a:blip r:embed="rId2"/>
          <a:stretch>
            <a:fillRect/>
          </a:stretch>
        </p:blipFill>
        <p:spPr>
          <a:xfrm>
            <a:off x="335062" y="4672584"/>
            <a:ext cx="2855718" cy="1112358"/>
          </a:xfrm>
          <a:prstGeom prst="rect">
            <a:avLst/>
          </a:prstGeom>
        </p:spPr>
      </p:pic>
    </p:spTree>
    <p:extLst>
      <p:ext uri="{BB962C8B-B14F-4D97-AF65-F5344CB8AC3E}">
        <p14:creationId xmlns:p14="http://schemas.microsoft.com/office/powerpoint/2010/main" val="51803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96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rgbClr val="1A30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rgbClr val="1A30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07208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2" name="Picture 1">
            <a:extLst>
              <a:ext uri="{FF2B5EF4-FFF2-40B4-BE49-F238E27FC236}">
                <a16:creationId xmlns:a16="http://schemas.microsoft.com/office/drawing/2014/main" id="{351FBF0F-BC59-8060-7700-54A719B6929E}"/>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86599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04D544-3937-2CA0-AF51-60E395227D02}"/>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160913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a:extLst>
              <a:ext uri="{FF2B5EF4-FFF2-40B4-BE49-F238E27FC236}">
                <a16:creationId xmlns:a16="http://schemas.microsoft.com/office/drawing/2014/main" id="{22D924B8-5A9F-4FBE-F652-F9320B37C4F3}"/>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152702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6402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2A3B86-D4D6-28AE-6FD6-24E826C74C64}"/>
              </a:ext>
            </a:extLst>
          </p:cNvPr>
          <p:cNvPicPr>
            <a:picLocks noChangeAspect="1"/>
          </p:cNvPicPr>
          <p:nvPr userDrawn="1"/>
        </p:nvPicPr>
        <p:blipFill>
          <a:blip r:embed="rId14">
            <a:duotone>
              <a:schemeClr val="accent1">
                <a:shade val="45000"/>
                <a:satMod val="135000"/>
              </a:schemeClr>
              <a:prstClr val="white"/>
            </a:duotone>
          </a:blip>
          <a:srcRect l="45624" r="18082"/>
          <a:stretch>
            <a:fillRect/>
          </a:stretch>
        </p:blipFill>
        <p:spPr>
          <a:xfrm>
            <a:off x="-1" y="758953"/>
            <a:ext cx="3443590" cy="5337048"/>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27932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4000" r:id="rId10"/>
    <p:sldLayoutId id="2147484003" r:id="rId11"/>
    <p:sldLayoutId id="2147484004" r:id="rId12"/>
  </p:sldLayoutIdLst>
  <p:hf sldNum="0" hdr="0" ftr="0" dt="0"/>
  <p:txStyles>
    <p:titleStyle>
      <a:lvl1pPr algn="l" defTabSz="914400" rtl="0" eaLnBrk="1" latinLnBrk="0" hangingPunct="1">
        <a:lnSpc>
          <a:spcPct val="90000"/>
        </a:lnSpc>
        <a:spcBef>
          <a:spcPct val="0"/>
        </a:spcBef>
        <a:buNone/>
        <a:defRPr sz="3600" kern="1200" spc="-60" baseline="0">
          <a:solidFill>
            <a:srgbClr val="0075C9"/>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2D5D"/>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2D5D"/>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2D5D"/>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93E182-3B4F-021F-28DF-D3AB60BCD72A}"/>
              </a:ext>
            </a:extLst>
          </p:cNvPr>
          <p:cNvPicPr>
            <a:picLocks noChangeAspect="1"/>
          </p:cNvPicPr>
          <p:nvPr userDrawn="1"/>
        </p:nvPicPr>
        <p:blipFill>
          <a:blip r:embed="rId10">
            <a:duotone>
              <a:schemeClr val="accent1">
                <a:shade val="45000"/>
                <a:satMod val="135000"/>
              </a:schemeClr>
              <a:prstClr val="white"/>
            </a:duotone>
          </a:blip>
          <a:srcRect l="3652" t="72137" b="2043"/>
          <a:stretch>
            <a:fillRect/>
          </a:stretch>
        </p:blipFill>
        <p:spPr>
          <a:xfrm>
            <a:off x="-2" y="0"/>
            <a:ext cx="12192002" cy="1837943"/>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442157" y="2120533"/>
            <a:ext cx="10931548" cy="396937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42157" y="282589"/>
            <a:ext cx="10931549" cy="1363331"/>
          </a:xfrm>
          <a:prstGeom prst="rect">
            <a:avLst/>
          </a:prstGeom>
        </p:spPr>
        <p:txBody>
          <a:bodyPr vert="horz" lIns="91440" tIns="45720" rIns="91440" bIns="45720" rtlCol="0" anchor="ctr">
            <a:normAutofit/>
          </a:bodyPr>
          <a:lstStyle/>
          <a:p>
            <a:r>
              <a:rPr lang="en-US"/>
              <a:t>Click to edit Master title style</a:t>
            </a:r>
          </a:p>
        </p:txBody>
      </p:sp>
      <p:pic>
        <p:nvPicPr>
          <p:cNvPr id="7" name="Picture 6">
            <a:extLst>
              <a:ext uri="{FF2B5EF4-FFF2-40B4-BE49-F238E27FC236}">
                <a16:creationId xmlns:a16="http://schemas.microsoft.com/office/drawing/2014/main" id="{D5642D40-18B5-7F92-3BF8-9BBF8765F544}"/>
              </a:ext>
            </a:extLst>
          </p:cNvPr>
          <p:cNvPicPr>
            <a:picLocks noChangeAspect="1"/>
          </p:cNvPicPr>
          <p:nvPr userDrawn="1"/>
        </p:nvPicPr>
        <p:blipFill>
          <a:blip r:embed="rId11"/>
          <a:srcRect/>
          <a:stretch/>
        </p:blipFill>
        <p:spPr>
          <a:xfrm>
            <a:off x="9552214" y="5794464"/>
            <a:ext cx="2064835" cy="804294"/>
          </a:xfrm>
          <a:prstGeom prst="rect">
            <a:avLst/>
          </a:prstGeom>
        </p:spPr>
      </p:pic>
    </p:spTree>
    <p:extLst>
      <p:ext uri="{BB962C8B-B14F-4D97-AF65-F5344CB8AC3E}">
        <p14:creationId xmlns:p14="http://schemas.microsoft.com/office/powerpoint/2010/main" val="365288717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8" r:id="rId3"/>
    <p:sldLayoutId id="2147483996" r:id="rId4"/>
    <p:sldLayoutId id="2147483997" r:id="rId5"/>
    <p:sldLayoutId id="2147483999" r:id="rId6"/>
    <p:sldLayoutId id="2147484001" r:id="rId7"/>
    <p:sldLayoutId id="2147484002" r:id="rId8"/>
  </p:sldLayoutIdLst>
  <p:hf sldNum="0" hdr="0" ftr="0" dt="0"/>
  <p:txStyles>
    <p:titleStyle>
      <a:lvl1pPr algn="l" defTabSz="914400" rtl="0" eaLnBrk="1" latinLnBrk="0" hangingPunct="1">
        <a:lnSpc>
          <a:spcPct val="90000"/>
        </a:lnSpc>
        <a:spcBef>
          <a:spcPct val="0"/>
        </a:spcBef>
        <a:buNone/>
        <a:defRPr sz="3600" kern="1200" spc="-60" baseline="0">
          <a:solidFill>
            <a:srgbClr val="0075C9"/>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2D5D"/>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2D5D"/>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2D5D"/>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s://creativecommons.org/licenses/by-nc-nd/3.0/" TargetMode="External"/><Relationship Id="rId4" Type="http://schemas.openxmlformats.org/officeDocument/2006/relationships/diagramLayout" Target="../diagrams/layout6.xml"/><Relationship Id="rId9" Type="http://schemas.openxmlformats.org/officeDocument/2006/relationships/hyperlink" Target="https://writingworkshopland.wordpress.com/tag/high-school-writing-workshop/page/2/" TargetMode="External"/></Relationships>
</file>

<file path=ppt/slides/_rels/slide22.xml.rels><?xml version="1.0" encoding="UTF-8" standalone="yes"?>
<Relationships xmlns="http://schemas.openxmlformats.org/package/2006/relationships"><Relationship Id="rId3" Type="http://schemas.microsoft.com/office/2018/10/relationships/comments" Target="../comments/modernComment_1436_7C6DD3AF.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s://betterhealthwhileaging.net/qa-rude-resistant-aging-paren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18/10/relationships/comments" Target="../comments/modernComment_1432_7CBDFC7D.xml"/><Relationship Id="rId7" Type="http://schemas.openxmlformats.org/officeDocument/2006/relationships/diagramColors" Target="../diagrams/colors13.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83D8-8999-2856-A0FE-6B2F516AAA66}"/>
              </a:ext>
            </a:extLst>
          </p:cNvPr>
          <p:cNvSpPr>
            <a:spLocks noGrp="1"/>
          </p:cNvSpPr>
          <p:nvPr>
            <p:ph type="ctrTitle"/>
          </p:nvPr>
        </p:nvSpPr>
        <p:spPr>
          <a:xfrm>
            <a:off x="1100015" y="1186688"/>
            <a:ext cx="7315200" cy="3255264"/>
          </a:xfrm>
        </p:spPr>
        <p:txBody>
          <a:bodyPr>
            <a:normAutofit/>
          </a:bodyPr>
          <a:lstStyle/>
          <a:p>
            <a:r>
              <a:rPr lang="en-US" sz="4400" b="1" dirty="0"/>
              <a:t>Taking an Age-Friendly Approach to Psychotropic Use-Putting What Matters First</a:t>
            </a:r>
          </a:p>
        </p:txBody>
      </p:sp>
      <p:sp>
        <p:nvSpPr>
          <p:cNvPr id="3" name="Subtitle 2">
            <a:extLst>
              <a:ext uri="{FF2B5EF4-FFF2-40B4-BE49-F238E27FC236}">
                <a16:creationId xmlns:a16="http://schemas.microsoft.com/office/drawing/2014/main" id="{55F2775D-6B52-1903-0543-68F9870FDA41}"/>
              </a:ext>
            </a:extLst>
          </p:cNvPr>
          <p:cNvSpPr>
            <a:spLocks noGrp="1"/>
          </p:cNvSpPr>
          <p:nvPr>
            <p:ph type="subTitle" idx="1"/>
          </p:nvPr>
        </p:nvSpPr>
        <p:spPr/>
        <p:txBody>
          <a:bodyPr>
            <a:noAutofit/>
          </a:bodyPr>
          <a:lstStyle/>
          <a:p>
            <a:pPr>
              <a:lnSpc>
                <a:spcPct val="100000"/>
              </a:lnSpc>
            </a:pPr>
            <a:r>
              <a:rPr lang="en-US" sz="3200"/>
              <a:t>Brandi Apple, PharmD, BCGP</a:t>
            </a:r>
          </a:p>
          <a:p>
            <a:pPr>
              <a:lnSpc>
                <a:spcPct val="100000"/>
              </a:lnSpc>
            </a:pPr>
            <a:r>
              <a:rPr lang="en-US" sz="3200"/>
              <a:t>Lisa Lassiter, RPh</a:t>
            </a:r>
          </a:p>
        </p:txBody>
      </p:sp>
    </p:spTree>
    <p:extLst>
      <p:ext uri="{BB962C8B-B14F-4D97-AF65-F5344CB8AC3E}">
        <p14:creationId xmlns:p14="http://schemas.microsoft.com/office/powerpoint/2010/main" val="184997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54DCB-1072-290A-945D-565BF3000592}"/>
              </a:ext>
            </a:extLst>
          </p:cNvPr>
          <p:cNvSpPr>
            <a:spLocks noGrp="1"/>
          </p:cNvSpPr>
          <p:nvPr>
            <p:ph type="title"/>
          </p:nvPr>
        </p:nvSpPr>
        <p:spPr/>
        <p:txBody>
          <a:bodyPr>
            <a:normAutofit/>
          </a:bodyPr>
          <a:lstStyle/>
          <a:p>
            <a:r>
              <a:rPr lang="en-US" sz="4400" b="1" dirty="0"/>
              <a:t>Mrs. Brown Continued</a:t>
            </a:r>
          </a:p>
        </p:txBody>
      </p:sp>
      <p:graphicFrame>
        <p:nvGraphicFramePr>
          <p:cNvPr id="5" name="Content Placeholder 2">
            <a:extLst>
              <a:ext uri="{FF2B5EF4-FFF2-40B4-BE49-F238E27FC236}">
                <a16:creationId xmlns:a16="http://schemas.microsoft.com/office/drawing/2014/main" id="{D4EED3A7-295F-29C0-BDE5-46211C3E0EC7}"/>
              </a:ext>
            </a:extLst>
          </p:cNvPr>
          <p:cNvGraphicFramePr>
            <a:graphicFrameLocks noGrp="1"/>
          </p:cNvGraphicFramePr>
          <p:nvPr>
            <p:ph idx="1"/>
            <p:extLst>
              <p:ext uri="{D42A27DB-BD31-4B8C-83A1-F6EECF244321}">
                <p14:modId xmlns:p14="http://schemas.microsoft.com/office/powerpoint/2010/main" val="610971219"/>
              </p:ext>
            </p:extLst>
          </p:nvPr>
        </p:nvGraphicFramePr>
        <p:xfrm>
          <a:off x="442913" y="2120900"/>
          <a:ext cx="10931525" cy="3968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48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BE9D-102C-1436-ADA0-B561354DFAAE}"/>
              </a:ext>
            </a:extLst>
          </p:cNvPr>
          <p:cNvSpPr>
            <a:spLocks noGrp="1"/>
          </p:cNvSpPr>
          <p:nvPr/>
        </p:nvSpPr>
        <p:spPr>
          <a:xfrm>
            <a:off x="529754" y="783734"/>
            <a:ext cx="4984800" cy="1255470"/>
          </a:xfrm>
          <a:prstGeom prst="rect">
            <a:avLst/>
          </a:prstGeom>
        </p:spPr>
        <p:style>
          <a:lnRef idx="2">
            <a:schemeClr val="dk1">
              <a:shade val="15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0075C9"/>
                </a:solidFill>
                <a:latin typeface="+mj-lt"/>
                <a:ea typeface="+mj-ea"/>
                <a:cs typeface="+mj-cs"/>
              </a:defRPr>
            </a:lvl1pPr>
          </a:lstStyle>
          <a:p>
            <a:r>
              <a:rPr lang="en-US">
                <a:solidFill>
                  <a:schemeClr val="bg1"/>
                </a:solidFill>
              </a:rPr>
              <a:t>4M Framework</a:t>
            </a:r>
          </a:p>
        </p:txBody>
      </p:sp>
      <p:sp>
        <p:nvSpPr>
          <p:cNvPr id="3" name="Content Placeholder 3">
            <a:extLst>
              <a:ext uri="{FF2B5EF4-FFF2-40B4-BE49-F238E27FC236}">
                <a16:creationId xmlns:a16="http://schemas.microsoft.com/office/drawing/2014/main" id="{32346D16-3FB3-837F-479E-EEA52D10C290}"/>
              </a:ext>
            </a:extLst>
          </p:cNvPr>
          <p:cNvSpPr>
            <a:spLocks noGrp="1"/>
          </p:cNvSpPr>
          <p:nvPr/>
        </p:nvSpPr>
        <p:spPr>
          <a:xfrm>
            <a:off x="529754" y="2039204"/>
            <a:ext cx="4984800" cy="4580257"/>
          </a:xfrm>
          <a:prstGeom prst="rect">
            <a:avLst/>
          </a:prstGeom>
        </p:spPr>
        <p:style>
          <a:lnRef idx="2">
            <a:schemeClr val="dk1">
              <a:shade val="15000"/>
            </a:schemeClr>
          </a:lnRef>
          <a:fillRef idx="1">
            <a:schemeClr val="dk1"/>
          </a:fillRef>
          <a:effectRef idx="0">
            <a:schemeClr val="dk1"/>
          </a:effectRef>
          <a:fontRef idx="minor">
            <a:schemeClr val="lt1"/>
          </a:fontRef>
        </p:style>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2D5D"/>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2D5D"/>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2D5D"/>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FCFD17"/>
              </a:buClr>
            </a:pPr>
            <a:r>
              <a:rPr lang="en-US" sz="1600" b="1">
                <a:solidFill>
                  <a:schemeClr val="bg1"/>
                </a:solidFill>
              </a:rPr>
              <a:t>What Matters</a:t>
            </a:r>
          </a:p>
          <a:p>
            <a:pPr lvl="1">
              <a:buClr>
                <a:srgbClr val="FCFD17"/>
              </a:buClr>
            </a:pPr>
            <a:r>
              <a:rPr lang="en-US" sz="1600">
                <a:solidFill>
                  <a:schemeClr val="bg1"/>
                </a:solidFill>
              </a:rPr>
              <a:t>Knowing and acting on each older adult’s specific health goals and care preferences</a:t>
            </a:r>
          </a:p>
          <a:p>
            <a:pPr>
              <a:buClr>
                <a:srgbClr val="FCFD17"/>
              </a:buClr>
            </a:pPr>
            <a:r>
              <a:rPr lang="en-US" sz="1600" b="1">
                <a:solidFill>
                  <a:schemeClr val="bg1"/>
                </a:solidFill>
              </a:rPr>
              <a:t>Medication</a:t>
            </a:r>
          </a:p>
          <a:p>
            <a:pPr lvl="1">
              <a:buClr>
                <a:srgbClr val="FCFD17"/>
              </a:buClr>
            </a:pPr>
            <a:r>
              <a:rPr lang="en-US" sz="1600">
                <a:solidFill>
                  <a:schemeClr val="bg1"/>
                </a:solidFill>
              </a:rPr>
              <a:t>Using only medications that are necessary, safe, and  age-appropriate</a:t>
            </a:r>
          </a:p>
          <a:p>
            <a:pPr>
              <a:buClr>
                <a:srgbClr val="FCFD17"/>
              </a:buClr>
            </a:pPr>
            <a:r>
              <a:rPr lang="en-US" sz="1600" b="1">
                <a:solidFill>
                  <a:schemeClr val="bg1"/>
                </a:solidFill>
              </a:rPr>
              <a:t>Mentation</a:t>
            </a:r>
          </a:p>
          <a:p>
            <a:pPr lvl="1">
              <a:buClr>
                <a:srgbClr val="FCFD17"/>
              </a:buClr>
            </a:pPr>
            <a:r>
              <a:rPr lang="en-US" sz="1600">
                <a:solidFill>
                  <a:schemeClr val="bg1"/>
                </a:solidFill>
              </a:rPr>
              <a:t>Support cognition, prevent/manage dementia, depression, delirium</a:t>
            </a:r>
          </a:p>
          <a:p>
            <a:pPr>
              <a:buClr>
                <a:srgbClr val="FCFD17"/>
              </a:buClr>
            </a:pPr>
            <a:r>
              <a:rPr lang="en-US" sz="1600" b="1">
                <a:solidFill>
                  <a:schemeClr val="bg1"/>
                </a:solidFill>
              </a:rPr>
              <a:t>Mobility</a:t>
            </a:r>
          </a:p>
          <a:p>
            <a:pPr lvl="1">
              <a:buClr>
                <a:srgbClr val="FCFD17"/>
              </a:buClr>
            </a:pPr>
            <a:r>
              <a:rPr lang="en-US" sz="1600">
                <a:solidFill>
                  <a:schemeClr val="bg1"/>
                </a:solidFill>
              </a:rPr>
              <a:t>Ensure older adults move safely every day to maintain function to do what matters most to them</a:t>
            </a:r>
          </a:p>
          <a:p>
            <a:pPr>
              <a:buClr>
                <a:srgbClr val="FCFD17"/>
              </a:buClr>
            </a:pPr>
            <a:endParaRPr lang="en-US" sz="1300">
              <a:solidFill>
                <a:schemeClr val="tx1"/>
              </a:solidFill>
            </a:endParaRPr>
          </a:p>
        </p:txBody>
      </p:sp>
      <p:pic>
        <p:nvPicPr>
          <p:cNvPr id="1026" name="Picture 2" descr="A screenshot of a cell phone&#10;&#10;Description generated with high confidence">
            <a:extLst>
              <a:ext uri="{FF2B5EF4-FFF2-40B4-BE49-F238E27FC236}">
                <a16:creationId xmlns:a16="http://schemas.microsoft.com/office/drawing/2014/main" id="{3D5E7D7A-A1D0-E864-01A5-1499AC23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55200"/>
            <a:ext cx="4984800" cy="49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8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32C6-E61E-EC76-0E7C-3273967F7C2E}"/>
              </a:ext>
            </a:extLst>
          </p:cNvPr>
          <p:cNvSpPr>
            <a:spLocks noGrp="1"/>
          </p:cNvSpPr>
          <p:nvPr>
            <p:ph type="title"/>
          </p:nvPr>
        </p:nvSpPr>
        <p:spPr>
          <a:xfrm>
            <a:off x="936171" y="470695"/>
            <a:ext cx="10408699" cy="1205706"/>
          </a:xfrm>
        </p:spPr>
        <p:txBody>
          <a:bodyPr>
            <a:normAutofit/>
          </a:bodyPr>
          <a:lstStyle/>
          <a:p>
            <a:r>
              <a:rPr lang="en-US" sz="4400" b="1" dirty="0"/>
              <a:t>For Every Psychotropic Medication, Ask: </a:t>
            </a:r>
          </a:p>
        </p:txBody>
      </p:sp>
      <p:graphicFrame>
        <p:nvGraphicFramePr>
          <p:cNvPr id="5" name="Content Placeholder 2">
            <a:extLst>
              <a:ext uri="{FF2B5EF4-FFF2-40B4-BE49-F238E27FC236}">
                <a16:creationId xmlns:a16="http://schemas.microsoft.com/office/drawing/2014/main" id="{937D5E79-AF85-CCCE-59FF-02705C20F793}"/>
              </a:ext>
            </a:extLst>
          </p:cNvPr>
          <p:cNvGraphicFramePr>
            <a:graphicFrameLocks noGrp="1"/>
          </p:cNvGraphicFramePr>
          <p:nvPr>
            <p:ph idx="1"/>
            <p:extLst>
              <p:ext uri="{D42A27DB-BD31-4B8C-83A1-F6EECF244321}">
                <p14:modId xmlns:p14="http://schemas.microsoft.com/office/powerpoint/2010/main" val="2892418934"/>
              </p:ext>
            </p:extLst>
          </p:nvPr>
        </p:nvGraphicFramePr>
        <p:xfrm>
          <a:off x="1621973" y="1941374"/>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28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7283-AA83-30EC-AC86-0C967EA857C9}"/>
              </a:ext>
            </a:extLst>
          </p:cNvPr>
          <p:cNvSpPr>
            <a:spLocks noGrp="1"/>
          </p:cNvSpPr>
          <p:nvPr>
            <p:ph type="title"/>
          </p:nvPr>
        </p:nvSpPr>
        <p:spPr/>
        <p:txBody>
          <a:bodyPr>
            <a:normAutofit/>
          </a:bodyPr>
          <a:lstStyle/>
          <a:p>
            <a:r>
              <a:rPr lang="en-US" sz="4400" b="1" dirty="0"/>
              <a:t>What Matters Most: Redefining What Matters</a:t>
            </a:r>
          </a:p>
        </p:txBody>
      </p:sp>
      <p:graphicFrame>
        <p:nvGraphicFramePr>
          <p:cNvPr id="5" name="Content Placeholder 2">
            <a:extLst>
              <a:ext uri="{FF2B5EF4-FFF2-40B4-BE49-F238E27FC236}">
                <a16:creationId xmlns:a16="http://schemas.microsoft.com/office/drawing/2014/main" id="{FE7DF5E4-E7DB-5A19-FA1B-C5ADC4B5BCC5}"/>
              </a:ext>
            </a:extLst>
          </p:cNvPr>
          <p:cNvGraphicFramePr>
            <a:graphicFrameLocks noGrp="1"/>
          </p:cNvGraphicFramePr>
          <p:nvPr>
            <p:ph idx="4294967295"/>
            <p:extLst>
              <p:ext uri="{D42A27DB-BD31-4B8C-83A1-F6EECF244321}">
                <p14:modId xmlns:p14="http://schemas.microsoft.com/office/powerpoint/2010/main" val="3008554544"/>
              </p:ext>
            </p:extLst>
          </p:nvPr>
        </p:nvGraphicFramePr>
        <p:xfrm>
          <a:off x="0" y="1033670"/>
          <a:ext cx="10326757" cy="5824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94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F34EC2-2EB6-1E2A-BA6F-431ACF86EE9A}"/>
              </a:ext>
            </a:extLst>
          </p:cNvPr>
          <p:cNvSpPr>
            <a:spLocks noGrp="1"/>
          </p:cNvSpPr>
          <p:nvPr>
            <p:ph sz="quarter" idx="18"/>
          </p:nvPr>
        </p:nvSpPr>
        <p:spPr>
          <a:xfrm>
            <a:off x="199551" y="1520697"/>
            <a:ext cx="6079329" cy="5337303"/>
          </a:xfrm>
        </p:spPr>
        <p:txBody>
          <a:bodyPr>
            <a:normAutofit/>
          </a:bodyPr>
          <a:lstStyle/>
          <a:p>
            <a:pPr marL="0" indent="0">
              <a:buNone/>
            </a:pPr>
            <a:endParaRPr lang="en-US">
              <a:solidFill>
                <a:schemeClr val="bg2">
                  <a:lumMod val="10000"/>
                </a:schemeClr>
              </a:solidFill>
            </a:endParaRPr>
          </a:p>
          <a:p>
            <a:r>
              <a:rPr lang="en-US" b="1"/>
              <a:t>Align with Personal Goals: </a:t>
            </a:r>
          </a:p>
          <a:p>
            <a:pPr lvl="1"/>
            <a:r>
              <a:rPr lang="en-US"/>
              <a:t>Medication use aligns with resident’s health outcomes and care preferences</a:t>
            </a:r>
          </a:p>
          <a:p>
            <a:pPr lvl="2"/>
            <a:r>
              <a:rPr lang="en-US"/>
              <a:t>Medications should only be used if helps resident achieve their personal goals rather than suppressing a symptom</a:t>
            </a:r>
          </a:p>
          <a:p>
            <a:pPr lvl="1"/>
            <a:r>
              <a:rPr lang="en-US"/>
              <a:t>Shift from diagnosis-focused → goal-focused documentation (the “why)</a:t>
            </a:r>
          </a:p>
          <a:p>
            <a:pPr lvl="2"/>
            <a:r>
              <a:rPr lang="en-US"/>
              <a:t>Resident values alertness, pain control, or anxiety reduction</a:t>
            </a:r>
          </a:p>
          <a:p>
            <a:r>
              <a:rPr lang="en-US" b="1"/>
              <a:t>Shared Decision Making: </a:t>
            </a:r>
          </a:p>
          <a:p>
            <a:pPr lvl="1"/>
            <a:r>
              <a:rPr lang="en-US"/>
              <a:t>Clinical evidence + resident values</a:t>
            </a:r>
          </a:p>
          <a:p>
            <a:pPr lvl="1">
              <a:defRPr/>
            </a:pPr>
            <a:r>
              <a:rPr lang="en-US"/>
              <a:t>Include resident and caregiver input</a:t>
            </a:r>
          </a:p>
          <a:p>
            <a:pPr lvl="1">
              <a:defRPr/>
            </a:pPr>
            <a:r>
              <a:rPr lang="en-US"/>
              <a:t>Involves clear communication about risks and benefits of medication to ensure informed consent</a:t>
            </a:r>
          </a:p>
          <a:p>
            <a:pPr marL="960120" lvl="2" indent="0">
              <a:buNone/>
            </a:pPr>
            <a:endParaRPr lang="en-US" sz="1700"/>
          </a:p>
          <a:p>
            <a:pPr marL="0" indent="0">
              <a:buNone/>
            </a:pPr>
            <a:r>
              <a:rPr lang="en-US" b="1"/>
              <a:t>*ASK: How does this medication help this resident live the life they want today</a:t>
            </a:r>
          </a:p>
          <a:p>
            <a:pPr marL="502920" lvl="1" indent="0">
              <a:buNone/>
              <a:defRPr/>
            </a:pPr>
            <a:endParaRPr lang="en-US">
              <a:solidFill>
                <a:prstClr val="black"/>
              </a:solidFill>
            </a:endParaRPr>
          </a:p>
        </p:txBody>
      </p:sp>
      <p:sp>
        <p:nvSpPr>
          <p:cNvPr id="6" name="Content Placeholder 5">
            <a:extLst>
              <a:ext uri="{FF2B5EF4-FFF2-40B4-BE49-F238E27FC236}">
                <a16:creationId xmlns:a16="http://schemas.microsoft.com/office/drawing/2014/main" id="{C93E5F50-973B-A9CF-52B8-DEDC81E064E0}"/>
              </a:ext>
            </a:extLst>
          </p:cNvPr>
          <p:cNvSpPr>
            <a:spLocks noGrp="1"/>
          </p:cNvSpPr>
          <p:nvPr>
            <p:ph sz="quarter" idx="19"/>
          </p:nvPr>
        </p:nvSpPr>
        <p:spPr/>
        <p:txBody>
          <a:bodyPr/>
          <a:lstStyle/>
          <a:p>
            <a:endParaRPr lang="en-US"/>
          </a:p>
        </p:txBody>
      </p:sp>
      <p:sp>
        <p:nvSpPr>
          <p:cNvPr id="2" name="Title 1">
            <a:extLst>
              <a:ext uri="{FF2B5EF4-FFF2-40B4-BE49-F238E27FC236}">
                <a16:creationId xmlns:a16="http://schemas.microsoft.com/office/drawing/2014/main" id="{265D9A23-BD76-55C6-7518-D309DCE058FA}"/>
              </a:ext>
            </a:extLst>
          </p:cNvPr>
          <p:cNvSpPr>
            <a:spLocks noGrp="1"/>
          </p:cNvSpPr>
          <p:nvPr>
            <p:ph type="title" idx="4294967295"/>
          </p:nvPr>
        </p:nvSpPr>
        <p:spPr>
          <a:xfrm>
            <a:off x="646813" y="99400"/>
            <a:ext cx="7245627" cy="1421297"/>
          </a:xfrm>
        </p:spPr>
        <p:txBody>
          <a:bodyPr>
            <a:normAutofit/>
          </a:bodyPr>
          <a:lstStyle/>
          <a:p>
            <a:r>
              <a:rPr lang="en-US" sz="4400" b="1" dirty="0"/>
              <a:t>What Matters</a:t>
            </a:r>
          </a:p>
        </p:txBody>
      </p:sp>
      <p:pic>
        <p:nvPicPr>
          <p:cNvPr id="4" name="Picture 2" descr="Benefits Of Being A Senior Caregiver ...">
            <a:extLst>
              <a:ext uri="{FF2B5EF4-FFF2-40B4-BE49-F238E27FC236}">
                <a16:creationId xmlns:a16="http://schemas.microsoft.com/office/drawing/2014/main" id="{3AB690F9-B8C7-6F46-2573-7206E97E9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14" r="1715"/>
          <a:stretch>
            <a:fillRect/>
          </a:stretch>
        </p:blipFill>
        <p:spPr bwMode="auto">
          <a:xfrm>
            <a:off x="6278880" y="2102105"/>
            <a:ext cx="5357736" cy="4638040"/>
          </a:xfrm>
          <a:prstGeom prst="rect">
            <a:avLst/>
          </a:prstGeom>
          <a:solidFill>
            <a:srgbClr val="FFFFFF"/>
          </a:solidFill>
        </p:spPr>
      </p:pic>
    </p:spTree>
    <p:extLst>
      <p:ext uri="{BB962C8B-B14F-4D97-AF65-F5344CB8AC3E}">
        <p14:creationId xmlns:p14="http://schemas.microsoft.com/office/powerpoint/2010/main" val="162923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DECB-97B2-01F7-0D8E-201B5AEEFE71}"/>
              </a:ext>
            </a:extLst>
          </p:cNvPr>
          <p:cNvSpPr>
            <a:spLocks noGrp="1"/>
          </p:cNvSpPr>
          <p:nvPr>
            <p:ph type="title"/>
          </p:nvPr>
        </p:nvSpPr>
        <p:spPr/>
        <p:txBody>
          <a:bodyPr>
            <a:normAutofit/>
          </a:bodyPr>
          <a:lstStyle/>
          <a:p>
            <a:r>
              <a:rPr lang="en-US" sz="4400" b="1" dirty="0"/>
              <a:t>Medication</a:t>
            </a:r>
          </a:p>
        </p:txBody>
      </p:sp>
      <p:sp>
        <p:nvSpPr>
          <p:cNvPr id="3" name="Content Placeholder 2">
            <a:extLst>
              <a:ext uri="{FF2B5EF4-FFF2-40B4-BE49-F238E27FC236}">
                <a16:creationId xmlns:a16="http://schemas.microsoft.com/office/drawing/2014/main" id="{9BA984AB-6610-92FB-0D0A-1B3BE9B83572}"/>
              </a:ext>
            </a:extLst>
          </p:cNvPr>
          <p:cNvSpPr>
            <a:spLocks noGrp="1"/>
          </p:cNvSpPr>
          <p:nvPr>
            <p:ph idx="1"/>
          </p:nvPr>
        </p:nvSpPr>
        <p:spPr>
          <a:xfrm>
            <a:off x="333300" y="2120533"/>
            <a:ext cx="10931548" cy="3969372"/>
          </a:xfrm>
        </p:spPr>
        <p:txBody>
          <a:bodyPr>
            <a:normAutofit fontScale="85000" lnSpcReduction="20000"/>
          </a:bodyPr>
          <a:lstStyle/>
          <a:p>
            <a:pPr marL="800100" lvl="1" indent="-342900">
              <a:buFont typeface="Arial"/>
              <a:buChar char="•"/>
              <a:defRPr/>
            </a:pPr>
            <a:r>
              <a:rPr lang="en-US" sz="3200">
                <a:solidFill>
                  <a:srgbClr val="1A305B"/>
                </a:solidFill>
              </a:rPr>
              <a:t>Use psychotropics only when they help the resident achieve their goals-not simply to reduce behaviors</a:t>
            </a:r>
          </a:p>
          <a:p>
            <a:pPr marL="800100" lvl="1" indent="-342900">
              <a:buFont typeface="Arial"/>
              <a:buChar char="•"/>
              <a:defRPr/>
            </a:pPr>
            <a:r>
              <a:rPr lang="en-US" sz="3200">
                <a:solidFill>
                  <a:srgbClr val="1A305B"/>
                </a:solidFill>
              </a:rPr>
              <a:t>Prioritize non-pharm interventions</a:t>
            </a:r>
          </a:p>
          <a:p>
            <a:pPr marL="1257300" lvl="2" indent="-342900">
              <a:buFont typeface="Arial"/>
              <a:buChar char="•"/>
              <a:defRPr/>
            </a:pPr>
            <a:r>
              <a:rPr lang="en-US" sz="3000">
                <a:solidFill>
                  <a:srgbClr val="1A305B"/>
                </a:solidFill>
              </a:rPr>
              <a:t>Use behavioral and psychosocial strategies</a:t>
            </a:r>
          </a:p>
          <a:p>
            <a:pPr marL="800100" lvl="1" indent="-342900">
              <a:buFont typeface="Arial"/>
              <a:buChar char="•"/>
              <a:defRPr/>
            </a:pPr>
            <a:r>
              <a:rPr lang="en-US" sz="3200">
                <a:solidFill>
                  <a:srgbClr val="1A305B"/>
                </a:solidFill>
              </a:rPr>
              <a:t>Regular medication review</a:t>
            </a:r>
          </a:p>
          <a:p>
            <a:pPr marL="1257300" lvl="2" indent="-342900">
              <a:buFont typeface="Arial"/>
              <a:buChar char="•"/>
              <a:defRPr/>
            </a:pPr>
            <a:r>
              <a:rPr lang="en-US" sz="3000">
                <a:solidFill>
                  <a:srgbClr val="1A305B"/>
                </a:solidFill>
              </a:rPr>
              <a:t>Consider deprescribing when appropriate</a:t>
            </a:r>
          </a:p>
          <a:p>
            <a:pPr marL="1714500" lvl="3" indent="-342900">
              <a:buFont typeface="Arial"/>
              <a:buChar char="•"/>
              <a:defRPr/>
            </a:pPr>
            <a:r>
              <a:rPr lang="en-US" sz="2800">
                <a:solidFill>
                  <a:srgbClr val="1A305B"/>
                </a:solidFill>
              </a:rPr>
              <a:t>When prevents resident from doing what they love </a:t>
            </a:r>
          </a:p>
          <a:p>
            <a:pPr marL="1714500" lvl="3" indent="-342900">
              <a:buFont typeface="Arial"/>
              <a:buChar char="•"/>
              <a:defRPr/>
            </a:pPr>
            <a:r>
              <a:rPr lang="en-US" sz="2800">
                <a:solidFill>
                  <a:srgbClr val="1A305B"/>
                </a:solidFill>
              </a:rPr>
              <a:t>Poses a safety risk </a:t>
            </a:r>
          </a:p>
          <a:p>
            <a:pPr marL="1257300" lvl="2" indent="-342900">
              <a:buFont typeface="Arial"/>
              <a:buChar char="•"/>
              <a:defRPr/>
            </a:pPr>
            <a:r>
              <a:rPr lang="en-US" sz="3000">
                <a:solidFill>
                  <a:srgbClr val="1A305B"/>
                </a:solidFill>
              </a:rPr>
              <a:t>Use the lowest effective dose</a:t>
            </a:r>
          </a:p>
          <a:p>
            <a:pPr marL="800100" lvl="1" indent="-342900">
              <a:buFont typeface="Arial"/>
              <a:buChar char="•"/>
              <a:defRPr/>
            </a:pPr>
            <a:r>
              <a:rPr lang="en-US" sz="3200">
                <a:solidFill>
                  <a:srgbClr val="1A305B"/>
                </a:solidFill>
              </a:rPr>
              <a:t>“Start low, go slow”</a:t>
            </a:r>
          </a:p>
          <a:p>
            <a:pPr marL="1257300" lvl="2" indent="-342900">
              <a:buFont typeface="Arial"/>
              <a:buChar char="•"/>
              <a:defRPr/>
            </a:pPr>
            <a:r>
              <a:rPr lang="en-US" sz="3000">
                <a:solidFill>
                  <a:srgbClr val="1A305B"/>
                </a:solidFill>
              </a:rPr>
              <a:t>Initiate slowly to prevent adverse side effects</a:t>
            </a:r>
          </a:p>
          <a:p>
            <a:endParaRPr lang="en-US"/>
          </a:p>
        </p:txBody>
      </p:sp>
    </p:spTree>
    <p:extLst>
      <p:ext uri="{BB962C8B-B14F-4D97-AF65-F5344CB8AC3E}">
        <p14:creationId xmlns:p14="http://schemas.microsoft.com/office/powerpoint/2010/main" val="359895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E815-BE2D-6D63-321D-2AC998EDAD37}"/>
              </a:ext>
            </a:extLst>
          </p:cNvPr>
          <p:cNvSpPr>
            <a:spLocks noGrp="1"/>
          </p:cNvSpPr>
          <p:nvPr>
            <p:ph type="title"/>
          </p:nvPr>
        </p:nvSpPr>
        <p:spPr/>
        <p:txBody>
          <a:bodyPr>
            <a:normAutofit/>
          </a:bodyPr>
          <a:lstStyle/>
          <a:p>
            <a:r>
              <a:rPr lang="en-US" sz="4400" b="1" dirty="0"/>
              <a:t>When “What Matters” Changes: Deprescribing</a:t>
            </a:r>
          </a:p>
        </p:txBody>
      </p:sp>
      <p:sp>
        <p:nvSpPr>
          <p:cNvPr id="3" name="Content Placeholder 2">
            <a:extLst>
              <a:ext uri="{FF2B5EF4-FFF2-40B4-BE49-F238E27FC236}">
                <a16:creationId xmlns:a16="http://schemas.microsoft.com/office/drawing/2014/main" id="{92F1D95F-AB81-11BA-C18A-8F49809D6356}"/>
              </a:ext>
            </a:extLst>
          </p:cNvPr>
          <p:cNvSpPr>
            <a:spLocks noGrp="1"/>
          </p:cNvSpPr>
          <p:nvPr>
            <p:ph idx="1"/>
          </p:nvPr>
        </p:nvSpPr>
        <p:spPr/>
        <p:txBody>
          <a:bodyPr>
            <a:normAutofit/>
          </a:bodyPr>
          <a:lstStyle/>
          <a:p>
            <a:pPr lvl="0"/>
            <a:r>
              <a:rPr lang="en-US" sz="2800" dirty="0"/>
              <a:t>Deprescribing is not stopping care—it is aligning treatment with current goals.</a:t>
            </a:r>
          </a:p>
          <a:p>
            <a:r>
              <a:rPr lang="en-US" sz="2800" dirty="0"/>
              <a:t>Just because a resident has been on a psychotropic for years doesn't mean it still aligns with their current "What Matters.“</a:t>
            </a:r>
          </a:p>
          <a:p>
            <a:r>
              <a:rPr lang="en-US" sz="2800" dirty="0"/>
              <a:t>Routinely review to ask: "Does this pill still serve their current life goal?”</a:t>
            </a:r>
          </a:p>
          <a:p>
            <a:pPr lvl="0"/>
            <a:r>
              <a:rPr lang="en-US" sz="2800" dirty="0"/>
              <a:t>Reviewing Goals: As health declines, goals often shift from long-term prevention to immediate comfort.</a:t>
            </a:r>
          </a:p>
          <a:p>
            <a:endParaRPr lang="en-US" dirty="0"/>
          </a:p>
        </p:txBody>
      </p:sp>
    </p:spTree>
    <p:extLst>
      <p:ext uri="{BB962C8B-B14F-4D97-AF65-F5344CB8AC3E}">
        <p14:creationId xmlns:p14="http://schemas.microsoft.com/office/powerpoint/2010/main" val="265516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A34D3-47C9-D827-2274-98720FF89324}"/>
              </a:ext>
            </a:extLst>
          </p:cNvPr>
          <p:cNvSpPr>
            <a:spLocks noGrp="1"/>
          </p:cNvSpPr>
          <p:nvPr>
            <p:ph sz="quarter" idx="18"/>
          </p:nvPr>
        </p:nvSpPr>
        <p:spPr/>
        <p:txBody>
          <a:bodyPr>
            <a:normAutofit fontScale="92500" lnSpcReduction="20000"/>
          </a:bodyPr>
          <a:lstStyle/>
          <a:p>
            <a:pPr marL="0" lvl="0" indent="0">
              <a:buNone/>
              <a:defRPr/>
            </a:pPr>
            <a:endParaRPr lang="en-US" sz="2400">
              <a:solidFill>
                <a:prstClr val="black"/>
              </a:solidFill>
            </a:endParaRPr>
          </a:p>
          <a:p>
            <a:pPr>
              <a:defRPr/>
            </a:pPr>
            <a:r>
              <a:rPr lang="en-US" sz="2800"/>
              <a:t>Monitor cognitive decline: actively screen for side effects like delirium, confusion, or increased sedation</a:t>
            </a:r>
          </a:p>
          <a:p>
            <a:pPr lvl="0">
              <a:defRPr/>
            </a:pPr>
            <a:r>
              <a:rPr lang="en-US" sz="2800"/>
              <a:t>Identify Root Causes: ensure behavioral changes aren’t caused by treatable physical issues before prescribing psychotropics</a:t>
            </a:r>
          </a:p>
          <a:p>
            <a:pPr lvl="1">
              <a:defRPr/>
            </a:pPr>
            <a:r>
              <a:rPr lang="en-US" sz="2800"/>
              <a:t>Pain, infection, hunger</a:t>
            </a:r>
          </a:p>
          <a:p>
            <a:pPr>
              <a:defRPr/>
            </a:pPr>
            <a:r>
              <a:rPr lang="en-US" sz="2800"/>
              <a:t>Avoid chemical restraint: using medication solely to control behavior or for staff convenience</a:t>
            </a:r>
          </a:p>
          <a:p>
            <a:pPr marL="0" indent="0">
              <a:buNone/>
            </a:pPr>
            <a:endParaRPr lang="en-US"/>
          </a:p>
        </p:txBody>
      </p:sp>
      <p:sp>
        <p:nvSpPr>
          <p:cNvPr id="2" name="Title 1">
            <a:extLst>
              <a:ext uri="{FF2B5EF4-FFF2-40B4-BE49-F238E27FC236}">
                <a16:creationId xmlns:a16="http://schemas.microsoft.com/office/drawing/2014/main" id="{BB2D9621-196C-6603-5EA3-DC23F2C4B953}"/>
              </a:ext>
            </a:extLst>
          </p:cNvPr>
          <p:cNvSpPr>
            <a:spLocks noGrp="1"/>
          </p:cNvSpPr>
          <p:nvPr>
            <p:ph type="title" idx="4294967295"/>
          </p:nvPr>
        </p:nvSpPr>
        <p:spPr>
          <a:xfrm>
            <a:off x="387626" y="110158"/>
            <a:ext cx="7394713" cy="1499981"/>
          </a:xfrm>
        </p:spPr>
        <p:txBody>
          <a:bodyPr>
            <a:normAutofit/>
          </a:bodyPr>
          <a:lstStyle/>
          <a:p>
            <a:r>
              <a:rPr lang="en-US" sz="4400" b="1" dirty="0"/>
              <a:t>Mentation</a:t>
            </a:r>
          </a:p>
        </p:txBody>
      </p:sp>
      <p:pic>
        <p:nvPicPr>
          <p:cNvPr id="4" name="Picture 3" descr="Delirium Awareness Resources ...">
            <a:extLst>
              <a:ext uri="{FF2B5EF4-FFF2-40B4-BE49-F238E27FC236}">
                <a16:creationId xmlns:a16="http://schemas.microsoft.com/office/drawing/2014/main" id="{47F24F8C-FF89-0B60-BE93-248A510CEB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483" y="2222133"/>
            <a:ext cx="3449320" cy="3449320"/>
          </a:xfrm>
          <a:prstGeom prst="rect">
            <a:avLst/>
          </a:prstGeom>
          <a:solidFill>
            <a:srgbClr val="FFFFFF"/>
          </a:solidFill>
        </p:spPr>
      </p:pic>
    </p:spTree>
    <p:extLst>
      <p:ext uri="{BB962C8B-B14F-4D97-AF65-F5344CB8AC3E}">
        <p14:creationId xmlns:p14="http://schemas.microsoft.com/office/powerpoint/2010/main" val="2573515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1D07E-CA6F-E90E-B49B-8C5BC3608FA4}"/>
              </a:ext>
            </a:extLst>
          </p:cNvPr>
          <p:cNvSpPr>
            <a:spLocks noGrp="1"/>
          </p:cNvSpPr>
          <p:nvPr>
            <p:ph sz="quarter" idx="18"/>
          </p:nvPr>
        </p:nvSpPr>
        <p:spPr/>
        <p:txBody>
          <a:bodyPr>
            <a:normAutofit fontScale="92500" lnSpcReduction="10000"/>
          </a:bodyPr>
          <a:lstStyle/>
          <a:p>
            <a:pPr marL="0" indent="0">
              <a:spcBef>
                <a:spcPts val="1000"/>
              </a:spcBef>
              <a:buClrTx/>
              <a:buNone/>
              <a:defRPr/>
            </a:pPr>
            <a:endParaRPr lang="en-US" b="1">
              <a:solidFill>
                <a:prstClr val="black"/>
              </a:solidFill>
            </a:endParaRPr>
          </a:p>
          <a:p>
            <a:pPr marL="228600" indent="-228600">
              <a:spcBef>
                <a:spcPts val="1000"/>
              </a:spcBef>
              <a:buClrTx/>
              <a:buFont typeface="Arial" panose="020B0604020202020204" pitchFamily="34" charset="0"/>
              <a:buChar char="•"/>
              <a:defRPr/>
            </a:pPr>
            <a:r>
              <a:rPr lang="en-US" sz="2800">
                <a:solidFill>
                  <a:srgbClr val="1A305B"/>
                </a:solidFill>
              </a:rPr>
              <a:t>Assess fall risk: routinely evaluate how psychotropic medication impacts the resident’s balance/gait</a:t>
            </a:r>
          </a:p>
          <a:p>
            <a:pPr marL="731520" lvl="1" indent="-228600">
              <a:spcBef>
                <a:spcPts val="1000"/>
              </a:spcBef>
              <a:buClrTx/>
              <a:buFont typeface="Arial" panose="020B0604020202020204" pitchFamily="34" charset="0"/>
              <a:buChar char="•"/>
              <a:defRPr/>
            </a:pPr>
            <a:r>
              <a:rPr lang="en-US" sz="2800">
                <a:solidFill>
                  <a:srgbClr val="1A305B"/>
                </a:solidFill>
              </a:rPr>
              <a:t>Dizziness/orthostatic hypotension</a:t>
            </a:r>
          </a:p>
          <a:p>
            <a:pPr marL="228600" indent="-228600">
              <a:spcBef>
                <a:spcPts val="1000"/>
              </a:spcBef>
              <a:buClrTx/>
              <a:buFont typeface="Arial" panose="020B0604020202020204" pitchFamily="34" charset="0"/>
              <a:buChar char="•"/>
              <a:defRPr/>
            </a:pPr>
            <a:r>
              <a:rPr lang="en-US" sz="2800">
                <a:solidFill>
                  <a:srgbClr val="1A305B"/>
                </a:solidFill>
              </a:rPr>
              <a:t>Maintain daily function: ensure regimen does not prevent resident from moving safely every day</a:t>
            </a:r>
          </a:p>
          <a:p>
            <a:pPr marL="731520" lvl="1" indent="-228600">
              <a:spcBef>
                <a:spcPts val="1000"/>
              </a:spcBef>
              <a:buClrTx/>
              <a:buFont typeface="Arial" panose="020B0604020202020204" pitchFamily="34" charset="0"/>
              <a:buChar char="•"/>
              <a:defRPr/>
            </a:pPr>
            <a:r>
              <a:rPr lang="en-US" sz="2800">
                <a:solidFill>
                  <a:srgbClr val="1A305B"/>
                </a:solidFill>
              </a:rPr>
              <a:t>Essential for maintaining independence</a:t>
            </a:r>
          </a:p>
        </p:txBody>
      </p:sp>
      <p:sp>
        <p:nvSpPr>
          <p:cNvPr id="6" name="Content Placeholder 5">
            <a:extLst>
              <a:ext uri="{FF2B5EF4-FFF2-40B4-BE49-F238E27FC236}">
                <a16:creationId xmlns:a16="http://schemas.microsoft.com/office/drawing/2014/main" id="{A8C0B47E-1D50-1A7B-4C3F-18C2DB1F98B8}"/>
              </a:ext>
            </a:extLst>
          </p:cNvPr>
          <p:cNvSpPr>
            <a:spLocks noGrp="1"/>
          </p:cNvSpPr>
          <p:nvPr>
            <p:ph sz="quarter" idx="19"/>
          </p:nvPr>
        </p:nvSpPr>
        <p:spPr/>
        <p:txBody>
          <a:bodyPr/>
          <a:lstStyle/>
          <a:p>
            <a:endParaRPr lang="en-US"/>
          </a:p>
        </p:txBody>
      </p:sp>
      <p:sp>
        <p:nvSpPr>
          <p:cNvPr id="2" name="Title 1">
            <a:extLst>
              <a:ext uri="{FF2B5EF4-FFF2-40B4-BE49-F238E27FC236}">
                <a16:creationId xmlns:a16="http://schemas.microsoft.com/office/drawing/2014/main" id="{D94BD152-13A0-E435-89E9-A82D60D72421}"/>
              </a:ext>
            </a:extLst>
          </p:cNvPr>
          <p:cNvSpPr>
            <a:spLocks noGrp="1"/>
          </p:cNvSpPr>
          <p:nvPr>
            <p:ph type="title" idx="4294967295"/>
          </p:nvPr>
        </p:nvSpPr>
        <p:spPr>
          <a:xfrm>
            <a:off x="188843" y="308112"/>
            <a:ext cx="6250945" cy="1212575"/>
          </a:xfrm>
        </p:spPr>
        <p:txBody>
          <a:bodyPr>
            <a:normAutofit/>
          </a:bodyPr>
          <a:lstStyle/>
          <a:p>
            <a:r>
              <a:rPr lang="en-US" sz="4400" b="1" dirty="0"/>
              <a:t>Mobility</a:t>
            </a:r>
          </a:p>
        </p:txBody>
      </p:sp>
      <p:pic>
        <p:nvPicPr>
          <p:cNvPr id="4" name="Content Placeholder 3">
            <a:extLst>
              <a:ext uri="{FF2B5EF4-FFF2-40B4-BE49-F238E27FC236}">
                <a16:creationId xmlns:a16="http://schemas.microsoft.com/office/drawing/2014/main" id="{F7E3FF8F-CCF4-8BA8-542F-687C6AF8ABBF}"/>
              </a:ext>
            </a:extLst>
          </p:cNvPr>
          <p:cNvPicPr>
            <a:picLocks noChangeAspect="1"/>
          </p:cNvPicPr>
          <p:nvPr/>
        </p:nvPicPr>
        <p:blipFill>
          <a:blip r:embed="rId3"/>
          <a:srcRect l="3254" r="-3" b="-3"/>
          <a:stretch>
            <a:fillRect/>
          </a:stretch>
        </p:blipFill>
        <p:spPr>
          <a:xfrm>
            <a:off x="6573000" y="2204720"/>
            <a:ext cx="4024531" cy="3556000"/>
          </a:xfrm>
          <a:prstGeom prst="rect">
            <a:avLst/>
          </a:prstGeom>
          <a:noFill/>
        </p:spPr>
      </p:pic>
    </p:spTree>
    <p:extLst>
      <p:ext uri="{BB962C8B-B14F-4D97-AF65-F5344CB8AC3E}">
        <p14:creationId xmlns:p14="http://schemas.microsoft.com/office/powerpoint/2010/main" val="53370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3B97C3-34A8-9610-D1F5-03C4B420F8F8}"/>
              </a:ext>
            </a:extLst>
          </p:cNvPr>
          <p:cNvSpPr>
            <a:spLocks noGrp="1"/>
          </p:cNvSpPr>
          <p:nvPr>
            <p:ph sz="quarter" idx="18"/>
          </p:nvPr>
        </p:nvSpPr>
        <p:spPr>
          <a:xfrm>
            <a:off x="250370" y="1997075"/>
            <a:ext cx="6085934" cy="4860925"/>
          </a:xfrm>
        </p:spPr>
        <p:txBody>
          <a:bodyPr>
            <a:normAutofit/>
          </a:bodyPr>
          <a:lstStyle/>
          <a:p>
            <a:pPr marL="0" indent="0">
              <a:buNone/>
            </a:pPr>
            <a:r>
              <a:rPr lang="en-US" sz="2400" b="1" dirty="0"/>
              <a:t>What Matters</a:t>
            </a:r>
            <a:endParaRPr lang="en-US" sz="2400" dirty="0"/>
          </a:p>
          <a:p>
            <a:pPr lvl="1"/>
            <a:r>
              <a:rPr lang="en-US" sz="2400" dirty="0"/>
              <a:t>“What Matters” was never identified or documented</a:t>
            </a:r>
          </a:p>
          <a:p>
            <a:pPr lvl="1"/>
            <a:r>
              <a:rPr lang="en-US" sz="2400" dirty="0"/>
              <a:t>Ask family: “What helps keep her oriented and calm?” </a:t>
            </a:r>
          </a:p>
          <a:p>
            <a:pPr lvl="1"/>
            <a:r>
              <a:rPr lang="en-US" sz="2400" dirty="0"/>
              <a:t>Document routines (sleep, light exposure, sensory use) </a:t>
            </a:r>
          </a:p>
          <a:p>
            <a:pPr marL="0" indent="0">
              <a:buNone/>
            </a:pPr>
            <a:r>
              <a:rPr lang="en-US" sz="2400" b="1" dirty="0"/>
              <a:t>Medication</a:t>
            </a:r>
            <a:endParaRPr lang="en-US" sz="2400" dirty="0"/>
          </a:p>
          <a:p>
            <a:pPr lvl="1"/>
            <a:r>
              <a:rPr lang="en-US" sz="2400" dirty="0"/>
              <a:t>Emphasize scheduled pain control (acetaminophen) </a:t>
            </a:r>
          </a:p>
          <a:p>
            <a:pPr lvl="1"/>
            <a:r>
              <a:rPr lang="en-US" sz="2400" dirty="0"/>
              <a:t>Use non-pharmacologic strategies first-line </a:t>
            </a:r>
          </a:p>
          <a:p>
            <a:endParaRPr lang="en-US" dirty="0"/>
          </a:p>
        </p:txBody>
      </p:sp>
      <p:sp>
        <p:nvSpPr>
          <p:cNvPr id="5" name="Content Placeholder 4">
            <a:extLst>
              <a:ext uri="{FF2B5EF4-FFF2-40B4-BE49-F238E27FC236}">
                <a16:creationId xmlns:a16="http://schemas.microsoft.com/office/drawing/2014/main" id="{85A6B372-D788-E4F0-7765-1110F293AA06}"/>
              </a:ext>
            </a:extLst>
          </p:cNvPr>
          <p:cNvSpPr>
            <a:spLocks noGrp="1"/>
          </p:cNvSpPr>
          <p:nvPr>
            <p:ph sz="quarter" idx="19"/>
          </p:nvPr>
        </p:nvSpPr>
        <p:spPr>
          <a:xfrm>
            <a:off x="6336305" y="2092780"/>
            <a:ext cx="5345705" cy="3967840"/>
          </a:xfrm>
        </p:spPr>
        <p:txBody>
          <a:bodyPr>
            <a:normAutofit/>
          </a:bodyPr>
          <a:lstStyle/>
          <a:p>
            <a:pPr marL="0" indent="0">
              <a:buNone/>
            </a:pPr>
            <a:r>
              <a:rPr lang="en-US" sz="2400" b="1"/>
              <a:t>Mentation</a:t>
            </a:r>
            <a:endParaRPr lang="en-US" sz="2400"/>
          </a:p>
          <a:p>
            <a:pPr lvl="1"/>
            <a:r>
              <a:rPr lang="en-US" sz="2400"/>
              <a:t>Identify delirium history on admission </a:t>
            </a:r>
          </a:p>
          <a:p>
            <a:pPr lvl="1"/>
            <a:r>
              <a:rPr lang="en-US" sz="2400"/>
              <a:t>Implement prevention plan: </a:t>
            </a:r>
          </a:p>
          <a:p>
            <a:pPr lvl="2"/>
            <a:r>
              <a:rPr lang="en-US" sz="2233"/>
              <a:t>Glasses/hearing aids in place daily </a:t>
            </a:r>
          </a:p>
          <a:p>
            <a:pPr lvl="2"/>
            <a:r>
              <a:rPr lang="en-US" sz="2233"/>
              <a:t>Daytime activity + light exposure </a:t>
            </a:r>
          </a:p>
          <a:p>
            <a:pPr lvl="2"/>
            <a:r>
              <a:rPr lang="en-US" sz="2233"/>
              <a:t>Sleep hygiene (limit daytime naps) </a:t>
            </a:r>
          </a:p>
          <a:p>
            <a:pPr marL="0" indent="0">
              <a:buNone/>
            </a:pPr>
            <a:r>
              <a:rPr lang="en-US" sz="2400" b="1"/>
              <a:t>Mobility</a:t>
            </a:r>
            <a:endParaRPr lang="en-US" sz="2400"/>
          </a:p>
          <a:p>
            <a:pPr lvl="1"/>
            <a:r>
              <a:rPr lang="en-US" sz="2400"/>
              <a:t>Daily ambulation plan with walker </a:t>
            </a:r>
          </a:p>
          <a:p>
            <a:endParaRPr lang="en-US"/>
          </a:p>
        </p:txBody>
      </p:sp>
      <p:sp>
        <p:nvSpPr>
          <p:cNvPr id="2" name="Title 1">
            <a:extLst>
              <a:ext uri="{FF2B5EF4-FFF2-40B4-BE49-F238E27FC236}">
                <a16:creationId xmlns:a16="http://schemas.microsoft.com/office/drawing/2014/main" id="{C04DF203-6F65-6ADB-577B-A04EFCF77EDA}"/>
              </a:ext>
            </a:extLst>
          </p:cNvPr>
          <p:cNvSpPr>
            <a:spLocks noGrp="1"/>
          </p:cNvSpPr>
          <p:nvPr>
            <p:ph type="title" idx="4294967295"/>
          </p:nvPr>
        </p:nvSpPr>
        <p:spPr>
          <a:xfrm>
            <a:off x="870542" y="282574"/>
            <a:ext cx="10931525" cy="1363663"/>
          </a:xfrm>
        </p:spPr>
        <p:txBody>
          <a:bodyPr>
            <a:normAutofit/>
          </a:bodyPr>
          <a:lstStyle/>
          <a:p>
            <a:r>
              <a:rPr lang="en-US" sz="4400" b="1" dirty="0"/>
              <a:t>Mrs. Brown: What Should Have Happened</a:t>
            </a:r>
          </a:p>
        </p:txBody>
      </p:sp>
    </p:spTree>
    <p:extLst>
      <p:ext uri="{BB962C8B-B14F-4D97-AF65-F5344CB8AC3E}">
        <p14:creationId xmlns:p14="http://schemas.microsoft.com/office/powerpoint/2010/main" val="82324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C169-B89F-88AA-74A8-25380B8C8ADD}"/>
              </a:ext>
            </a:extLst>
          </p:cNvPr>
          <p:cNvSpPr>
            <a:spLocks noGrp="1"/>
          </p:cNvSpPr>
          <p:nvPr>
            <p:ph type="title"/>
          </p:nvPr>
        </p:nvSpPr>
        <p:spPr/>
        <p:txBody>
          <a:bodyPr>
            <a:normAutofit/>
          </a:bodyPr>
          <a:lstStyle/>
          <a:p>
            <a:r>
              <a:rPr lang="en-US" sz="4400" b="1" dirty="0"/>
              <a:t>Learning Objectives</a:t>
            </a:r>
          </a:p>
        </p:txBody>
      </p:sp>
      <p:sp>
        <p:nvSpPr>
          <p:cNvPr id="3" name="Content Placeholder 2">
            <a:extLst>
              <a:ext uri="{FF2B5EF4-FFF2-40B4-BE49-F238E27FC236}">
                <a16:creationId xmlns:a16="http://schemas.microsoft.com/office/drawing/2014/main" id="{F96F6419-3B02-5153-43B8-B22DDC1128E2}"/>
              </a:ext>
            </a:extLst>
          </p:cNvPr>
          <p:cNvSpPr>
            <a:spLocks noGrp="1"/>
          </p:cNvSpPr>
          <p:nvPr>
            <p:ph idx="1"/>
          </p:nvPr>
        </p:nvSpPr>
        <p:spPr/>
        <p:txBody>
          <a:bodyPr/>
          <a:lstStyle/>
          <a:p>
            <a:pPr lvl="0"/>
            <a:r>
              <a:rPr lang="en-US" sz="2400"/>
              <a:t>Describe the impact of psychotropic medications on mentation, mobility, and function in older adults.</a:t>
            </a:r>
          </a:p>
          <a:p>
            <a:pPr lvl="0"/>
            <a:r>
              <a:rPr lang="en-US" sz="2400"/>
              <a:t>Explain how the 4Ms frameworks shape resident-centered and survey-ready psychotropic documentation.</a:t>
            </a:r>
          </a:p>
          <a:p>
            <a:pPr lvl="0"/>
            <a:r>
              <a:rPr lang="en-US" sz="2400"/>
              <a:t>Apply Age-Friendly documentation to support best practices regarding appropriate medication use; including indication, non-drug interventions, behavior monitoring, and gradual dose reductions.</a:t>
            </a:r>
          </a:p>
          <a:p>
            <a:pPr lvl="0"/>
            <a:r>
              <a:rPr lang="en-US" sz="2400"/>
              <a:t>Identify interdisciplinary strategies that align psychotropic use with resident goals and ensure consistent, audit-ready documentation.</a:t>
            </a:r>
          </a:p>
          <a:p>
            <a:endParaRPr lang="en-US"/>
          </a:p>
        </p:txBody>
      </p:sp>
    </p:spTree>
    <p:extLst>
      <p:ext uri="{BB962C8B-B14F-4D97-AF65-F5344CB8AC3E}">
        <p14:creationId xmlns:p14="http://schemas.microsoft.com/office/powerpoint/2010/main" val="4079444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laughing with her hands in the air&#10;&#10;AI-generated content may be incorrect.">
            <a:extLst>
              <a:ext uri="{FF2B5EF4-FFF2-40B4-BE49-F238E27FC236}">
                <a16:creationId xmlns:a16="http://schemas.microsoft.com/office/drawing/2014/main" id="{B35AC168-80E0-C618-DB51-53EC38C8F23F}"/>
              </a:ext>
            </a:extLst>
          </p:cNvPr>
          <p:cNvPicPr>
            <a:picLocks noChangeAspect="1"/>
          </p:cNvPicPr>
          <p:nvPr/>
        </p:nvPicPr>
        <p:blipFill>
          <a:blip r:embed="rId3"/>
          <a:srcRect b="15730"/>
          <a:stretch>
            <a:fillRect/>
          </a:stretch>
        </p:blipFill>
        <p:spPr>
          <a:xfrm>
            <a:off x="1" y="10"/>
            <a:ext cx="12191999" cy="6857990"/>
          </a:xfrm>
          <a:prstGeom prst="rect">
            <a:avLst/>
          </a:prstGeom>
        </p:spPr>
      </p:pic>
      <p:sp>
        <p:nvSpPr>
          <p:cNvPr id="4" name="Rectangle 3">
            <a:extLst>
              <a:ext uri="{FF2B5EF4-FFF2-40B4-BE49-F238E27FC236}">
                <a16:creationId xmlns:a16="http://schemas.microsoft.com/office/drawing/2014/main" id="{24016897-39EE-235A-ED04-FF89CF381D0D}"/>
              </a:ext>
            </a:extLst>
          </p:cNvPr>
          <p:cNvSpPr/>
          <p:nvPr/>
        </p:nvSpPr>
        <p:spPr>
          <a:xfrm>
            <a:off x="-89452" y="4899991"/>
            <a:ext cx="12394095" cy="756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4A2E9-EF48-F075-C1FE-863524C8864E}"/>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000" spc="-100">
                <a:solidFill>
                  <a:srgbClr val="FFFFFF"/>
                </a:solidFill>
              </a:rPr>
              <a:t>Age</a:t>
            </a:r>
            <a:r>
              <a:rPr lang="en-US" sz="5000">
                <a:solidFill>
                  <a:srgbClr val="FFFFFF"/>
                </a:solidFill>
              </a:rPr>
              <a:t>-F</a:t>
            </a:r>
            <a:r>
              <a:rPr lang="en-US" sz="5000" spc="-100">
                <a:solidFill>
                  <a:srgbClr val="FFFFFF"/>
                </a:solidFill>
              </a:rPr>
              <a:t>riendly Documentation</a:t>
            </a:r>
          </a:p>
        </p:txBody>
      </p:sp>
    </p:spTree>
    <p:extLst>
      <p:ext uri="{BB962C8B-B14F-4D97-AF65-F5344CB8AC3E}">
        <p14:creationId xmlns:p14="http://schemas.microsoft.com/office/powerpoint/2010/main" val="61982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88"/>
            <a:ext cx="3468757" cy="3474403"/>
          </a:xfrm>
        </p:spPr>
        <p:txBody>
          <a:bodyPr>
            <a:normAutofit/>
          </a:bodyPr>
          <a:lstStyle/>
          <a:p>
            <a:r>
              <a:rPr lang="en-US" sz="3800" b="1" dirty="0"/>
              <a:t>Why Psychotropic Documentation Matters</a:t>
            </a:r>
          </a:p>
        </p:txBody>
      </p:sp>
      <p:graphicFrame>
        <p:nvGraphicFramePr>
          <p:cNvPr id="5" name="Content Placeholder 2">
            <a:extLst>
              <a:ext uri="{FF2B5EF4-FFF2-40B4-BE49-F238E27FC236}">
                <a16:creationId xmlns:a16="http://schemas.microsoft.com/office/drawing/2014/main" id="{D0C7CD58-3937-0164-F1E7-6B204367BF34}"/>
              </a:ext>
            </a:extLst>
          </p:cNvPr>
          <p:cNvGraphicFramePr>
            <a:graphicFrameLocks noGrp="1"/>
          </p:cNvGraphicFramePr>
          <p:nvPr>
            <p:ph idx="1"/>
            <p:extLst>
              <p:ext uri="{D42A27DB-BD31-4B8C-83A1-F6EECF244321}">
                <p14:modId xmlns:p14="http://schemas.microsoft.com/office/powerpoint/2010/main" val="75520400"/>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4B85E50-4111-F9C2-63C2-8E0F521F352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38681" y="3150703"/>
            <a:ext cx="2325846" cy="2555875"/>
          </a:xfrm>
          <a:prstGeom prst="rect">
            <a:avLst/>
          </a:prstGeom>
        </p:spPr>
      </p:pic>
      <p:sp>
        <p:nvSpPr>
          <p:cNvPr id="6" name="TextBox 5">
            <a:extLst>
              <a:ext uri="{FF2B5EF4-FFF2-40B4-BE49-F238E27FC236}">
                <a16:creationId xmlns:a16="http://schemas.microsoft.com/office/drawing/2014/main" id="{1CAB013F-0B1B-9B4C-7270-BFA548C2FC53}"/>
              </a:ext>
            </a:extLst>
          </p:cNvPr>
          <p:cNvSpPr txBox="1"/>
          <p:nvPr/>
        </p:nvSpPr>
        <p:spPr>
          <a:xfrm>
            <a:off x="576469" y="5745563"/>
            <a:ext cx="2188058" cy="369332"/>
          </a:xfrm>
          <a:prstGeom prst="rect">
            <a:avLst/>
          </a:prstGeom>
          <a:noFill/>
        </p:spPr>
        <p:txBody>
          <a:bodyPr wrap="square" rtlCol="0">
            <a:spAutoFit/>
          </a:bodyPr>
          <a:lstStyle/>
          <a:p>
            <a:r>
              <a:rPr lang="en-US" sz="900">
                <a:hlinkClick r:id="rId9" tooltip="https://writingworkshopland.wordpress.com/tag/high-school-writing-workshop/page/2/"/>
              </a:rPr>
              <a:t>This Photo</a:t>
            </a:r>
            <a:r>
              <a:rPr lang="en-US" sz="900"/>
              <a:t> by Unknown Author is licensed under </a:t>
            </a:r>
            <a:r>
              <a:rPr lang="en-US" sz="900">
                <a:hlinkClick r:id="rId10" tooltip="https://creativecommons.org/licenses/by-nc-nd/3.0/"/>
              </a:rPr>
              <a:t>CC BY-NC-ND</a:t>
            </a:r>
            <a:endParaRPr lang="en-US" sz="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129AF-2C13-EA8F-EE7D-F824A8BCA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C62F6-E177-731D-D0FB-37335492BFAE}"/>
              </a:ext>
            </a:extLst>
          </p:cNvPr>
          <p:cNvSpPr>
            <a:spLocks noGrp="1"/>
          </p:cNvSpPr>
          <p:nvPr>
            <p:ph type="title"/>
          </p:nvPr>
        </p:nvSpPr>
        <p:spPr/>
        <p:txBody>
          <a:bodyPr>
            <a:normAutofit/>
          </a:bodyPr>
          <a:lstStyle/>
          <a:p>
            <a:r>
              <a:rPr lang="en-US" sz="4400" b="1" dirty="0"/>
              <a:t>Resident Centered Strategies:</a:t>
            </a:r>
            <a:br>
              <a:rPr lang="en-US" sz="4400" b="1" dirty="0"/>
            </a:br>
            <a:r>
              <a:rPr lang="en-US" sz="4400" b="1" dirty="0"/>
              <a:t>Turning Documentation Into Care</a:t>
            </a:r>
          </a:p>
        </p:txBody>
      </p:sp>
      <p:sp>
        <p:nvSpPr>
          <p:cNvPr id="3" name="Content Placeholder 2">
            <a:extLst>
              <a:ext uri="{FF2B5EF4-FFF2-40B4-BE49-F238E27FC236}">
                <a16:creationId xmlns:a16="http://schemas.microsoft.com/office/drawing/2014/main" id="{14B32059-2B9F-E699-E8D0-C6A0AE6C78A0}"/>
              </a:ext>
            </a:extLst>
          </p:cNvPr>
          <p:cNvSpPr>
            <a:spLocks noGrp="1"/>
          </p:cNvSpPr>
          <p:nvPr>
            <p:ph idx="1"/>
          </p:nvPr>
        </p:nvSpPr>
        <p:spPr>
          <a:xfrm>
            <a:off x="187036" y="2120532"/>
            <a:ext cx="12004963" cy="4623167"/>
          </a:xfrm>
        </p:spPr>
        <p:txBody>
          <a:bodyPr>
            <a:normAutofit/>
          </a:bodyPr>
          <a:lstStyle/>
          <a:p>
            <a:pPr>
              <a:defRPr/>
            </a:pPr>
            <a:endParaRPr lang="en-US">
              <a:solidFill>
                <a:prstClr val="black"/>
              </a:solidFill>
            </a:endParaRPr>
          </a:p>
          <a:p>
            <a:pPr>
              <a:defRPr/>
            </a:pPr>
            <a:endParaRPr lang="en-US" sz="2400">
              <a:solidFill>
                <a:prstClr val="black"/>
              </a:solidFill>
            </a:endParaRPr>
          </a:p>
          <a:p>
            <a:endParaRPr lang="en-US"/>
          </a:p>
        </p:txBody>
      </p:sp>
      <p:sp>
        <p:nvSpPr>
          <p:cNvPr id="6" name="TextBox 5">
            <a:extLst>
              <a:ext uri="{FF2B5EF4-FFF2-40B4-BE49-F238E27FC236}">
                <a16:creationId xmlns:a16="http://schemas.microsoft.com/office/drawing/2014/main" id="{089A0902-B30D-941A-75F4-E930736390B1}"/>
              </a:ext>
            </a:extLst>
          </p:cNvPr>
          <p:cNvSpPr txBox="1"/>
          <p:nvPr/>
        </p:nvSpPr>
        <p:spPr>
          <a:xfrm>
            <a:off x="187036" y="2120532"/>
            <a:ext cx="11154097" cy="4154984"/>
          </a:xfrm>
          <a:prstGeom prst="rect">
            <a:avLst/>
          </a:prstGeom>
          <a:noFill/>
        </p:spPr>
        <p:txBody>
          <a:bodyPr wrap="square" rtlCol="0">
            <a:spAutoFit/>
          </a:bodyPr>
          <a:lstStyle/>
          <a:p>
            <a:pPr marL="285750" indent="-285750">
              <a:buFont typeface="Arial" panose="020B0604020202020204" pitchFamily="34" charset="0"/>
              <a:buChar char="•"/>
            </a:pPr>
            <a:r>
              <a:rPr lang="en-US" sz="2400"/>
              <a:t>Non‑pharmacologic interventions are the </a:t>
            </a:r>
            <a:r>
              <a:rPr lang="en-US" sz="2400" b="1"/>
              <a:t>foundation</a:t>
            </a:r>
            <a:r>
              <a:rPr lang="en-US" sz="2400"/>
              <a:t>, not an afterthought </a:t>
            </a:r>
          </a:p>
          <a:p>
            <a:endParaRPr lang="en-US" sz="900"/>
          </a:p>
          <a:p>
            <a:pPr marL="285750" indent="-285750">
              <a:buFont typeface="Arial" panose="020B0604020202020204" pitchFamily="34" charset="0"/>
              <a:buChar char="•"/>
            </a:pPr>
            <a:r>
              <a:rPr lang="en-US" sz="2400"/>
              <a:t>Care plans must reflect </a:t>
            </a:r>
            <a:r>
              <a:rPr lang="en-US" sz="2400" b="1"/>
              <a:t>What Matters</a:t>
            </a:r>
            <a:r>
              <a:rPr lang="en-US" sz="2400"/>
              <a:t> to the resident — not just behaviors and what was done</a:t>
            </a:r>
          </a:p>
          <a:p>
            <a:r>
              <a:rPr lang="en-US" sz="900"/>
              <a:t> </a:t>
            </a:r>
          </a:p>
          <a:p>
            <a:pPr marL="285750" indent="-285750">
              <a:buFont typeface="Arial" panose="020B0604020202020204" pitchFamily="34" charset="0"/>
              <a:buChar char="•"/>
            </a:pPr>
            <a:r>
              <a:rPr lang="en-US" sz="2400"/>
              <a:t>Focus documentation on </a:t>
            </a:r>
            <a:r>
              <a:rPr lang="en-US" sz="2400" b="1"/>
              <a:t>function, comfort, and participation</a:t>
            </a:r>
            <a:r>
              <a:rPr lang="en-US" sz="2400"/>
              <a:t> </a:t>
            </a:r>
          </a:p>
          <a:p>
            <a:endParaRPr lang="en-US" sz="900"/>
          </a:p>
          <a:p>
            <a:pPr marL="285750" indent="-285750">
              <a:buFont typeface="Arial" panose="020B0604020202020204" pitchFamily="34" charset="0"/>
              <a:buChar char="•"/>
            </a:pPr>
            <a:r>
              <a:rPr lang="en-US" sz="2400"/>
              <a:t>Capture small improvements and responses to interventions </a:t>
            </a:r>
          </a:p>
          <a:p>
            <a:endParaRPr lang="en-US" sz="900"/>
          </a:p>
          <a:p>
            <a:pPr marL="285750" indent="-285750">
              <a:buFont typeface="Arial" panose="020B0604020202020204" pitchFamily="34" charset="0"/>
              <a:buChar char="•"/>
            </a:pPr>
            <a:r>
              <a:rPr lang="en-US" sz="2400"/>
              <a:t>Ensure </a:t>
            </a:r>
            <a:r>
              <a:rPr lang="en-US" sz="2400" b="1"/>
              <a:t>consistency across shifts and disciplines</a:t>
            </a:r>
            <a:r>
              <a:rPr lang="en-US" sz="2400"/>
              <a:t> </a:t>
            </a:r>
          </a:p>
          <a:p>
            <a:endParaRPr lang="en-US" sz="900"/>
          </a:p>
          <a:p>
            <a:pPr marL="285750" indent="-285750">
              <a:buFont typeface="Arial" panose="020B0604020202020204" pitchFamily="34" charset="0"/>
              <a:buChar char="•"/>
            </a:pPr>
            <a:r>
              <a:rPr lang="en-US" sz="2400"/>
              <a:t>Know the resident as a person: life history, preferences, and triggers </a:t>
            </a:r>
          </a:p>
          <a:p>
            <a:endParaRPr lang="en-US" sz="900"/>
          </a:p>
          <a:p>
            <a:pPr marL="285750" indent="-285750">
              <a:buFont typeface="Arial" panose="020B0604020202020204" pitchFamily="34" charset="0"/>
              <a:buChar char="•"/>
            </a:pPr>
            <a:r>
              <a:rPr lang="en-US" sz="2400"/>
              <a:t>Use </a:t>
            </a:r>
            <a:r>
              <a:rPr lang="en-US" sz="2400" b="1"/>
              <a:t>redirection, not confrontation</a:t>
            </a:r>
            <a:r>
              <a:rPr lang="en-US" sz="2400"/>
              <a:t>, and document what works</a:t>
            </a:r>
          </a:p>
          <a:p>
            <a:endParaRPr lang="en-US"/>
          </a:p>
        </p:txBody>
      </p:sp>
    </p:spTree>
    <p:extLst>
      <p:ext uri="{BB962C8B-B14F-4D97-AF65-F5344CB8AC3E}">
        <p14:creationId xmlns:p14="http://schemas.microsoft.com/office/powerpoint/2010/main" val="2087572399"/>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B1B4-9433-9038-4481-CD4C64E2E4DC}"/>
              </a:ext>
            </a:extLst>
          </p:cNvPr>
          <p:cNvSpPr>
            <a:spLocks noGrp="1"/>
          </p:cNvSpPr>
          <p:nvPr>
            <p:ph type="title"/>
          </p:nvPr>
        </p:nvSpPr>
        <p:spPr/>
        <p:txBody>
          <a:bodyPr>
            <a:normAutofit/>
          </a:bodyPr>
          <a:lstStyle/>
          <a:p>
            <a:r>
              <a:rPr lang="en-US" sz="4400" b="1" dirty="0"/>
              <a:t>Non-Pharmacological Interventions: </a:t>
            </a:r>
            <a:br>
              <a:rPr lang="en-US" sz="4400" b="1" dirty="0"/>
            </a:br>
            <a:r>
              <a:rPr lang="en-US" sz="4400" b="1" dirty="0"/>
              <a:t>First Approach</a:t>
            </a:r>
            <a:endParaRPr lang="en-US" sz="4400" dirty="0"/>
          </a:p>
        </p:txBody>
      </p:sp>
      <p:sp>
        <p:nvSpPr>
          <p:cNvPr id="3" name="Content Placeholder 2">
            <a:extLst>
              <a:ext uri="{FF2B5EF4-FFF2-40B4-BE49-F238E27FC236}">
                <a16:creationId xmlns:a16="http://schemas.microsoft.com/office/drawing/2014/main" id="{6965BEBB-6BC8-9B0E-D09C-18D67DDDC2C4}"/>
              </a:ext>
            </a:extLst>
          </p:cNvPr>
          <p:cNvSpPr>
            <a:spLocks noGrp="1"/>
          </p:cNvSpPr>
          <p:nvPr>
            <p:ph idx="1"/>
          </p:nvPr>
        </p:nvSpPr>
        <p:spPr>
          <a:xfrm>
            <a:off x="119270" y="1977887"/>
            <a:ext cx="7851913" cy="4880113"/>
          </a:xfrm>
        </p:spPr>
        <p:txBody>
          <a:bodyPr>
            <a:normAutofit/>
          </a:bodyPr>
          <a:lstStyle/>
          <a:p>
            <a:r>
              <a:rPr lang="en-US" sz="3200">
                <a:solidFill>
                  <a:srgbClr val="1A305B"/>
                </a:solidFill>
              </a:rPr>
              <a:t>First-line treatment</a:t>
            </a:r>
          </a:p>
          <a:p>
            <a:pPr lvl="1"/>
            <a:r>
              <a:rPr lang="en-US" sz="3000">
                <a:solidFill>
                  <a:srgbClr val="1A305B"/>
                </a:solidFill>
              </a:rPr>
              <a:t>These are primary treatment-not simply boxes to check before medication</a:t>
            </a:r>
          </a:p>
          <a:p>
            <a:pPr lvl="1"/>
            <a:r>
              <a:rPr lang="en-US" sz="2800">
                <a:solidFill>
                  <a:srgbClr val="1A305B"/>
                </a:solidFill>
              </a:rPr>
              <a:t>Must be documented before giving PRN medications</a:t>
            </a:r>
          </a:p>
          <a:p>
            <a:pPr lvl="1"/>
            <a:endParaRPr lang="en-US" sz="3000">
              <a:solidFill>
                <a:srgbClr val="1A305B"/>
              </a:solidFill>
            </a:endParaRPr>
          </a:p>
          <a:p>
            <a:r>
              <a:rPr lang="en-US" sz="3200">
                <a:solidFill>
                  <a:srgbClr val="1A305B"/>
                </a:solidFill>
              </a:rPr>
              <a:t>Individualized interventions</a:t>
            </a:r>
          </a:p>
          <a:p>
            <a:pPr lvl="1"/>
            <a:r>
              <a:rPr lang="en-US" sz="3200">
                <a:solidFill>
                  <a:srgbClr val="1A305B"/>
                </a:solidFill>
              </a:rPr>
              <a:t>Personalized care (know residents’ long-standing routines and beliefs) </a:t>
            </a:r>
          </a:p>
          <a:p>
            <a:pPr lvl="1"/>
            <a:r>
              <a:rPr lang="en-US" sz="3200">
                <a:solidFill>
                  <a:srgbClr val="1A305B"/>
                </a:solidFill>
              </a:rPr>
              <a:t>Identify unmet needs</a:t>
            </a:r>
          </a:p>
          <a:p>
            <a:endParaRPr lang="en-US"/>
          </a:p>
        </p:txBody>
      </p:sp>
      <p:pic>
        <p:nvPicPr>
          <p:cNvPr id="4" name="Picture 3">
            <a:extLst>
              <a:ext uri="{FF2B5EF4-FFF2-40B4-BE49-F238E27FC236}">
                <a16:creationId xmlns:a16="http://schemas.microsoft.com/office/drawing/2014/main" id="{53F7EA5E-14E3-84A9-102A-6FABB8E451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57748" y="1828800"/>
            <a:ext cx="4159371" cy="2772914"/>
          </a:xfrm>
          <a:prstGeom prst="rect">
            <a:avLst/>
          </a:prstGeom>
        </p:spPr>
      </p:pic>
      <p:sp>
        <p:nvSpPr>
          <p:cNvPr id="5" name="TextBox 4">
            <a:extLst>
              <a:ext uri="{FF2B5EF4-FFF2-40B4-BE49-F238E27FC236}">
                <a16:creationId xmlns:a16="http://schemas.microsoft.com/office/drawing/2014/main" id="{44157E9E-5FFA-1B3C-053E-A2BEA872E6A4}"/>
              </a:ext>
            </a:extLst>
          </p:cNvPr>
          <p:cNvSpPr txBox="1"/>
          <p:nvPr/>
        </p:nvSpPr>
        <p:spPr>
          <a:xfrm>
            <a:off x="6448424" y="6401916"/>
            <a:ext cx="3933825" cy="230832"/>
          </a:xfrm>
          <a:prstGeom prst="rect">
            <a:avLst/>
          </a:prstGeom>
          <a:noFill/>
        </p:spPr>
        <p:txBody>
          <a:bodyPr wrap="square" rtlCol="0">
            <a:spAutoFit/>
          </a:bodyPr>
          <a:lstStyle/>
          <a:p>
            <a:r>
              <a:rPr lang="en-US" sz="900">
                <a:hlinkClick r:id="rId4" tooltip="https://betterhealthwhileaging.net/qa-rude-resistant-aging-parent/"/>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35268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2480-4641-659D-6210-44266F62DF42}"/>
              </a:ext>
            </a:extLst>
          </p:cNvPr>
          <p:cNvSpPr>
            <a:spLocks noGrp="1"/>
          </p:cNvSpPr>
          <p:nvPr>
            <p:ph type="title"/>
          </p:nvPr>
        </p:nvSpPr>
        <p:spPr/>
        <p:txBody>
          <a:bodyPr>
            <a:normAutofit/>
          </a:bodyPr>
          <a:lstStyle/>
          <a:p>
            <a:r>
              <a:rPr lang="en-US" sz="4400" b="1" dirty="0"/>
              <a:t>Non-Pharmacological “Prescriptions”</a:t>
            </a:r>
          </a:p>
        </p:txBody>
      </p:sp>
      <p:graphicFrame>
        <p:nvGraphicFramePr>
          <p:cNvPr id="4" name="Content Placeholder 3">
            <a:extLst>
              <a:ext uri="{FF2B5EF4-FFF2-40B4-BE49-F238E27FC236}">
                <a16:creationId xmlns:a16="http://schemas.microsoft.com/office/drawing/2014/main" id="{B8F6252E-4BE1-F865-66DE-00BB454F22AD}"/>
              </a:ext>
            </a:extLst>
          </p:cNvPr>
          <p:cNvGraphicFramePr>
            <a:graphicFrameLocks noGrp="1"/>
          </p:cNvGraphicFramePr>
          <p:nvPr>
            <p:ph idx="4294967295"/>
            <p:extLst>
              <p:ext uri="{D42A27DB-BD31-4B8C-83A1-F6EECF244321}">
                <p14:modId xmlns:p14="http://schemas.microsoft.com/office/powerpoint/2010/main" val="3983318356"/>
              </p:ext>
            </p:extLst>
          </p:nvPr>
        </p:nvGraphicFramePr>
        <p:xfrm>
          <a:off x="0" y="1966913"/>
          <a:ext cx="11562570" cy="4795725"/>
        </p:xfrm>
        <a:graphic>
          <a:graphicData uri="http://schemas.openxmlformats.org/drawingml/2006/table">
            <a:tbl>
              <a:tblPr firstRow="1" firstCol="1" bandRow="1">
                <a:tableStyleId>{5C22544A-7EE6-4342-B048-85BDC9FD1C3A}</a:tableStyleId>
              </a:tblPr>
              <a:tblGrid>
                <a:gridCol w="2457229">
                  <a:extLst>
                    <a:ext uri="{9D8B030D-6E8A-4147-A177-3AD203B41FA5}">
                      <a16:colId xmlns:a16="http://schemas.microsoft.com/office/drawing/2014/main" val="1353980666"/>
                    </a:ext>
                  </a:extLst>
                </a:gridCol>
                <a:gridCol w="3848100">
                  <a:extLst>
                    <a:ext uri="{9D8B030D-6E8A-4147-A177-3AD203B41FA5}">
                      <a16:colId xmlns:a16="http://schemas.microsoft.com/office/drawing/2014/main" val="3216663495"/>
                    </a:ext>
                  </a:extLst>
                </a:gridCol>
                <a:gridCol w="5257241">
                  <a:extLst>
                    <a:ext uri="{9D8B030D-6E8A-4147-A177-3AD203B41FA5}">
                      <a16:colId xmlns:a16="http://schemas.microsoft.com/office/drawing/2014/main" val="1580243733"/>
                    </a:ext>
                  </a:extLst>
                </a:gridCol>
              </a:tblGrid>
              <a:tr h="514368">
                <a:tc>
                  <a:txBody>
                    <a:bodyPr/>
                    <a:lstStyle/>
                    <a:p>
                      <a:pPr marL="0" marR="0">
                        <a:lnSpc>
                          <a:spcPct val="115000"/>
                        </a:lnSpc>
                        <a:spcAft>
                          <a:spcPts val="800"/>
                        </a:spcAft>
                        <a:buNone/>
                      </a:pPr>
                      <a:r>
                        <a:rPr lang="en-US" sz="1600" kern="100">
                          <a:effectLst/>
                        </a:rPr>
                        <a:t>Observed Trigger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What Might "Matter" (Root Cause)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Non-Pharma "Prescription"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996650314"/>
                  </a:ext>
                </a:extLst>
              </a:tr>
              <a:tr h="832065">
                <a:tc>
                  <a:txBody>
                    <a:bodyPr/>
                    <a:lstStyle/>
                    <a:p>
                      <a:pPr marL="0" marR="0">
                        <a:lnSpc>
                          <a:spcPct val="115000"/>
                        </a:lnSpc>
                        <a:spcAft>
                          <a:spcPts val="800"/>
                        </a:spcAft>
                        <a:buNone/>
                      </a:pPr>
                      <a:r>
                        <a:rPr lang="en-US" sz="1600" kern="100">
                          <a:effectLst/>
                        </a:rPr>
                        <a:t>Pacing / Wandering</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Need for purposeful movement or a specific destination.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"Wayfinding" Walk: Accompany resident to a garden or hallway mural; provide a "safe wandering" path.</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991150417"/>
                  </a:ext>
                </a:extLst>
              </a:tr>
              <a:tr h="1149764">
                <a:tc>
                  <a:txBody>
                    <a:bodyPr/>
                    <a:lstStyle/>
                    <a:p>
                      <a:pPr marL="0" marR="0">
                        <a:lnSpc>
                          <a:spcPct val="115000"/>
                        </a:lnSpc>
                        <a:spcAft>
                          <a:spcPts val="800"/>
                        </a:spcAft>
                        <a:buNone/>
                      </a:pPr>
                      <a:r>
                        <a:rPr lang="en-US" sz="1600" kern="100">
                          <a:effectLst/>
                        </a:rPr>
                        <a:t>Late Afternoon Distress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Fatigue or "Sundowning"; loss of daily routine/role.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Role-Based Activity: Give the resident a task like folding linens or organizing a "toolbox" to restore a sense  of purpose.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20222889"/>
                  </a:ext>
                </a:extLst>
              </a:tr>
              <a:tr h="1149764">
                <a:tc>
                  <a:txBody>
                    <a:bodyPr/>
                    <a:lstStyle/>
                    <a:p>
                      <a:pPr marL="0" marR="0">
                        <a:lnSpc>
                          <a:spcPct val="115000"/>
                        </a:lnSpc>
                        <a:spcAft>
                          <a:spcPts val="800"/>
                        </a:spcAft>
                        <a:buNone/>
                      </a:pPr>
                      <a:r>
                        <a:rPr lang="en-US" sz="1600" kern="100">
                          <a:effectLst/>
                        </a:rPr>
                        <a:t>Resisting Care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Fear of touch; loss of privacy or autonomy.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Music-Enhanced Care: Play a preferred artist (e.g., Frank Sinatra) 5 minutes before care to improve mood and cooperation.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611195027"/>
                  </a:ext>
                </a:extLst>
              </a:tr>
              <a:tr h="1149764">
                <a:tc>
                  <a:txBody>
                    <a:bodyPr/>
                    <a:lstStyle/>
                    <a:p>
                      <a:pPr marL="0" marR="0">
                        <a:lnSpc>
                          <a:spcPct val="115000"/>
                        </a:lnSpc>
                        <a:spcAft>
                          <a:spcPts val="800"/>
                        </a:spcAft>
                        <a:buNone/>
                      </a:pPr>
                      <a:r>
                        <a:rPr lang="en-US" sz="1600" kern="100">
                          <a:effectLst/>
                        </a:rPr>
                        <a:t>Calling Out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Loneliness or sensory boredom.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tc>
                  <a:txBody>
                    <a:bodyPr/>
                    <a:lstStyle/>
                    <a:p>
                      <a:pPr marL="0" marR="0">
                        <a:lnSpc>
                          <a:spcPct val="115000"/>
                        </a:lnSpc>
                        <a:spcAft>
                          <a:spcPts val="800"/>
                        </a:spcAft>
                        <a:buNone/>
                      </a:pPr>
                      <a:r>
                        <a:rPr lang="en-US" sz="1600" kern="100">
                          <a:effectLst/>
                        </a:rPr>
                        <a:t>Sensory Engagement: Use a weighted "lap pet," essential    oil aromatherapy (lavender), or a familiar art activity.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905579507"/>
                  </a:ext>
                </a:extLst>
              </a:tr>
            </a:tbl>
          </a:graphicData>
        </a:graphic>
      </p:graphicFrame>
    </p:spTree>
    <p:extLst>
      <p:ext uri="{BB962C8B-B14F-4D97-AF65-F5344CB8AC3E}">
        <p14:creationId xmlns:p14="http://schemas.microsoft.com/office/powerpoint/2010/main" val="3041947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24BF-E173-528E-4AFA-364FBF43E5CD}"/>
              </a:ext>
            </a:extLst>
          </p:cNvPr>
          <p:cNvSpPr>
            <a:spLocks noGrp="1"/>
          </p:cNvSpPr>
          <p:nvPr>
            <p:ph type="title"/>
          </p:nvPr>
        </p:nvSpPr>
        <p:spPr>
          <a:xfrm>
            <a:off x="252919" y="1123837"/>
            <a:ext cx="2947482" cy="4601183"/>
          </a:xfrm>
        </p:spPr>
        <p:txBody>
          <a:bodyPr>
            <a:normAutofit/>
          </a:bodyPr>
          <a:lstStyle/>
          <a:p>
            <a:r>
              <a:rPr lang="en-US" sz="4400" b="1" dirty="0"/>
              <a:t>When a PRN Medication is Needed</a:t>
            </a:r>
          </a:p>
        </p:txBody>
      </p:sp>
      <p:graphicFrame>
        <p:nvGraphicFramePr>
          <p:cNvPr id="5" name="Content Placeholder 2">
            <a:extLst>
              <a:ext uri="{FF2B5EF4-FFF2-40B4-BE49-F238E27FC236}">
                <a16:creationId xmlns:a16="http://schemas.microsoft.com/office/drawing/2014/main" id="{D0C7A019-FEB4-9631-0363-C386F281C1E7}"/>
              </a:ext>
            </a:extLst>
          </p:cNvPr>
          <p:cNvGraphicFramePr>
            <a:graphicFrameLocks noGrp="1"/>
          </p:cNvGraphicFramePr>
          <p:nvPr>
            <p:ph idx="1"/>
            <p:extLst>
              <p:ext uri="{D42A27DB-BD31-4B8C-83A1-F6EECF244321}">
                <p14:modId xmlns:p14="http://schemas.microsoft.com/office/powerpoint/2010/main" val="3955923952"/>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8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275FE9E-F0C6-9D51-7DAB-874657D17EBA}"/>
              </a:ext>
            </a:extLst>
          </p:cNvPr>
          <p:cNvGraphicFramePr>
            <a:graphicFrameLocks noGrp="1"/>
          </p:cNvGraphicFramePr>
          <p:nvPr>
            <p:ph idx="4294967295"/>
            <p:extLst>
              <p:ext uri="{D42A27DB-BD31-4B8C-83A1-F6EECF244321}">
                <p14:modId xmlns:p14="http://schemas.microsoft.com/office/powerpoint/2010/main" val="2695663991"/>
              </p:ext>
            </p:extLst>
          </p:nvPr>
        </p:nvGraphicFramePr>
        <p:xfrm>
          <a:off x="-125149" y="1286635"/>
          <a:ext cx="10931549" cy="4925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2B8660FB-403F-2148-09C6-6D32AD1DC1B3}"/>
              </a:ext>
            </a:extLst>
          </p:cNvPr>
          <p:cNvSpPr>
            <a:spLocks noGrp="1"/>
          </p:cNvSpPr>
          <p:nvPr>
            <p:ph type="title"/>
          </p:nvPr>
        </p:nvSpPr>
        <p:spPr/>
        <p:txBody>
          <a:bodyPr>
            <a:normAutofit/>
          </a:bodyPr>
          <a:lstStyle/>
          <a:p>
            <a:r>
              <a:rPr lang="en-US" sz="4400" b="1" dirty="0"/>
              <a:t>PRN DOCUMENTATION TIPS</a:t>
            </a:r>
          </a:p>
        </p:txBody>
      </p:sp>
    </p:spTree>
    <p:extLst>
      <p:ext uri="{BB962C8B-B14F-4D97-AF65-F5344CB8AC3E}">
        <p14:creationId xmlns:p14="http://schemas.microsoft.com/office/powerpoint/2010/main" val="4878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Age Friendly Documentation </a:t>
            </a:r>
            <a:r>
              <a:rPr sz="4400" b="1" dirty="0"/>
              <a:t>Best Practices</a:t>
            </a:r>
          </a:p>
        </p:txBody>
      </p:sp>
      <p:sp>
        <p:nvSpPr>
          <p:cNvPr id="3" name="Content Placeholder 2"/>
          <p:cNvSpPr>
            <a:spLocks noGrp="1"/>
          </p:cNvSpPr>
          <p:nvPr>
            <p:ph idx="1"/>
          </p:nvPr>
        </p:nvSpPr>
        <p:spPr>
          <a:xfrm>
            <a:off x="442158" y="2037805"/>
            <a:ext cx="10931548" cy="4443985"/>
          </a:xfrm>
        </p:spPr>
        <p:txBody>
          <a:bodyPr>
            <a:noAutofit/>
          </a:bodyPr>
          <a:lstStyle/>
          <a:p>
            <a:pPr marL="0" indent="0">
              <a:buNone/>
            </a:pPr>
            <a:r>
              <a:rPr lang="en-US" sz="2400" b="1" dirty="0"/>
              <a:t>Behaviors:</a:t>
            </a:r>
            <a:endParaRPr lang="en-US" sz="2400" dirty="0"/>
          </a:p>
          <a:p>
            <a:pPr lvl="0"/>
            <a:r>
              <a:rPr lang="en-US" sz="2400" dirty="0"/>
              <a:t>Use objective behavioral descriptions</a:t>
            </a:r>
          </a:p>
          <a:p>
            <a:pPr lvl="0"/>
            <a:r>
              <a:rPr lang="en-US" sz="2400" dirty="0"/>
              <a:t>Document frequency, duration, and severity</a:t>
            </a:r>
          </a:p>
          <a:p>
            <a:pPr lvl="0"/>
            <a:r>
              <a:rPr lang="en-US" sz="2400" dirty="0"/>
              <a:t>Identify triggers or environmental factors</a:t>
            </a:r>
          </a:p>
          <a:p>
            <a:pPr lvl="0"/>
            <a:r>
              <a:rPr lang="en-US" sz="2400" dirty="0"/>
              <a:t>Avoid vague terms such as “agitated,” “combative,” or “stable” without context</a:t>
            </a:r>
          </a:p>
          <a:p>
            <a:pPr marL="0" lvl="0" indent="0">
              <a:buNone/>
            </a:pPr>
            <a:endParaRPr lang="en-US" sz="2400" dirty="0"/>
          </a:p>
          <a:p>
            <a:pPr marL="0" indent="0">
              <a:buNone/>
            </a:pPr>
            <a:r>
              <a:rPr lang="en-US" sz="2400" b="1" dirty="0"/>
              <a:t>Medications:</a:t>
            </a:r>
            <a:endParaRPr lang="en-US" sz="2400" dirty="0"/>
          </a:p>
          <a:p>
            <a:pPr lvl="0"/>
            <a:r>
              <a:rPr lang="en-US" sz="2400" dirty="0"/>
              <a:t>Clearly tie indication to documented behaviors</a:t>
            </a:r>
          </a:p>
          <a:p>
            <a:pPr lvl="0"/>
            <a:r>
              <a:rPr lang="en-US" sz="2400" dirty="0"/>
              <a:t>Include a plan for deprescribing when appropriate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5403-B0C4-BFB9-0647-59A97146B979}"/>
              </a:ext>
            </a:extLst>
          </p:cNvPr>
          <p:cNvSpPr>
            <a:spLocks noGrp="1"/>
          </p:cNvSpPr>
          <p:nvPr>
            <p:ph type="title"/>
          </p:nvPr>
        </p:nvSpPr>
        <p:spPr/>
        <p:txBody>
          <a:bodyPr>
            <a:normAutofit/>
          </a:bodyPr>
          <a:lstStyle/>
          <a:p>
            <a:r>
              <a:rPr lang="en-US" sz="4400" b="1" dirty="0"/>
              <a:t>Documentation Importance</a:t>
            </a:r>
          </a:p>
        </p:txBody>
      </p:sp>
      <p:sp>
        <p:nvSpPr>
          <p:cNvPr id="3" name="Content Placeholder 2">
            <a:extLst>
              <a:ext uri="{FF2B5EF4-FFF2-40B4-BE49-F238E27FC236}">
                <a16:creationId xmlns:a16="http://schemas.microsoft.com/office/drawing/2014/main" id="{DFDECA42-C2F1-A025-BDE0-4E3EBA1C342A}"/>
              </a:ext>
            </a:extLst>
          </p:cNvPr>
          <p:cNvSpPr>
            <a:spLocks noGrp="1"/>
          </p:cNvSpPr>
          <p:nvPr>
            <p:ph idx="1"/>
          </p:nvPr>
        </p:nvSpPr>
        <p:spPr>
          <a:xfrm>
            <a:off x="442157" y="2316476"/>
            <a:ext cx="10931548" cy="3969372"/>
          </a:xfrm>
        </p:spPr>
        <p:txBody>
          <a:bodyPr>
            <a:noAutofit/>
          </a:bodyPr>
          <a:lstStyle/>
          <a:p>
            <a:pPr lvl="0"/>
            <a:r>
              <a:rPr lang="en-US" sz="2400" dirty="0"/>
              <a:t>Required for survey compliance</a:t>
            </a:r>
          </a:p>
          <a:p>
            <a:pPr lvl="0"/>
            <a:r>
              <a:rPr lang="en-US" sz="2400" dirty="0"/>
              <a:t>Supports clinical decision‑making</a:t>
            </a:r>
          </a:p>
          <a:p>
            <a:pPr lvl="0"/>
            <a:r>
              <a:rPr lang="en-US" sz="2400" dirty="0"/>
              <a:t>Protects resident safety</a:t>
            </a:r>
          </a:p>
          <a:p>
            <a:pPr lvl="0"/>
            <a:r>
              <a:rPr lang="en-US" sz="2400" dirty="0"/>
              <a:t>If What Matters is not documented, the rationale is incomplete</a:t>
            </a:r>
          </a:p>
          <a:p>
            <a:pPr marL="0" indent="0">
              <a:buNone/>
            </a:pPr>
            <a:endParaRPr lang="en-US" sz="2400" b="1" dirty="0"/>
          </a:p>
          <a:p>
            <a:pPr marL="0" indent="0">
              <a:buNone/>
            </a:pPr>
            <a:r>
              <a:rPr lang="en-US" sz="2400" b="1" dirty="0"/>
              <a:t>Examples:</a:t>
            </a:r>
            <a:endParaRPr lang="en-US" sz="2400" dirty="0"/>
          </a:p>
          <a:p>
            <a:pPr lvl="0"/>
            <a:r>
              <a:rPr lang="en-US" sz="2400" dirty="0"/>
              <a:t>Resident prioritizes alertness for family visits</a:t>
            </a:r>
          </a:p>
          <a:p>
            <a:pPr lvl="0"/>
            <a:r>
              <a:rPr lang="en-US" sz="2400" dirty="0"/>
              <a:t>Non‑pharmacologic interventions effective and PRN use avoided</a:t>
            </a:r>
          </a:p>
          <a:p>
            <a:pPr lvl="0"/>
            <a:r>
              <a:rPr lang="en-US" sz="2400" dirty="0"/>
              <a:t>Dose reduced to improve overall function</a:t>
            </a:r>
          </a:p>
          <a:p>
            <a:pPr lvl="0"/>
            <a:r>
              <a:rPr lang="en-US" sz="2400" dirty="0"/>
              <a:t>Risks and benefits discussed with family or caregiver</a:t>
            </a:r>
          </a:p>
        </p:txBody>
      </p:sp>
    </p:spTree>
    <p:extLst>
      <p:ext uri="{BB962C8B-B14F-4D97-AF65-F5344CB8AC3E}">
        <p14:creationId xmlns:p14="http://schemas.microsoft.com/office/powerpoint/2010/main" val="3401331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3828-76CD-C877-FD1B-7EC22EBCFA6B}"/>
              </a:ext>
            </a:extLst>
          </p:cNvPr>
          <p:cNvSpPr>
            <a:spLocks noGrp="1"/>
          </p:cNvSpPr>
          <p:nvPr>
            <p:ph type="title"/>
          </p:nvPr>
        </p:nvSpPr>
        <p:spPr/>
        <p:txBody>
          <a:bodyPr>
            <a:normAutofit/>
          </a:bodyPr>
          <a:lstStyle/>
          <a:p>
            <a:r>
              <a:rPr lang="en-US" sz="4400" b="1" dirty="0"/>
              <a:t>Common Survey Risks</a:t>
            </a:r>
          </a:p>
        </p:txBody>
      </p:sp>
      <p:sp>
        <p:nvSpPr>
          <p:cNvPr id="3" name="Content Placeholder 2">
            <a:extLst>
              <a:ext uri="{FF2B5EF4-FFF2-40B4-BE49-F238E27FC236}">
                <a16:creationId xmlns:a16="http://schemas.microsoft.com/office/drawing/2014/main" id="{B116CAB8-AD4B-227C-17CE-75CAC421A79B}"/>
              </a:ext>
            </a:extLst>
          </p:cNvPr>
          <p:cNvSpPr>
            <a:spLocks noGrp="1"/>
          </p:cNvSpPr>
          <p:nvPr>
            <p:ph idx="1"/>
          </p:nvPr>
        </p:nvSpPr>
        <p:spPr/>
        <p:txBody>
          <a:bodyPr>
            <a:normAutofit/>
          </a:bodyPr>
          <a:lstStyle/>
          <a:p>
            <a:r>
              <a:rPr lang="en-US" sz="2800"/>
              <a:t>Vague terms (agitated/combative) without detail</a:t>
            </a:r>
          </a:p>
          <a:p>
            <a:r>
              <a:rPr lang="en-US" sz="2800"/>
              <a:t>No clear indication for medication</a:t>
            </a:r>
          </a:p>
          <a:p>
            <a:r>
              <a:rPr lang="en-US" sz="2800"/>
              <a:t>Missing non-pharmacological interventions</a:t>
            </a:r>
          </a:p>
          <a:p>
            <a:r>
              <a:rPr lang="en-US" sz="2800"/>
              <a:t>No behavior tracking (frequency, severity, triggers)</a:t>
            </a:r>
          </a:p>
          <a:p>
            <a:r>
              <a:rPr lang="en-US" sz="2800"/>
              <a:t>Lack of GDR attempts or rationale for continuing current dose</a:t>
            </a:r>
          </a:p>
          <a:p>
            <a:r>
              <a:rPr lang="en-US" sz="2800"/>
              <a:t>No documented monitoring for adverse effects</a:t>
            </a:r>
          </a:p>
        </p:txBody>
      </p:sp>
    </p:spTree>
    <p:extLst>
      <p:ext uri="{BB962C8B-B14F-4D97-AF65-F5344CB8AC3E}">
        <p14:creationId xmlns:p14="http://schemas.microsoft.com/office/powerpoint/2010/main" val="11850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67E2-7CDC-E958-9850-3495375B2370}"/>
              </a:ext>
            </a:extLst>
          </p:cNvPr>
          <p:cNvSpPr>
            <a:spLocks noGrp="1"/>
          </p:cNvSpPr>
          <p:nvPr>
            <p:ph type="title"/>
          </p:nvPr>
        </p:nvSpPr>
        <p:spPr>
          <a:xfrm>
            <a:off x="252919" y="1123837"/>
            <a:ext cx="3230510" cy="4601183"/>
          </a:xfrm>
        </p:spPr>
        <p:txBody>
          <a:bodyPr>
            <a:normAutofit/>
          </a:bodyPr>
          <a:lstStyle/>
          <a:p>
            <a:r>
              <a:rPr lang="en-US" sz="4200" b="1" dirty="0"/>
              <a:t>Psychotropic Definitions</a:t>
            </a:r>
          </a:p>
        </p:txBody>
      </p:sp>
      <p:graphicFrame>
        <p:nvGraphicFramePr>
          <p:cNvPr id="7" name="Content Placeholder 2">
            <a:extLst>
              <a:ext uri="{FF2B5EF4-FFF2-40B4-BE49-F238E27FC236}">
                <a16:creationId xmlns:a16="http://schemas.microsoft.com/office/drawing/2014/main" id="{AF30A53F-F476-6AF3-975F-2FCB9FDE6C8A}"/>
              </a:ext>
            </a:extLst>
          </p:cNvPr>
          <p:cNvGraphicFramePr>
            <a:graphicFrameLocks noGrp="1"/>
          </p:cNvGraphicFramePr>
          <p:nvPr>
            <p:ph idx="1"/>
            <p:extLst>
              <p:ext uri="{D42A27DB-BD31-4B8C-83A1-F6EECF244321}">
                <p14:modId xmlns:p14="http://schemas.microsoft.com/office/powerpoint/2010/main" val="2737124588"/>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43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b="1" dirty="0"/>
              <a:t>Monitoring Medication Effectiveness</a:t>
            </a:r>
          </a:p>
        </p:txBody>
      </p:sp>
      <p:graphicFrame>
        <p:nvGraphicFramePr>
          <p:cNvPr id="5" name="Content Placeholder 2">
            <a:extLst>
              <a:ext uri="{FF2B5EF4-FFF2-40B4-BE49-F238E27FC236}">
                <a16:creationId xmlns:a16="http://schemas.microsoft.com/office/drawing/2014/main" id="{E2E296DD-5449-9EF6-5DD8-1AA1E057A707}"/>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71BB52-B66E-B9FF-B274-5376A06D2A4B}"/>
              </a:ext>
            </a:extLst>
          </p:cNvPr>
          <p:cNvSpPr/>
          <p:nvPr/>
        </p:nvSpPr>
        <p:spPr>
          <a:xfrm>
            <a:off x="119270" y="327991"/>
            <a:ext cx="5804452" cy="61523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248" y="1123837"/>
            <a:ext cx="4998963" cy="1255469"/>
          </a:xfrm>
        </p:spPr>
        <p:txBody>
          <a:bodyPr vert="horz" lIns="91440" tIns="45720" rIns="91440" bIns="45720" rtlCol="0" anchor="ctr">
            <a:normAutofit/>
          </a:bodyPr>
          <a:lstStyle/>
          <a:p>
            <a:r>
              <a:rPr lang="en-US" b="1">
                <a:solidFill>
                  <a:srgbClr val="FFFFFF"/>
                </a:solidFill>
              </a:rPr>
              <a:t>Adverse Effect Monitoring</a:t>
            </a:r>
          </a:p>
        </p:txBody>
      </p:sp>
      <p:sp>
        <p:nvSpPr>
          <p:cNvPr id="3" name="Content Placeholder 2"/>
          <p:cNvSpPr>
            <a:spLocks noGrp="1"/>
          </p:cNvSpPr>
          <p:nvPr>
            <p:ph idx="1"/>
          </p:nvPr>
        </p:nvSpPr>
        <p:spPr>
          <a:xfrm>
            <a:off x="289249" y="2510395"/>
            <a:ext cx="4998962" cy="3274586"/>
          </a:xfrm>
        </p:spPr>
        <p:txBody>
          <a:bodyPr vert="horz" lIns="91440" tIns="45720" rIns="91440" bIns="45720" rtlCol="0" anchor="t">
            <a:normAutofit/>
          </a:bodyPr>
          <a:lstStyle/>
          <a:p>
            <a:r>
              <a:rPr lang="en-US" dirty="0">
                <a:solidFill>
                  <a:srgbClr val="FFFFFF"/>
                </a:solidFill>
              </a:rPr>
              <a:t>Sedation</a:t>
            </a:r>
          </a:p>
          <a:p>
            <a:r>
              <a:rPr lang="en-US" dirty="0">
                <a:solidFill>
                  <a:srgbClr val="FFFFFF"/>
                </a:solidFill>
              </a:rPr>
              <a:t>Falls or mobility changes</a:t>
            </a:r>
          </a:p>
          <a:p>
            <a:r>
              <a:rPr lang="en-US" dirty="0">
                <a:solidFill>
                  <a:srgbClr val="FFFFFF"/>
                </a:solidFill>
              </a:rPr>
              <a:t>Cognitive decline</a:t>
            </a:r>
          </a:p>
          <a:p>
            <a:r>
              <a:rPr lang="en-US" dirty="0">
                <a:solidFill>
                  <a:srgbClr val="FFFFFF"/>
                </a:solidFill>
              </a:rPr>
              <a:t>Extrapyramidal symptoms</a:t>
            </a:r>
          </a:p>
          <a:p>
            <a:r>
              <a:rPr lang="en-US" dirty="0">
                <a:solidFill>
                  <a:srgbClr val="FFFFFF"/>
                </a:solidFill>
              </a:rPr>
              <a:t>Weight or metabolic changes</a:t>
            </a:r>
          </a:p>
          <a:p>
            <a:r>
              <a:rPr lang="en-US" dirty="0">
                <a:solidFill>
                  <a:srgbClr val="FFFFFF"/>
                </a:solidFill>
              </a:rPr>
              <a:t>All adverse findings should be documented and communicated.</a:t>
            </a:r>
          </a:p>
        </p:txBody>
      </p:sp>
      <p:pic>
        <p:nvPicPr>
          <p:cNvPr id="7" name="Graphic 6" descr="Stethoscope">
            <a:extLst>
              <a:ext uri="{FF2B5EF4-FFF2-40B4-BE49-F238E27FC236}">
                <a16:creationId xmlns:a16="http://schemas.microsoft.com/office/drawing/2014/main" id="{EA8C2437-9BB2-72E9-5FD1-EA7E9E95CD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2890" y="805754"/>
            <a:ext cx="5238340" cy="52383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b="1" dirty="0"/>
              <a:t>Gradual Dose Reduction</a:t>
            </a:r>
          </a:p>
        </p:txBody>
      </p:sp>
      <p:graphicFrame>
        <p:nvGraphicFramePr>
          <p:cNvPr id="5" name="Content Placeholder 2">
            <a:extLst>
              <a:ext uri="{FF2B5EF4-FFF2-40B4-BE49-F238E27FC236}">
                <a16:creationId xmlns:a16="http://schemas.microsoft.com/office/drawing/2014/main" id="{50F4E9E1-6C0F-7596-DEBC-2E8CD15825EA}"/>
              </a:ext>
            </a:extLst>
          </p:cNvPr>
          <p:cNvGraphicFramePr>
            <a:graphicFrameLocks noGrp="1"/>
          </p:cNvGraphicFramePr>
          <p:nvPr>
            <p:ph idx="1"/>
            <p:extLst>
              <p:ext uri="{D42A27DB-BD31-4B8C-83A1-F6EECF244321}">
                <p14:modId xmlns:p14="http://schemas.microsoft.com/office/powerpoint/2010/main" val="3745224118"/>
              </p:ext>
            </p:extLst>
          </p:nvPr>
        </p:nvGraphicFramePr>
        <p:xfrm>
          <a:off x="442913" y="2120900"/>
          <a:ext cx="10931525" cy="396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b="1" dirty="0"/>
              <a:t>Pharmacist Medication Regimen Review</a:t>
            </a:r>
          </a:p>
        </p:txBody>
      </p:sp>
      <p:graphicFrame>
        <p:nvGraphicFramePr>
          <p:cNvPr id="5" name="Content Placeholder 2">
            <a:extLst>
              <a:ext uri="{FF2B5EF4-FFF2-40B4-BE49-F238E27FC236}">
                <a16:creationId xmlns:a16="http://schemas.microsoft.com/office/drawing/2014/main" id="{79280118-0962-5BFB-E567-AF6DFD2DE1A8}"/>
              </a:ext>
            </a:extLst>
          </p:cNvPr>
          <p:cNvGraphicFramePr>
            <a:graphicFrameLocks noGrp="1"/>
          </p:cNvGraphicFramePr>
          <p:nvPr>
            <p:ph idx="4294967295"/>
            <p:extLst>
              <p:ext uri="{D42A27DB-BD31-4B8C-83A1-F6EECF244321}">
                <p14:modId xmlns:p14="http://schemas.microsoft.com/office/powerpoint/2010/main" val="2248554900"/>
              </p:ext>
            </p:extLst>
          </p:nvPr>
        </p:nvGraphicFramePr>
        <p:xfrm>
          <a:off x="1133061" y="1963876"/>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FAF-03B1-A23C-CB2E-56C236D1AF00}"/>
              </a:ext>
            </a:extLst>
          </p:cNvPr>
          <p:cNvSpPr>
            <a:spLocks noGrp="1"/>
          </p:cNvSpPr>
          <p:nvPr>
            <p:ph type="title"/>
          </p:nvPr>
        </p:nvSpPr>
        <p:spPr/>
        <p:txBody>
          <a:bodyPr>
            <a:normAutofit/>
          </a:bodyPr>
          <a:lstStyle/>
          <a:p>
            <a:r>
              <a:rPr lang="en-US" sz="4400" b="1" dirty="0"/>
              <a:t>Documentation Checklist</a:t>
            </a:r>
          </a:p>
        </p:txBody>
      </p:sp>
      <p:graphicFrame>
        <p:nvGraphicFramePr>
          <p:cNvPr id="3" name="Content Placeholder 2">
            <a:extLst>
              <a:ext uri="{FF2B5EF4-FFF2-40B4-BE49-F238E27FC236}">
                <a16:creationId xmlns:a16="http://schemas.microsoft.com/office/drawing/2014/main" id="{29C026EE-1D7D-8C9F-7DD8-1FE00655B230}"/>
              </a:ext>
            </a:extLst>
          </p:cNvPr>
          <p:cNvGraphicFramePr>
            <a:graphicFrameLocks noGrp="1"/>
          </p:cNvGraphicFramePr>
          <p:nvPr>
            <p:extLst>
              <p:ext uri="{D42A27DB-BD31-4B8C-83A1-F6EECF244321}">
                <p14:modId xmlns:p14="http://schemas.microsoft.com/office/powerpoint/2010/main" val="2599121720"/>
              </p:ext>
            </p:extLst>
          </p:nvPr>
        </p:nvGraphicFramePr>
        <p:xfrm>
          <a:off x="928428" y="2049448"/>
          <a:ext cx="853362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4099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418961-82F9-1F12-6BE4-331400963180}"/>
              </a:ext>
            </a:extLst>
          </p:cNvPr>
          <p:cNvSpPr>
            <a:spLocks noGrp="1"/>
          </p:cNvSpPr>
          <p:nvPr>
            <p:ph type="body" sz="quarter" idx="12"/>
          </p:nvPr>
        </p:nvSpPr>
        <p:spPr>
          <a:xfrm>
            <a:off x="646813" y="533401"/>
            <a:ext cx="8453644" cy="493444"/>
          </a:xfrm>
        </p:spPr>
        <p:txBody>
          <a:bodyPr>
            <a:noAutofit/>
          </a:bodyPr>
          <a:lstStyle/>
          <a:p>
            <a:r>
              <a:rPr lang="en-US" sz="4400" dirty="0">
                <a:solidFill>
                  <a:schemeClr val="accent1"/>
                </a:solidFill>
                <a:latin typeface="+mn-lt"/>
              </a:rPr>
              <a:t>Mrs. Carter Documentation Case</a:t>
            </a:r>
          </a:p>
        </p:txBody>
      </p:sp>
      <p:sp>
        <p:nvSpPr>
          <p:cNvPr id="5" name="Content Placeholder 4">
            <a:extLst>
              <a:ext uri="{FF2B5EF4-FFF2-40B4-BE49-F238E27FC236}">
                <a16:creationId xmlns:a16="http://schemas.microsoft.com/office/drawing/2014/main" id="{161CDB02-9479-A2E3-6464-880199F86C67}"/>
              </a:ext>
            </a:extLst>
          </p:cNvPr>
          <p:cNvSpPr>
            <a:spLocks noGrp="1"/>
          </p:cNvSpPr>
          <p:nvPr>
            <p:ph sz="quarter" idx="18"/>
          </p:nvPr>
        </p:nvSpPr>
        <p:spPr>
          <a:xfrm>
            <a:off x="6195558" y="1904999"/>
            <a:ext cx="5105400" cy="4419600"/>
          </a:xfrm>
        </p:spPr>
        <p:txBody>
          <a:bodyPr>
            <a:normAutofit/>
          </a:bodyPr>
          <a:lstStyle/>
          <a:p>
            <a:pPr marL="0" indent="0">
              <a:buNone/>
              <a:defRPr sz="2000"/>
            </a:pPr>
            <a:r>
              <a:rPr lang="en-US" sz="2333" b="1"/>
              <a:t>Medication List: </a:t>
            </a:r>
          </a:p>
          <a:p>
            <a:pPr marL="0" indent="0">
              <a:buNone/>
              <a:defRPr sz="2000"/>
            </a:pPr>
            <a:r>
              <a:rPr lang="en-US" sz="2083"/>
              <a:t>Lisinopril 20mg qd</a:t>
            </a:r>
          </a:p>
          <a:p>
            <a:pPr marL="0" indent="0">
              <a:buNone/>
              <a:defRPr sz="2000"/>
            </a:pPr>
            <a:r>
              <a:rPr lang="en-US" sz="2083"/>
              <a:t>Metformin 500mg bid</a:t>
            </a:r>
          </a:p>
          <a:p>
            <a:pPr marL="0" indent="0">
              <a:buNone/>
              <a:defRPr sz="2000"/>
            </a:pPr>
            <a:r>
              <a:rPr lang="en-US" sz="2083"/>
              <a:t>Zolpidem 10mg qhs</a:t>
            </a:r>
          </a:p>
          <a:p>
            <a:pPr marL="0" indent="0">
              <a:buNone/>
              <a:defRPr sz="2000"/>
            </a:pPr>
            <a:r>
              <a:rPr lang="en-US" sz="2083"/>
              <a:t>Sertraline 50mg qd</a:t>
            </a:r>
          </a:p>
          <a:p>
            <a:pPr marL="0" indent="0">
              <a:buNone/>
              <a:defRPr sz="2000"/>
            </a:pPr>
            <a:r>
              <a:rPr lang="en-US" sz="2083"/>
              <a:t>Oxybutynin 5mg bid</a:t>
            </a:r>
          </a:p>
          <a:p>
            <a:pPr marL="0" indent="0">
              <a:buNone/>
              <a:defRPr sz="2000"/>
            </a:pPr>
            <a:r>
              <a:rPr lang="en-US" sz="2083"/>
              <a:t>Ibuprofen 400mg tid PRN</a:t>
            </a:r>
          </a:p>
          <a:p>
            <a:pPr marL="0" indent="0">
              <a:buNone/>
              <a:defRPr sz="2000"/>
            </a:pPr>
            <a:r>
              <a:rPr lang="en-US" sz="2083"/>
              <a:t>Lorazepam 0.5mg q8h PRN anxiety/agitation</a:t>
            </a:r>
          </a:p>
          <a:p>
            <a:pPr marL="0" indent="0">
              <a:buNone/>
              <a:defRPr sz="2000"/>
            </a:pPr>
            <a:endParaRPr lang="en-US" sz="2083"/>
          </a:p>
        </p:txBody>
      </p:sp>
      <p:graphicFrame>
        <p:nvGraphicFramePr>
          <p:cNvPr id="7" name="Content Placeholder 2">
            <a:extLst>
              <a:ext uri="{FF2B5EF4-FFF2-40B4-BE49-F238E27FC236}">
                <a16:creationId xmlns:a16="http://schemas.microsoft.com/office/drawing/2014/main" id="{B4B2F5CB-55B6-BCA7-86E7-BDBD1B3B6834}"/>
              </a:ext>
            </a:extLst>
          </p:cNvPr>
          <p:cNvGraphicFramePr>
            <a:graphicFrameLocks noGrp="1"/>
          </p:cNvGraphicFramePr>
          <p:nvPr>
            <p:ph sz="quarter" idx="19"/>
            <p:extLst>
              <p:ext uri="{D42A27DB-BD31-4B8C-83A1-F6EECF244321}">
                <p14:modId xmlns:p14="http://schemas.microsoft.com/office/powerpoint/2010/main" val="2258607155"/>
              </p:ext>
            </p:extLst>
          </p:nvPr>
        </p:nvGraphicFramePr>
        <p:xfrm>
          <a:off x="402504" y="1904999"/>
          <a:ext cx="51054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2825725"/>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92D19F-B703-AACF-8BD9-21074D2B8101}"/>
              </a:ext>
            </a:extLst>
          </p:cNvPr>
          <p:cNvSpPr>
            <a:spLocks noGrp="1"/>
          </p:cNvSpPr>
          <p:nvPr>
            <p:ph type="body" sz="quarter" idx="12"/>
          </p:nvPr>
        </p:nvSpPr>
        <p:spPr>
          <a:xfrm>
            <a:off x="646813" y="533401"/>
            <a:ext cx="10598130" cy="493444"/>
          </a:xfrm>
        </p:spPr>
        <p:txBody>
          <a:bodyPr>
            <a:noAutofit/>
          </a:bodyPr>
          <a:lstStyle/>
          <a:p>
            <a:r>
              <a:rPr lang="en-US" sz="4000" dirty="0">
                <a:solidFill>
                  <a:schemeClr val="tx1">
                    <a:lumMod val="75000"/>
                    <a:lumOff val="25000"/>
                  </a:schemeClr>
                </a:solidFill>
                <a:latin typeface="+mj-lt"/>
                <a:ea typeface="Calibri" panose="020F0502020204030204" pitchFamily="34" charset="0"/>
                <a:cs typeface="Calibri" panose="020F0502020204030204" pitchFamily="34" charset="0"/>
              </a:rPr>
              <a:t>Mrs. Carter – Lorazepam PRN documentation</a:t>
            </a:r>
          </a:p>
        </p:txBody>
      </p:sp>
      <p:sp>
        <p:nvSpPr>
          <p:cNvPr id="3" name="Content Placeholder 2">
            <a:extLst>
              <a:ext uri="{FF2B5EF4-FFF2-40B4-BE49-F238E27FC236}">
                <a16:creationId xmlns:a16="http://schemas.microsoft.com/office/drawing/2014/main" id="{06EFB1C9-E76A-F5EF-D3F3-98188E75471B}"/>
              </a:ext>
            </a:extLst>
          </p:cNvPr>
          <p:cNvSpPr>
            <a:spLocks noGrp="1"/>
          </p:cNvSpPr>
          <p:nvPr>
            <p:ph sz="quarter" idx="18"/>
          </p:nvPr>
        </p:nvSpPr>
        <p:spPr>
          <a:xfrm>
            <a:off x="273088" y="2610441"/>
            <a:ext cx="5626199" cy="4419600"/>
          </a:xfrm>
        </p:spPr>
        <p:txBody>
          <a:bodyPr/>
          <a:lstStyle/>
          <a:p>
            <a:pPr marL="0" indent="0">
              <a:buNone/>
            </a:pPr>
            <a:r>
              <a:rPr lang="en-US" sz="2400" b="1"/>
              <a:t>High‑Risk Documentation </a:t>
            </a:r>
          </a:p>
          <a:p>
            <a:pPr marL="0" indent="0">
              <a:buNone/>
            </a:pPr>
            <a:r>
              <a:rPr lang="en-US"/>
              <a:t> "Resident anxious. PRN lorazepam given.“</a:t>
            </a:r>
          </a:p>
          <a:p>
            <a:pPr marL="0" indent="0">
              <a:buNone/>
            </a:pPr>
            <a:endParaRPr lang="en-US" b="1"/>
          </a:p>
          <a:p>
            <a:pPr marL="0" indent="0">
              <a:buNone/>
            </a:pPr>
            <a:r>
              <a:rPr lang="en-US" sz="2400" b="1"/>
              <a:t>Why this fails:</a:t>
            </a:r>
          </a:p>
          <a:p>
            <a:pPr lvl="0"/>
            <a:r>
              <a:rPr lang="en-US"/>
              <a:t>No behavior description</a:t>
            </a:r>
          </a:p>
          <a:p>
            <a:pPr lvl="0"/>
            <a:r>
              <a:rPr lang="en-US"/>
              <a:t>No trigger identified</a:t>
            </a:r>
          </a:p>
          <a:p>
            <a:pPr lvl="0"/>
            <a:r>
              <a:rPr lang="en-US"/>
              <a:t>No non‑pharmacologic interventions</a:t>
            </a:r>
          </a:p>
          <a:p>
            <a:pPr lvl="0"/>
            <a:r>
              <a:rPr lang="en-US"/>
              <a:t>No effectiveness documented</a:t>
            </a:r>
          </a:p>
          <a:p>
            <a:endParaRPr lang="en-US" b="1"/>
          </a:p>
          <a:p>
            <a:pPr marL="0" indent="0" algn="ctr">
              <a:buNone/>
            </a:pPr>
            <a:endParaRPr lang="en-US"/>
          </a:p>
          <a:p>
            <a:endParaRPr lang="en-US"/>
          </a:p>
          <a:p>
            <a:endParaRPr lang="en-US"/>
          </a:p>
          <a:p>
            <a:endParaRPr lang="en-US"/>
          </a:p>
        </p:txBody>
      </p:sp>
      <p:sp>
        <p:nvSpPr>
          <p:cNvPr id="4" name="Content Placeholder 3">
            <a:extLst>
              <a:ext uri="{FF2B5EF4-FFF2-40B4-BE49-F238E27FC236}">
                <a16:creationId xmlns:a16="http://schemas.microsoft.com/office/drawing/2014/main" id="{1B55952F-A481-B4FD-E909-549403D1C16A}"/>
              </a:ext>
            </a:extLst>
          </p:cNvPr>
          <p:cNvSpPr>
            <a:spLocks noGrp="1"/>
          </p:cNvSpPr>
          <p:nvPr>
            <p:ph sz="quarter" idx="19"/>
          </p:nvPr>
        </p:nvSpPr>
        <p:spPr>
          <a:xfrm>
            <a:off x="5138058" y="2869568"/>
            <a:ext cx="6911484" cy="4318789"/>
          </a:xfrm>
        </p:spPr>
        <p:txBody>
          <a:bodyPr/>
          <a:lstStyle/>
          <a:p>
            <a:pPr marL="0" indent="0">
              <a:buNone/>
            </a:pPr>
            <a:r>
              <a:rPr lang="en-US" sz="2400" b="1"/>
              <a:t>Survey‑Ready Documentation </a:t>
            </a:r>
            <a:r>
              <a:rPr lang="en-US" b="1"/>
              <a:t>                                                             </a:t>
            </a:r>
          </a:p>
          <a:p>
            <a:pPr marL="0" indent="0">
              <a:buNone/>
            </a:pPr>
            <a:r>
              <a:rPr lang="en-US"/>
              <a:t>Resident observed pacing hallway and wringing hands for 25 minutes following evening meal. Verbalized feeling ‘nervous’. Attempted reassurance, quiet environment, preferred music, and breathing exercises attempted with minimal improvement over 20 minutes“</a:t>
            </a:r>
          </a:p>
          <a:p>
            <a:pPr marL="0" indent="0">
              <a:buNone/>
            </a:pPr>
            <a:r>
              <a:rPr lang="en-US"/>
              <a:t>"Within 30 minutes, resident calmer, no longer pacing, and able to participate in activities“</a:t>
            </a:r>
          </a:p>
          <a:p>
            <a:pPr marL="0" indent="0">
              <a:buNone/>
            </a:pPr>
            <a:r>
              <a:rPr lang="en-US" sz="2400" b="1"/>
              <a:t>4M’s Anchor</a:t>
            </a:r>
          </a:p>
          <a:p>
            <a:r>
              <a:rPr lang="en-US"/>
              <a:t>PRN use aligns with resident’s goal to remain alert and engaged while minimizing distress.</a:t>
            </a:r>
          </a:p>
          <a:p>
            <a:endParaRPr lang="en-US"/>
          </a:p>
          <a:p>
            <a:pPr marL="0" indent="0">
              <a:buNone/>
            </a:pPr>
            <a:endParaRPr lang="en-US"/>
          </a:p>
          <a:p>
            <a:endParaRPr lang="en-US"/>
          </a:p>
          <a:p>
            <a:endParaRPr lang="en-US" b="1"/>
          </a:p>
          <a:p>
            <a:endParaRPr lang="en-US"/>
          </a:p>
        </p:txBody>
      </p:sp>
    </p:spTree>
    <p:extLst>
      <p:ext uri="{BB962C8B-B14F-4D97-AF65-F5344CB8AC3E}">
        <p14:creationId xmlns:p14="http://schemas.microsoft.com/office/powerpoint/2010/main" val="533018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looking at a computer&#10;&#10;AI-generated content may be incorrect.">
            <a:extLst>
              <a:ext uri="{FF2B5EF4-FFF2-40B4-BE49-F238E27FC236}">
                <a16:creationId xmlns:a16="http://schemas.microsoft.com/office/drawing/2014/main" id="{818BC32B-E4C8-21D3-8647-C7B4C448EB4E}"/>
              </a:ext>
            </a:extLst>
          </p:cNvPr>
          <p:cNvPicPr>
            <a:picLocks noChangeAspect="1"/>
          </p:cNvPicPr>
          <p:nvPr/>
        </p:nvPicPr>
        <p:blipFill>
          <a:blip r:embed="rId3"/>
          <a:srcRect l="2564" r="3657" b="-1"/>
          <a:stretch>
            <a:fillRect/>
          </a:stretch>
        </p:blipFill>
        <p:spPr>
          <a:xfrm>
            <a:off x="1" y="10"/>
            <a:ext cx="12191999" cy="6857990"/>
          </a:xfrm>
          <a:prstGeom prst="rect">
            <a:avLst/>
          </a:prstGeom>
          <a:solidFill>
            <a:schemeClr val="tx2"/>
          </a:solidFill>
        </p:spPr>
      </p:pic>
      <p:sp>
        <p:nvSpPr>
          <p:cNvPr id="2" name="Title 1">
            <a:extLst>
              <a:ext uri="{FF2B5EF4-FFF2-40B4-BE49-F238E27FC236}">
                <a16:creationId xmlns:a16="http://schemas.microsoft.com/office/drawing/2014/main" id="{E26BE54E-535A-BEFF-E125-1D06467A912B}"/>
              </a:ext>
            </a:extLst>
          </p:cNvPr>
          <p:cNvSpPr>
            <a:spLocks noGrp="1"/>
          </p:cNvSpPr>
          <p:nvPr>
            <p:ph type="title"/>
          </p:nvPr>
        </p:nvSpPr>
        <p:spPr>
          <a:xfrm>
            <a:off x="1" y="5566144"/>
            <a:ext cx="12191998" cy="1065690"/>
          </a:xfrm>
          <a:solidFill>
            <a:schemeClr val="accent1"/>
          </a:solidFill>
        </p:spPr>
        <p:txBody>
          <a:bodyPr vert="horz" lIns="91440" tIns="45720" rIns="91440" bIns="45720" rtlCol="0" anchor="b">
            <a:normAutofit/>
          </a:bodyPr>
          <a:lstStyle/>
          <a:p>
            <a:r>
              <a:rPr lang="en-US" sz="5900" spc="-100">
                <a:solidFill>
                  <a:srgbClr val="FFFFFF"/>
                </a:solidFill>
              </a:rPr>
              <a:t>Collaboration</a:t>
            </a:r>
          </a:p>
        </p:txBody>
      </p:sp>
    </p:spTree>
    <p:extLst>
      <p:ext uri="{BB962C8B-B14F-4D97-AF65-F5344CB8AC3E}">
        <p14:creationId xmlns:p14="http://schemas.microsoft.com/office/powerpoint/2010/main" val="1241503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819ED-4E8D-BA0A-28C3-29E93274A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2A46A-D253-FBBF-D6A1-23FFBB237FD5}"/>
              </a:ext>
            </a:extLst>
          </p:cNvPr>
          <p:cNvSpPr>
            <a:spLocks noGrp="1"/>
          </p:cNvSpPr>
          <p:nvPr>
            <p:ph type="title"/>
          </p:nvPr>
        </p:nvSpPr>
        <p:spPr/>
        <p:txBody>
          <a:bodyPr>
            <a:normAutofit/>
          </a:bodyPr>
          <a:lstStyle/>
          <a:p>
            <a:r>
              <a:rPr lang="en-US" sz="4400" b="1" dirty="0"/>
              <a:t>Making the 4 M’s work in practice</a:t>
            </a:r>
          </a:p>
        </p:txBody>
      </p:sp>
      <p:graphicFrame>
        <p:nvGraphicFramePr>
          <p:cNvPr id="5" name="Content Placeholder 2">
            <a:extLst>
              <a:ext uri="{FF2B5EF4-FFF2-40B4-BE49-F238E27FC236}">
                <a16:creationId xmlns:a16="http://schemas.microsoft.com/office/drawing/2014/main" id="{5FB67BE7-C25C-37A8-8CBD-3C3A214AE269}"/>
              </a:ext>
            </a:extLst>
          </p:cNvPr>
          <p:cNvGraphicFramePr>
            <a:graphicFrameLocks noGrp="1"/>
          </p:cNvGraphicFramePr>
          <p:nvPr>
            <p:ph idx="4294967295"/>
            <p:extLst>
              <p:ext uri="{D42A27DB-BD31-4B8C-83A1-F6EECF244321}">
                <p14:modId xmlns:p14="http://schemas.microsoft.com/office/powerpoint/2010/main" val="363026096"/>
              </p:ext>
            </p:extLst>
          </p:nvPr>
        </p:nvGraphicFramePr>
        <p:xfrm>
          <a:off x="990600" y="2676525"/>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8135336-74E9-ACB5-A7F6-B661F2D62579}"/>
              </a:ext>
            </a:extLst>
          </p:cNvPr>
          <p:cNvSpPr txBox="1"/>
          <p:nvPr/>
        </p:nvSpPr>
        <p:spPr>
          <a:xfrm>
            <a:off x="990600" y="1845528"/>
            <a:ext cx="8829674" cy="830997"/>
          </a:xfrm>
          <a:prstGeom prst="rect">
            <a:avLst/>
          </a:prstGeom>
          <a:noFill/>
        </p:spPr>
        <p:txBody>
          <a:bodyPr wrap="square">
            <a:spAutoFit/>
          </a:bodyPr>
          <a:lstStyle/>
          <a:p>
            <a:pPr lvl="0"/>
            <a:r>
              <a:rPr lang="en-US" sz="2400" b="0" i="0"/>
              <a:t>Age‑friendly psychotropic use requires </a:t>
            </a:r>
            <a:r>
              <a:rPr lang="en-US" sz="2400" b="1" i="0"/>
              <a:t>shared ownership</a:t>
            </a:r>
            <a:r>
              <a:rPr lang="en-US" sz="2400" b="0" i="0"/>
              <a:t>, not individual decisions</a:t>
            </a:r>
          </a:p>
        </p:txBody>
      </p:sp>
    </p:spTree>
    <p:extLst>
      <p:ext uri="{BB962C8B-B14F-4D97-AF65-F5344CB8AC3E}">
        <p14:creationId xmlns:p14="http://schemas.microsoft.com/office/powerpoint/2010/main" val="888504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ADB-3643-4D9C-FE2D-F502AF0CFDFE}"/>
              </a:ext>
            </a:extLst>
          </p:cNvPr>
          <p:cNvSpPr>
            <a:spLocks noGrp="1"/>
          </p:cNvSpPr>
          <p:nvPr>
            <p:ph type="title"/>
          </p:nvPr>
        </p:nvSpPr>
        <p:spPr/>
        <p:txBody>
          <a:bodyPr>
            <a:normAutofit/>
          </a:bodyPr>
          <a:lstStyle/>
          <a:p>
            <a:r>
              <a:rPr lang="en-US" sz="4400" b="1" dirty="0"/>
              <a:t>Interdisciplinary Team Responsibilities: </a:t>
            </a:r>
            <a:br>
              <a:rPr lang="en-US" sz="4400" b="1" dirty="0"/>
            </a:br>
            <a:r>
              <a:rPr lang="en-US" sz="4400" b="1" dirty="0"/>
              <a:t>Everyone Owns The Outcome</a:t>
            </a:r>
            <a:endParaRPr lang="en-US" sz="4400" dirty="0"/>
          </a:p>
        </p:txBody>
      </p:sp>
      <p:sp>
        <p:nvSpPr>
          <p:cNvPr id="7" name="TextBox 6">
            <a:extLst>
              <a:ext uri="{FF2B5EF4-FFF2-40B4-BE49-F238E27FC236}">
                <a16:creationId xmlns:a16="http://schemas.microsoft.com/office/drawing/2014/main" id="{F5EDC127-F82A-D135-F9D5-EEC9E6E8CBA9}"/>
              </a:ext>
            </a:extLst>
          </p:cNvPr>
          <p:cNvSpPr txBox="1"/>
          <p:nvPr/>
        </p:nvSpPr>
        <p:spPr>
          <a:xfrm>
            <a:off x="594884" y="1872020"/>
            <a:ext cx="11002231" cy="5262979"/>
          </a:xfrm>
          <a:prstGeom prst="rect">
            <a:avLst/>
          </a:prstGeom>
          <a:noFill/>
        </p:spPr>
        <p:txBody>
          <a:bodyPr wrap="square" lIns="91440" tIns="45720" rIns="91440" bIns="45720" anchor="t">
            <a:spAutoFit/>
          </a:bodyPr>
          <a:lstStyle/>
          <a:p>
            <a:pPr>
              <a:defRPr/>
            </a:pPr>
            <a:r>
              <a:rPr lang="en-US" sz="2600" b="1"/>
              <a:t>Nursing</a:t>
            </a:r>
          </a:p>
          <a:p>
            <a:pPr marL="742950" lvl="1" indent="-285750">
              <a:buFont typeface="Arial" panose="020B0604020202020204" pitchFamily="34" charset="0"/>
              <a:buChar char="•"/>
            </a:pPr>
            <a:r>
              <a:rPr lang="en-US"/>
              <a:t>Capture resident preferences and daily routine</a:t>
            </a:r>
          </a:p>
          <a:p>
            <a:pPr marL="742950" lvl="1" indent="-285750">
              <a:buFont typeface="Arial" panose="020B0604020202020204" pitchFamily="34" charset="0"/>
              <a:buChar char="•"/>
            </a:pPr>
            <a:r>
              <a:rPr lang="en-US"/>
              <a:t>Objectively document behaviors, triggers, frequency, severity, and response</a:t>
            </a:r>
          </a:p>
          <a:p>
            <a:pPr marL="742950" lvl="1" indent="-285750">
              <a:buFont typeface="Arial" panose="020B0604020202020204" pitchFamily="34" charset="0"/>
              <a:buChar char="•"/>
            </a:pPr>
            <a:r>
              <a:rPr lang="en-US"/>
              <a:t>Initiate and evaluate non‑pharmacologic interventions</a:t>
            </a:r>
          </a:p>
          <a:p>
            <a:pPr lvl="0">
              <a:defRPr/>
            </a:pPr>
            <a:r>
              <a:rPr lang="en-US" sz="2600" b="1">
                <a:solidFill>
                  <a:prstClr val="black"/>
                </a:solidFill>
              </a:rPr>
              <a:t>Prescribers</a:t>
            </a:r>
          </a:p>
          <a:p>
            <a:pPr marL="742950" lvl="1" indent="-285750">
              <a:buFont typeface="Arial" panose="020B0604020202020204" pitchFamily="34" charset="0"/>
              <a:buChar char="•"/>
            </a:pPr>
            <a:r>
              <a:rPr lang="en-US"/>
              <a:t>Establish diagnosis and clinical indication</a:t>
            </a:r>
          </a:p>
          <a:p>
            <a:pPr marL="742950" lvl="1" indent="-285750">
              <a:buFont typeface="Arial" panose="020B0604020202020204" pitchFamily="34" charset="0"/>
              <a:buChar char="•"/>
            </a:pPr>
            <a:r>
              <a:rPr lang="en-US"/>
              <a:t>Reassess effectiveness, side effects, and need for continuation or GDR</a:t>
            </a:r>
          </a:p>
          <a:p>
            <a:pPr lvl="0">
              <a:defRPr/>
            </a:pPr>
            <a:r>
              <a:rPr lang="en-US" sz="2600" b="1">
                <a:solidFill>
                  <a:prstClr val="black"/>
                </a:solidFill>
              </a:rPr>
              <a:t>Pharmacy</a:t>
            </a:r>
          </a:p>
          <a:p>
            <a:pPr marL="742950" lvl="1" indent="-285750">
              <a:buFont typeface="Arial" panose="020B0604020202020204" pitchFamily="34" charset="0"/>
              <a:buChar char="•"/>
            </a:pPr>
            <a:r>
              <a:rPr lang="en-US"/>
              <a:t>Conduct regular medication regimen reviews</a:t>
            </a:r>
          </a:p>
          <a:p>
            <a:pPr marL="742950" lvl="1" indent="-285750">
              <a:buFont typeface="Arial" panose="020B0604020202020204" pitchFamily="34" charset="0"/>
              <a:buChar char="•"/>
            </a:pPr>
            <a:r>
              <a:rPr lang="en-US"/>
              <a:t>Identify high‑risk medications, ensure medications align with goals, and recommend deprescribing when they do not</a:t>
            </a:r>
          </a:p>
          <a:p>
            <a:pPr lvl="0">
              <a:defRPr/>
            </a:pPr>
            <a:r>
              <a:rPr lang="en-US" sz="2600" b="1">
                <a:solidFill>
                  <a:prstClr val="black"/>
                </a:solidFill>
              </a:rPr>
              <a:t>Activities/Support Staff</a:t>
            </a:r>
          </a:p>
          <a:p>
            <a:pPr marL="742950" lvl="1" indent="-285750">
              <a:buFont typeface="Arial" panose="020B0604020202020204" pitchFamily="34" charset="0"/>
              <a:buChar char="•"/>
            </a:pPr>
            <a:r>
              <a:rPr lang="en-US"/>
              <a:t>Support engagement in routines and preferred activities</a:t>
            </a:r>
          </a:p>
          <a:p>
            <a:pPr lvl="0">
              <a:defRPr/>
            </a:pPr>
            <a:r>
              <a:rPr lang="en-US" sz="2600" b="1">
                <a:solidFill>
                  <a:prstClr val="black"/>
                </a:solidFill>
              </a:rPr>
              <a:t>Leadership and Team</a:t>
            </a:r>
          </a:p>
          <a:p>
            <a:pPr marL="742950" lvl="1" indent="-285750">
              <a:buFont typeface="Arial" panose="020B0604020202020204" pitchFamily="34" charset="0"/>
              <a:buChar char="•"/>
            </a:pPr>
            <a:r>
              <a:rPr lang="en-US"/>
              <a:t>Support documentation expectations and an age‑friendly culture</a:t>
            </a:r>
          </a:p>
          <a:p>
            <a:pPr lvl="1">
              <a:defRPr/>
            </a:pPr>
            <a:endParaRPr lang="en-US" sz="2600">
              <a:solidFill>
                <a:prstClr val="black"/>
              </a:solidFill>
            </a:endParaRPr>
          </a:p>
        </p:txBody>
      </p:sp>
    </p:spTree>
    <p:extLst>
      <p:ext uri="{BB962C8B-B14F-4D97-AF65-F5344CB8AC3E}">
        <p14:creationId xmlns:p14="http://schemas.microsoft.com/office/powerpoint/2010/main" val="229537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4C70-4875-8E09-0D43-4858448086CD}"/>
              </a:ext>
            </a:extLst>
          </p:cNvPr>
          <p:cNvSpPr>
            <a:spLocks noGrp="1"/>
          </p:cNvSpPr>
          <p:nvPr>
            <p:ph type="title"/>
          </p:nvPr>
        </p:nvSpPr>
        <p:spPr/>
        <p:txBody>
          <a:bodyPr>
            <a:normAutofit/>
          </a:bodyPr>
          <a:lstStyle/>
          <a:p>
            <a:r>
              <a:rPr lang="en-US" sz="4000" b="1" dirty="0"/>
              <a:t>Common Psychotropic Medication Classes</a:t>
            </a:r>
          </a:p>
        </p:txBody>
      </p:sp>
      <p:graphicFrame>
        <p:nvGraphicFramePr>
          <p:cNvPr id="4" name="Content Placeholder 2">
            <a:extLst>
              <a:ext uri="{FF2B5EF4-FFF2-40B4-BE49-F238E27FC236}">
                <a16:creationId xmlns:a16="http://schemas.microsoft.com/office/drawing/2014/main" id="{E25EE9EF-EC33-A9AA-7B34-3542BBAD238E}"/>
              </a:ext>
            </a:extLst>
          </p:cNvPr>
          <p:cNvGraphicFramePr>
            <a:graphicFrameLocks noGrp="1"/>
          </p:cNvGraphicFramePr>
          <p:nvPr>
            <p:ph idx="1"/>
            <p:extLst>
              <p:ext uri="{D42A27DB-BD31-4B8C-83A1-F6EECF244321}">
                <p14:modId xmlns:p14="http://schemas.microsoft.com/office/powerpoint/2010/main" val="10016738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09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CE90-A25F-D5D8-5BD2-029603A8F8AC}"/>
              </a:ext>
            </a:extLst>
          </p:cNvPr>
          <p:cNvSpPr>
            <a:spLocks noGrp="1"/>
          </p:cNvSpPr>
          <p:nvPr>
            <p:ph type="title"/>
          </p:nvPr>
        </p:nvSpPr>
        <p:spPr/>
        <p:txBody>
          <a:bodyPr>
            <a:noAutofit/>
          </a:bodyPr>
          <a:lstStyle/>
          <a:p>
            <a:r>
              <a:rPr lang="en-US" sz="4400" b="1" dirty="0">
                <a:solidFill>
                  <a:schemeClr val="tx1">
                    <a:lumMod val="75000"/>
                    <a:lumOff val="25000"/>
                  </a:schemeClr>
                </a:solidFill>
              </a:rPr>
              <a:t>Bringing it Together: Mrs. Carter Revisited</a:t>
            </a:r>
          </a:p>
        </p:txBody>
      </p:sp>
      <p:graphicFrame>
        <p:nvGraphicFramePr>
          <p:cNvPr id="5" name="Content Placeholder 2">
            <a:extLst>
              <a:ext uri="{FF2B5EF4-FFF2-40B4-BE49-F238E27FC236}">
                <a16:creationId xmlns:a16="http://schemas.microsoft.com/office/drawing/2014/main" id="{7B3CD7EC-A3CB-4FE7-6C90-894ADE751948}"/>
              </a:ext>
            </a:extLst>
          </p:cNvPr>
          <p:cNvGraphicFramePr>
            <a:graphicFrameLocks noGrp="1"/>
          </p:cNvGraphicFramePr>
          <p:nvPr>
            <p:ph sz="quarter" idx="4294967295"/>
            <p:extLst>
              <p:ext uri="{D42A27DB-BD31-4B8C-83A1-F6EECF244321}">
                <p14:modId xmlns:p14="http://schemas.microsoft.com/office/powerpoint/2010/main" val="4021401759"/>
              </p:ext>
            </p:extLst>
          </p:nvPr>
        </p:nvGraphicFramePr>
        <p:xfrm>
          <a:off x="185057" y="1817687"/>
          <a:ext cx="10826750"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762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7EC3CF0-DE43-39AB-6B5C-C1E492DFBEE0}"/>
              </a:ext>
            </a:extLst>
          </p:cNvPr>
          <p:cNvSpPr>
            <a:spLocks noGrp="1"/>
          </p:cNvSpPr>
          <p:nvPr>
            <p:ph type="title"/>
          </p:nvPr>
        </p:nvSpPr>
        <p:spPr/>
        <p:txBody>
          <a:bodyPr>
            <a:noAutofit/>
          </a:bodyPr>
          <a:lstStyle/>
          <a:p>
            <a:r>
              <a:rPr lang="en-US" sz="4400" b="1" dirty="0">
                <a:solidFill>
                  <a:schemeClr val="tx1">
                    <a:lumMod val="75000"/>
                    <a:lumOff val="25000"/>
                  </a:schemeClr>
                </a:solidFill>
              </a:rPr>
              <a:t>Bringing it Together: Mrs. Carter Revisited</a:t>
            </a:r>
          </a:p>
        </p:txBody>
      </p:sp>
      <p:graphicFrame>
        <p:nvGraphicFramePr>
          <p:cNvPr id="7" name="Content Placeholder 2">
            <a:extLst>
              <a:ext uri="{FF2B5EF4-FFF2-40B4-BE49-F238E27FC236}">
                <a16:creationId xmlns:a16="http://schemas.microsoft.com/office/drawing/2014/main" id="{C81103BF-363E-2AA7-0FE5-27C6729B768F}"/>
              </a:ext>
            </a:extLst>
          </p:cNvPr>
          <p:cNvGraphicFramePr>
            <a:graphicFrameLocks noGrp="1"/>
          </p:cNvGraphicFramePr>
          <p:nvPr>
            <p:ph sz="quarter" idx="4294967295"/>
            <p:extLst>
              <p:ext uri="{D42A27DB-BD31-4B8C-83A1-F6EECF244321}">
                <p14:modId xmlns:p14="http://schemas.microsoft.com/office/powerpoint/2010/main" val="491529661"/>
              </p:ext>
            </p:extLst>
          </p:nvPr>
        </p:nvGraphicFramePr>
        <p:xfrm>
          <a:off x="315686" y="1752495"/>
          <a:ext cx="10826750" cy="485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486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8C48-10CA-28C4-9E15-96FB0AEAE5B3}"/>
              </a:ext>
            </a:extLst>
          </p:cNvPr>
          <p:cNvSpPr>
            <a:spLocks noGrp="1"/>
          </p:cNvSpPr>
          <p:nvPr>
            <p:ph type="title"/>
          </p:nvPr>
        </p:nvSpPr>
        <p:spPr/>
        <p:txBody>
          <a:bodyPr>
            <a:noAutofit/>
          </a:bodyPr>
          <a:lstStyle/>
          <a:p>
            <a:r>
              <a:rPr lang="en-US" sz="4400" b="1" dirty="0">
                <a:solidFill>
                  <a:schemeClr val="tx1">
                    <a:lumMod val="75000"/>
                    <a:lumOff val="25000"/>
                  </a:schemeClr>
                </a:solidFill>
              </a:rPr>
              <a:t>Outcomes Achieved Three Months Later  </a:t>
            </a:r>
          </a:p>
        </p:txBody>
      </p:sp>
      <p:graphicFrame>
        <p:nvGraphicFramePr>
          <p:cNvPr id="14" name="Content Placeholder 2">
            <a:extLst>
              <a:ext uri="{FF2B5EF4-FFF2-40B4-BE49-F238E27FC236}">
                <a16:creationId xmlns:a16="http://schemas.microsoft.com/office/drawing/2014/main" id="{80FF9383-F8D1-0FC1-BBD8-5FD33CD64E42}"/>
              </a:ext>
            </a:extLst>
          </p:cNvPr>
          <p:cNvGraphicFramePr>
            <a:graphicFrameLocks noGrp="1"/>
          </p:cNvGraphicFramePr>
          <p:nvPr>
            <p:ph sz="quarter" idx="4294967295"/>
            <p:extLst>
              <p:ext uri="{D42A27DB-BD31-4B8C-83A1-F6EECF244321}">
                <p14:modId xmlns:p14="http://schemas.microsoft.com/office/powerpoint/2010/main" val="3662766555"/>
              </p:ext>
            </p:extLst>
          </p:nvPr>
        </p:nvGraphicFramePr>
        <p:xfrm>
          <a:off x="442157" y="1817235"/>
          <a:ext cx="10826750"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672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lumMod val="75000"/>
                    <a:lumOff val="25000"/>
                  </a:schemeClr>
                </a:solidFill>
              </a:rPr>
              <a:t>Key Takeaways</a:t>
            </a:r>
          </a:p>
        </p:txBody>
      </p:sp>
      <p:sp>
        <p:nvSpPr>
          <p:cNvPr id="5" name="Rectangle 2">
            <a:extLst>
              <a:ext uri="{FF2B5EF4-FFF2-40B4-BE49-F238E27FC236}">
                <a16:creationId xmlns:a16="http://schemas.microsoft.com/office/drawing/2014/main" id="{065F21A4-3CA9-4CF8-BDEF-CBB5A2A7CB85}"/>
              </a:ext>
            </a:extLst>
          </p:cNvPr>
          <p:cNvSpPr>
            <a:spLocks noGrp="1" noChangeArrowheads="1"/>
          </p:cNvSpPr>
          <p:nvPr>
            <p:ph idx="4294967295"/>
          </p:nvPr>
        </p:nvSpPr>
        <p:spPr bwMode="auto">
          <a:xfrm>
            <a:off x="554945" y="1861361"/>
            <a:ext cx="1152819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i="0" u="none" strike="noStrike" cap="none" normalizeH="0" baseline="0">
              <a:ln>
                <a:noFill/>
              </a:ln>
              <a:solidFill>
                <a:schemeClr val="tx1"/>
              </a:solidFill>
              <a:effectLst/>
            </a:endParaRPr>
          </a:p>
          <a:p>
            <a:pPr eaLnBrk="0" fontAlgn="base" hangingPunct="0">
              <a:lnSpc>
                <a:spcPct val="100000"/>
              </a:lnSpc>
              <a:spcBef>
                <a:spcPct val="0"/>
              </a:spcBef>
              <a:spcAft>
                <a:spcPct val="0"/>
              </a:spcAft>
              <a:buClrTx/>
            </a:pPr>
            <a:r>
              <a:rPr kumimoji="0" lang="en-US" altLang="en-US" sz="3200" i="0" u="none" strike="noStrike" cap="none" normalizeH="0" baseline="0">
                <a:ln>
                  <a:noFill/>
                </a:ln>
                <a:solidFill>
                  <a:schemeClr val="tx1"/>
                </a:solidFill>
                <a:effectLst/>
              </a:rPr>
              <a:t>Start with What Matters</a:t>
            </a:r>
            <a:endParaRPr lang="en-US" altLang="en-US" sz="3200">
              <a:solidFill>
                <a:schemeClr val="tx1"/>
              </a:solidFill>
            </a:endParaRPr>
          </a:p>
          <a:p>
            <a:pPr eaLnBrk="0" fontAlgn="base" hangingPunct="0">
              <a:lnSpc>
                <a:spcPct val="100000"/>
              </a:lnSpc>
              <a:spcBef>
                <a:spcPct val="0"/>
              </a:spcBef>
              <a:spcAft>
                <a:spcPct val="0"/>
              </a:spcAft>
              <a:buClrTx/>
            </a:pPr>
            <a:r>
              <a:rPr kumimoji="0" lang="en-US" altLang="en-US" sz="3200" i="0" u="none" strike="noStrike" cap="none" normalizeH="0" baseline="0">
                <a:ln>
                  <a:noFill/>
                </a:ln>
                <a:solidFill>
                  <a:schemeClr val="tx1"/>
                </a:solidFill>
                <a:effectLst/>
              </a:rPr>
              <a:t>Psychotropics should support function—not limit it</a:t>
            </a:r>
          </a:p>
          <a:p>
            <a:pPr eaLnBrk="0" fontAlgn="base" hangingPunct="0">
              <a:lnSpc>
                <a:spcPct val="100000"/>
              </a:lnSpc>
              <a:spcBef>
                <a:spcPct val="0"/>
              </a:spcBef>
              <a:spcAft>
                <a:spcPct val="0"/>
              </a:spcAft>
              <a:buClrTx/>
            </a:pPr>
            <a:r>
              <a:rPr kumimoji="0" lang="en-US" altLang="en-US" sz="3200" i="0" u="none" strike="noStrike" cap="none" normalizeH="0" baseline="0">
                <a:ln>
                  <a:noFill/>
                </a:ln>
                <a:solidFill>
                  <a:schemeClr val="tx1"/>
                </a:solidFill>
                <a:effectLst/>
              </a:rPr>
              <a:t>Non-pharmacologic interventions are first-line and ongoing</a:t>
            </a:r>
          </a:p>
          <a:p>
            <a:pPr eaLnBrk="0" fontAlgn="base" hangingPunct="0">
              <a:lnSpc>
                <a:spcPct val="100000"/>
              </a:lnSpc>
              <a:spcBef>
                <a:spcPct val="0"/>
              </a:spcBef>
              <a:spcAft>
                <a:spcPct val="0"/>
              </a:spcAft>
              <a:buClrTx/>
            </a:pPr>
            <a:r>
              <a:rPr kumimoji="0" lang="en-US" altLang="en-US" sz="3200" i="0" u="none" strike="noStrike" cap="none" normalizeH="0" baseline="0">
                <a:ln>
                  <a:noFill/>
                </a:ln>
                <a:solidFill>
                  <a:schemeClr val="tx1"/>
                </a:solidFill>
                <a:effectLst/>
              </a:rPr>
              <a:t>Documentation should tell the resident’s story</a:t>
            </a:r>
          </a:p>
          <a:p>
            <a:pPr eaLnBrk="0" fontAlgn="base" hangingPunct="0">
              <a:lnSpc>
                <a:spcPct val="100000"/>
              </a:lnSpc>
              <a:spcBef>
                <a:spcPct val="0"/>
              </a:spcBef>
              <a:spcAft>
                <a:spcPct val="0"/>
              </a:spcAft>
              <a:buClrTx/>
            </a:pPr>
            <a:r>
              <a:rPr kumimoji="0" lang="en-US" altLang="en-US" sz="3200" i="0" u="none" strike="noStrike" cap="none" normalizeH="0" baseline="0">
                <a:ln>
                  <a:noFill/>
                </a:ln>
                <a:solidFill>
                  <a:schemeClr val="tx1"/>
                </a:solidFill>
                <a:effectLst/>
              </a:rPr>
              <a:t>Use the lowest effective dose and reassess often </a:t>
            </a:r>
          </a:p>
          <a:p>
            <a:pPr eaLnBrk="0" fontAlgn="base" hangingPunct="0">
              <a:lnSpc>
                <a:spcPct val="100000"/>
              </a:lnSpc>
              <a:spcBef>
                <a:spcPct val="0"/>
              </a:spcBef>
              <a:spcAft>
                <a:spcPct val="0"/>
              </a:spcAft>
              <a:buClrTx/>
            </a:pPr>
            <a:r>
              <a:rPr kumimoji="0" lang="en-US" altLang="en-US" sz="3200" i="0" u="none" strike="noStrike" cap="none" normalizeH="0" baseline="0">
                <a:ln>
                  <a:noFill/>
                </a:ln>
                <a:solidFill>
                  <a:schemeClr val="tx1"/>
                </a:solidFill>
                <a:effectLst/>
              </a:rPr>
              <a:t>Interdisciplinary alignment is essential</a:t>
            </a:r>
          </a:p>
          <a:p>
            <a:pPr eaLnBrk="0" fontAlgn="base" hangingPunct="0">
              <a:lnSpc>
                <a:spcPct val="100000"/>
              </a:lnSpc>
              <a:spcBef>
                <a:spcPct val="0"/>
              </a:spcBef>
              <a:spcAft>
                <a:spcPct val="0"/>
              </a:spcAft>
              <a:buClrTx/>
            </a:pPr>
            <a:r>
              <a:rPr kumimoji="0" lang="en-US" altLang="en-US" sz="3200" i="0" u="none" strike="noStrike" cap="none" normalizeH="0" baseline="0">
                <a:ln>
                  <a:noFill/>
                </a:ln>
                <a:solidFill>
                  <a:schemeClr val="tx1"/>
                </a:solidFill>
                <a:effectLst/>
              </a:rPr>
              <a:t>Survey readiness is the outcome—not the goal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D3F2AF4-0437-9588-2811-C2D49BC10A7F}"/>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sz="5900" spc="-100">
                <a:solidFill>
                  <a:schemeClr val="accent1"/>
                </a:solidFill>
              </a:rPr>
              <a:t>Self Assessment questions</a:t>
            </a:r>
          </a:p>
        </p:txBody>
      </p:sp>
    </p:spTree>
    <p:extLst>
      <p:ext uri="{BB962C8B-B14F-4D97-AF65-F5344CB8AC3E}">
        <p14:creationId xmlns:p14="http://schemas.microsoft.com/office/powerpoint/2010/main" val="1737346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3FD8-567D-225E-4470-F57A2605A32C}"/>
              </a:ext>
            </a:extLst>
          </p:cNvPr>
          <p:cNvSpPr>
            <a:spLocks noGrp="1"/>
          </p:cNvSpPr>
          <p:nvPr>
            <p:ph type="title"/>
          </p:nvPr>
        </p:nvSpPr>
        <p:spPr>
          <a:xfrm>
            <a:off x="442157" y="478532"/>
            <a:ext cx="10931549" cy="1363331"/>
          </a:xfrm>
        </p:spPr>
        <p:txBody>
          <a:bodyPr>
            <a:normAutofit fontScale="90000"/>
          </a:bodyPr>
          <a:lstStyle/>
          <a:p>
            <a:r>
              <a:rPr lang="en-US" sz="4900" b="1" dirty="0"/>
              <a:t>Which statement best reflects the "Medication" part of the 4Ms framework?</a:t>
            </a:r>
            <a:br>
              <a:rPr lang="en-US" dirty="0"/>
            </a:br>
            <a:endParaRPr lang="en-US" dirty="0"/>
          </a:p>
        </p:txBody>
      </p:sp>
      <p:sp>
        <p:nvSpPr>
          <p:cNvPr id="3" name="Content Placeholder 2">
            <a:extLst>
              <a:ext uri="{FF2B5EF4-FFF2-40B4-BE49-F238E27FC236}">
                <a16:creationId xmlns:a16="http://schemas.microsoft.com/office/drawing/2014/main" id="{85D511AB-8DC7-7A65-B8BE-D3C74F8A7EA2}"/>
              </a:ext>
            </a:extLst>
          </p:cNvPr>
          <p:cNvSpPr>
            <a:spLocks noGrp="1"/>
          </p:cNvSpPr>
          <p:nvPr>
            <p:ph idx="1"/>
          </p:nvPr>
        </p:nvSpPr>
        <p:spPr/>
        <p:txBody>
          <a:bodyPr/>
          <a:lstStyle/>
          <a:p>
            <a:pPr marL="0" lvl="0" indent="0">
              <a:buNone/>
            </a:pPr>
            <a:r>
              <a:rPr lang="en-US" sz="3600" dirty="0"/>
              <a:t>A. Use medications to stop all behaviors</a:t>
            </a:r>
          </a:p>
          <a:p>
            <a:pPr marL="0" lvl="0" indent="0">
              <a:buNone/>
            </a:pPr>
            <a:r>
              <a:rPr lang="en-US" sz="3600" dirty="0"/>
              <a:t>B. Use medications before trying other approaches</a:t>
            </a:r>
          </a:p>
          <a:p>
            <a:pPr marL="0" lvl="0" indent="0">
              <a:buNone/>
            </a:pPr>
            <a:r>
              <a:rPr lang="en-US" sz="3600" dirty="0"/>
              <a:t>C. Use only necessary medications, at the lowest effective dose, and aligned with resident goals</a:t>
            </a:r>
          </a:p>
          <a:p>
            <a:pPr marL="0" lvl="0" indent="0">
              <a:buNone/>
            </a:pPr>
            <a:r>
              <a:rPr lang="en-US" sz="3600" dirty="0"/>
              <a:t>D. Keep all medications the same to avoid disruption</a:t>
            </a:r>
          </a:p>
          <a:p>
            <a:pPr marL="0" indent="0">
              <a:buNone/>
            </a:pPr>
            <a:endParaRPr lang="en-US" dirty="0"/>
          </a:p>
        </p:txBody>
      </p:sp>
    </p:spTree>
    <p:extLst>
      <p:ext uri="{BB962C8B-B14F-4D97-AF65-F5344CB8AC3E}">
        <p14:creationId xmlns:p14="http://schemas.microsoft.com/office/powerpoint/2010/main" val="3766602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06C3-5E7C-D80C-DE4E-7C0B304A0672}"/>
              </a:ext>
            </a:extLst>
          </p:cNvPr>
          <p:cNvSpPr>
            <a:spLocks noGrp="1"/>
          </p:cNvSpPr>
          <p:nvPr>
            <p:ph type="title"/>
          </p:nvPr>
        </p:nvSpPr>
        <p:spPr>
          <a:xfrm>
            <a:off x="442157" y="456760"/>
            <a:ext cx="10931549" cy="1363331"/>
          </a:xfrm>
        </p:spPr>
        <p:txBody>
          <a:bodyPr>
            <a:normAutofit fontScale="90000"/>
          </a:bodyPr>
          <a:lstStyle/>
          <a:p>
            <a:r>
              <a:rPr lang="en-US" sz="4900" b="1" dirty="0"/>
              <a:t>Before giving a PRN psychotropic medication, what should be done first?</a:t>
            </a:r>
            <a:br>
              <a:rPr lang="en-US" dirty="0"/>
            </a:br>
            <a:endParaRPr lang="en-US" dirty="0"/>
          </a:p>
        </p:txBody>
      </p:sp>
      <p:sp>
        <p:nvSpPr>
          <p:cNvPr id="3" name="Content Placeholder 2">
            <a:extLst>
              <a:ext uri="{FF2B5EF4-FFF2-40B4-BE49-F238E27FC236}">
                <a16:creationId xmlns:a16="http://schemas.microsoft.com/office/drawing/2014/main" id="{B037920B-C939-5948-3BD4-FE6F9C518504}"/>
              </a:ext>
            </a:extLst>
          </p:cNvPr>
          <p:cNvSpPr>
            <a:spLocks noGrp="1"/>
          </p:cNvSpPr>
          <p:nvPr>
            <p:ph idx="1"/>
          </p:nvPr>
        </p:nvSpPr>
        <p:spPr/>
        <p:txBody>
          <a:bodyPr/>
          <a:lstStyle/>
          <a:p>
            <a:pPr marL="0" indent="0">
              <a:buNone/>
            </a:pPr>
            <a:r>
              <a:rPr lang="en-US" sz="3600" dirty="0"/>
              <a:t>A. Give medication at the first sign of distress</a:t>
            </a:r>
          </a:p>
          <a:p>
            <a:pPr marL="0" indent="0">
              <a:buNone/>
            </a:pPr>
            <a:r>
              <a:rPr lang="en-US" sz="3600" dirty="0"/>
              <a:t>B. Document after the medication is given</a:t>
            </a:r>
          </a:p>
          <a:p>
            <a:pPr marL="0" indent="0">
              <a:buNone/>
            </a:pPr>
            <a:r>
              <a:rPr lang="en-US" sz="3600" dirty="0"/>
              <a:t>C. Identify possible causes, try non-drug interventions, and document the behavior</a:t>
            </a:r>
          </a:p>
          <a:p>
            <a:pPr marL="0" indent="0">
              <a:buNone/>
            </a:pPr>
            <a:r>
              <a:rPr lang="en-US" sz="3600" dirty="0"/>
              <a:t>D. Ask to make the medication scheduled</a:t>
            </a:r>
          </a:p>
          <a:p>
            <a:endParaRPr lang="en-US" dirty="0"/>
          </a:p>
        </p:txBody>
      </p:sp>
    </p:spTree>
    <p:extLst>
      <p:ext uri="{BB962C8B-B14F-4D97-AF65-F5344CB8AC3E}">
        <p14:creationId xmlns:p14="http://schemas.microsoft.com/office/powerpoint/2010/main" val="3630493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79A2-E1B4-6DC9-1259-558AEA405E07}"/>
              </a:ext>
            </a:extLst>
          </p:cNvPr>
          <p:cNvSpPr>
            <a:spLocks noGrp="1"/>
          </p:cNvSpPr>
          <p:nvPr>
            <p:ph type="title"/>
          </p:nvPr>
        </p:nvSpPr>
        <p:spPr>
          <a:xfrm>
            <a:off x="442157" y="500303"/>
            <a:ext cx="10931549" cy="1363331"/>
          </a:xfrm>
        </p:spPr>
        <p:txBody>
          <a:bodyPr>
            <a:normAutofit fontScale="90000"/>
          </a:bodyPr>
          <a:lstStyle/>
          <a:p>
            <a:r>
              <a:rPr lang="en-US" sz="4900" b="1" dirty="0"/>
              <a:t>Why are gradual dose reductions important for psychotropic medications?</a:t>
            </a:r>
            <a:br>
              <a:rPr lang="en-US" dirty="0"/>
            </a:br>
            <a:endParaRPr lang="en-US" dirty="0"/>
          </a:p>
        </p:txBody>
      </p:sp>
      <p:sp>
        <p:nvSpPr>
          <p:cNvPr id="3" name="Content Placeholder 2">
            <a:extLst>
              <a:ext uri="{FF2B5EF4-FFF2-40B4-BE49-F238E27FC236}">
                <a16:creationId xmlns:a16="http://schemas.microsoft.com/office/drawing/2014/main" id="{4F6A6649-075A-6573-CD71-E45420CC8837}"/>
              </a:ext>
            </a:extLst>
          </p:cNvPr>
          <p:cNvSpPr>
            <a:spLocks noGrp="1"/>
          </p:cNvSpPr>
          <p:nvPr>
            <p:ph idx="1"/>
          </p:nvPr>
        </p:nvSpPr>
        <p:spPr/>
        <p:txBody>
          <a:bodyPr/>
          <a:lstStyle/>
          <a:p>
            <a:pPr marL="0" lvl="0" indent="0">
              <a:buNone/>
            </a:pPr>
            <a:r>
              <a:rPr lang="en-US" sz="3600" dirty="0"/>
              <a:t>A. To help the medication work faster</a:t>
            </a:r>
          </a:p>
          <a:p>
            <a:pPr marL="0" lvl="0" indent="0">
              <a:buNone/>
            </a:pPr>
            <a:r>
              <a:rPr lang="en-US" sz="3600" dirty="0"/>
              <a:t>B. To see if the medication is still needed and reduce side effects</a:t>
            </a:r>
          </a:p>
          <a:p>
            <a:pPr marL="0" lvl="0" indent="0">
              <a:buNone/>
            </a:pPr>
            <a:r>
              <a:rPr lang="en-US" sz="3600" dirty="0"/>
              <a:t>C. To meet pharmacy requirements</a:t>
            </a:r>
          </a:p>
          <a:p>
            <a:pPr marL="0" lvl="0" indent="0">
              <a:buNone/>
            </a:pPr>
            <a:r>
              <a:rPr lang="en-US" sz="3600" dirty="0"/>
              <a:t>D. To prevent any future behaviors</a:t>
            </a:r>
          </a:p>
          <a:p>
            <a:endParaRPr lang="en-US" dirty="0"/>
          </a:p>
        </p:txBody>
      </p:sp>
    </p:spTree>
    <p:extLst>
      <p:ext uri="{BB962C8B-B14F-4D97-AF65-F5344CB8AC3E}">
        <p14:creationId xmlns:p14="http://schemas.microsoft.com/office/powerpoint/2010/main" val="3156285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3E6C-F53C-8270-535E-FB4992D9B941}"/>
              </a:ext>
            </a:extLst>
          </p:cNvPr>
          <p:cNvSpPr>
            <a:spLocks noGrp="1"/>
          </p:cNvSpPr>
          <p:nvPr>
            <p:ph type="title"/>
          </p:nvPr>
        </p:nvSpPr>
        <p:spPr/>
        <p:txBody>
          <a:bodyPr>
            <a:normAutofit/>
          </a:bodyPr>
          <a:lstStyle/>
          <a:p>
            <a:r>
              <a:rPr lang="en-US" b="1" dirty="0"/>
              <a:t>What does "What Matters" mean in age-friendly care?</a:t>
            </a:r>
            <a:endParaRPr lang="en-US" dirty="0"/>
          </a:p>
        </p:txBody>
      </p:sp>
      <p:sp>
        <p:nvSpPr>
          <p:cNvPr id="3" name="Content Placeholder 2">
            <a:extLst>
              <a:ext uri="{FF2B5EF4-FFF2-40B4-BE49-F238E27FC236}">
                <a16:creationId xmlns:a16="http://schemas.microsoft.com/office/drawing/2014/main" id="{1FC9D806-1FC3-5239-5785-5ADF3E5DADFF}"/>
              </a:ext>
            </a:extLst>
          </p:cNvPr>
          <p:cNvSpPr>
            <a:spLocks noGrp="1"/>
          </p:cNvSpPr>
          <p:nvPr>
            <p:ph idx="1"/>
          </p:nvPr>
        </p:nvSpPr>
        <p:spPr/>
        <p:txBody>
          <a:bodyPr/>
          <a:lstStyle/>
          <a:p>
            <a:pPr marL="0" lvl="0" indent="0">
              <a:buNone/>
            </a:pPr>
            <a:r>
              <a:rPr lang="en-US" sz="3600" dirty="0"/>
              <a:t>A. Focusing only on medical diagnoses</a:t>
            </a:r>
          </a:p>
          <a:p>
            <a:pPr marL="0" lvl="0" indent="0">
              <a:buNone/>
            </a:pPr>
            <a:r>
              <a:rPr lang="en-US" sz="3600" dirty="0"/>
              <a:t>B. Prioritizing staff efficiency</a:t>
            </a:r>
          </a:p>
          <a:p>
            <a:pPr marL="0" lvl="0" indent="0">
              <a:buNone/>
            </a:pPr>
            <a:r>
              <a:rPr lang="en-US" sz="3600" dirty="0"/>
              <a:t>C. Aligning care with the resident’s goals, preferences, and what makes a good day</a:t>
            </a:r>
          </a:p>
          <a:p>
            <a:pPr marL="0" lvl="0" indent="0">
              <a:buNone/>
            </a:pPr>
            <a:r>
              <a:rPr lang="en-US" sz="3600" dirty="0"/>
              <a:t>D. Avoiding discussions about care choices</a:t>
            </a:r>
          </a:p>
          <a:p>
            <a:endParaRPr lang="en-US" dirty="0"/>
          </a:p>
        </p:txBody>
      </p:sp>
    </p:spTree>
    <p:extLst>
      <p:ext uri="{BB962C8B-B14F-4D97-AF65-F5344CB8AC3E}">
        <p14:creationId xmlns:p14="http://schemas.microsoft.com/office/powerpoint/2010/main" val="62654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C1C3-2014-7AE5-1E89-E64AC633714B}"/>
              </a:ext>
            </a:extLst>
          </p:cNvPr>
          <p:cNvSpPr>
            <a:spLocks noGrp="1"/>
          </p:cNvSpPr>
          <p:nvPr>
            <p:ph type="title"/>
          </p:nvPr>
        </p:nvSpPr>
        <p:spPr/>
        <p:txBody>
          <a:bodyPr>
            <a:normAutofit/>
          </a:bodyPr>
          <a:lstStyle/>
          <a:p>
            <a:r>
              <a:rPr lang="en-US" sz="4400" b="1" dirty="0"/>
              <a:t>F605 Respect &amp; Dignity</a:t>
            </a:r>
          </a:p>
        </p:txBody>
      </p:sp>
      <p:sp>
        <p:nvSpPr>
          <p:cNvPr id="3" name="Content Placeholder 2">
            <a:extLst>
              <a:ext uri="{FF2B5EF4-FFF2-40B4-BE49-F238E27FC236}">
                <a16:creationId xmlns:a16="http://schemas.microsoft.com/office/drawing/2014/main" id="{B1B8F8D1-3806-330E-386E-C1A3EA914C7F}"/>
              </a:ext>
            </a:extLst>
          </p:cNvPr>
          <p:cNvSpPr>
            <a:spLocks noGrp="1"/>
          </p:cNvSpPr>
          <p:nvPr>
            <p:ph idx="1"/>
          </p:nvPr>
        </p:nvSpPr>
        <p:spPr/>
        <p:txBody>
          <a:bodyPr>
            <a:normAutofit/>
          </a:bodyPr>
          <a:lstStyle/>
          <a:p>
            <a:r>
              <a:rPr lang="en-US" sz="2400"/>
              <a:t>Resident Rights section for chemical restraints</a:t>
            </a:r>
          </a:p>
          <a:p>
            <a:r>
              <a:rPr lang="en-US" sz="2400"/>
              <a:t>F758 removed completely, F757 is now only non-psychotropic meds</a:t>
            </a:r>
          </a:p>
          <a:p>
            <a:r>
              <a:rPr lang="en-US" sz="2400"/>
              <a:t>“Convenience” has been revised to include situations when medications are used to cause symptoms consistent with sedation and/or require less effort by facility staff to meet the resident’s needs</a:t>
            </a:r>
          </a:p>
          <a:p>
            <a:r>
              <a:rPr lang="en-US" sz="2400"/>
              <a:t>Before initiating or increasing a psychotropic medication, the resident must be notified of risks and benefits, and have the right to participate in their treatment, including the right to accept or decline the medication</a:t>
            </a:r>
          </a:p>
          <a:p>
            <a:r>
              <a:rPr lang="en-US" sz="2400"/>
              <a:t>Documentation (consent) of the above must be present </a:t>
            </a:r>
          </a:p>
          <a:p>
            <a:endParaRPr lang="en-US"/>
          </a:p>
          <a:p>
            <a:endParaRPr lang="en-US"/>
          </a:p>
        </p:txBody>
      </p:sp>
    </p:spTree>
    <p:extLst>
      <p:ext uri="{BB962C8B-B14F-4D97-AF65-F5344CB8AC3E}">
        <p14:creationId xmlns:p14="http://schemas.microsoft.com/office/powerpoint/2010/main" val="58625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B4E9A48-9434-F69B-03EC-A10D4A0DAB08}"/>
              </a:ext>
            </a:extLst>
          </p:cNvPr>
          <p:cNvSpPr>
            <a:spLocks noGrp="1"/>
          </p:cNvSpPr>
          <p:nvPr>
            <p:ph sz="quarter" idx="18"/>
          </p:nvPr>
        </p:nvSpPr>
        <p:spPr/>
        <p:txBody>
          <a:bodyPr/>
          <a:lstStyle/>
          <a:p>
            <a:r>
              <a:rPr lang="en-US" sz="3200" dirty="0"/>
              <a:t>Older population is rapidly increasing</a:t>
            </a:r>
          </a:p>
          <a:p>
            <a:r>
              <a:rPr lang="en-US" sz="3200" dirty="0"/>
              <a:t>Increasing medical complexity of older adults</a:t>
            </a:r>
          </a:p>
          <a:p>
            <a:r>
              <a:rPr lang="en-US" sz="3200" dirty="0"/>
              <a:t>Need for effective, person-centered approaches</a:t>
            </a:r>
          </a:p>
        </p:txBody>
      </p:sp>
      <p:sp>
        <p:nvSpPr>
          <p:cNvPr id="5" name="Content Placeholder 4">
            <a:extLst>
              <a:ext uri="{FF2B5EF4-FFF2-40B4-BE49-F238E27FC236}">
                <a16:creationId xmlns:a16="http://schemas.microsoft.com/office/drawing/2014/main" id="{126CDCD9-0EC0-B226-2C35-8AC5E7796573}"/>
              </a:ext>
            </a:extLst>
          </p:cNvPr>
          <p:cNvSpPr>
            <a:spLocks noGrp="1"/>
          </p:cNvSpPr>
          <p:nvPr>
            <p:ph sz="quarter" idx="19"/>
          </p:nvPr>
        </p:nvSpPr>
        <p:spPr/>
        <p:txBody>
          <a:bodyPr/>
          <a:lstStyle/>
          <a:p>
            <a:endParaRPr lang="en-US"/>
          </a:p>
        </p:txBody>
      </p:sp>
      <p:sp>
        <p:nvSpPr>
          <p:cNvPr id="4" name="Footer Placeholder 3">
            <a:extLst>
              <a:ext uri="{FF2B5EF4-FFF2-40B4-BE49-F238E27FC236}">
                <a16:creationId xmlns:a16="http://schemas.microsoft.com/office/drawing/2014/main" id="{4B8F1990-3DF0-A950-C7B1-58B1761EAF5B}"/>
              </a:ext>
            </a:extLst>
          </p:cNvPr>
          <p:cNvSpPr>
            <a:spLocks noGrp="1"/>
          </p:cNvSpPr>
          <p:nvPr>
            <p:ph type="ftr" sz="quarter" idx="4294967295"/>
          </p:nvPr>
        </p:nvSpPr>
        <p:spPr>
          <a:xfrm>
            <a:off x="0" y="6364288"/>
            <a:ext cx="9486900" cy="493712"/>
          </a:xfrm>
          <a:prstGeom prst="rect">
            <a:avLst/>
          </a:prstGeom>
        </p:spPr>
        <p:txBody>
          <a:bodyPr/>
          <a:lstStyle/>
          <a:p>
            <a:pPr defTabSz="609576"/>
            <a:r>
              <a:rPr lang="en-US" sz="833">
                <a:solidFill>
                  <a:prstClr val="black"/>
                </a:solidFill>
              </a:rPr>
              <a:t>2024 ASCP Annual Meeting.  Peter P. Lamy Memorial Lecture: Creating Healthcare that is Age Friendly:  A Collaborative Opportunity for the Entire Team. http://www.ihi.org/Engage/Initiatives/Age-Friendly-Health-Systems/Pages/default.aspx</a:t>
            </a:r>
          </a:p>
        </p:txBody>
      </p:sp>
      <p:sp>
        <p:nvSpPr>
          <p:cNvPr id="2" name="Title 1">
            <a:extLst>
              <a:ext uri="{FF2B5EF4-FFF2-40B4-BE49-F238E27FC236}">
                <a16:creationId xmlns:a16="http://schemas.microsoft.com/office/drawing/2014/main" id="{987C19B5-AC8E-CE63-CA28-A41A298962A8}"/>
              </a:ext>
            </a:extLst>
          </p:cNvPr>
          <p:cNvSpPr>
            <a:spLocks noGrp="1"/>
          </p:cNvSpPr>
          <p:nvPr>
            <p:ph type="title" idx="4294967295"/>
          </p:nvPr>
        </p:nvSpPr>
        <p:spPr>
          <a:xfrm>
            <a:off x="566057" y="-203264"/>
            <a:ext cx="9949070" cy="2071480"/>
          </a:xfrm>
        </p:spPr>
        <p:txBody>
          <a:bodyPr>
            <a:normAutofit/>
          </a:bodyPr>
          <a:lstStyle/>
          <a:p>
            <a:r>
              <a:rPr lang="en-US" sz="4400" b="1" dirty="0"/>
              <a:t>Growing Need for Age Friendly Care</a:t>
            </a:r>
          </a:p>
        </p:txBody>
      </p:sp>
      <p:pic>
        <p:nvPicPr>
          <p:cNvPr id="9" name="Picture 193">
            <a:extLst>
              <a:ext uri="{FF2B5EF4-FFF2-40B4-BE49-F238E27FC236}">
                <a16:creationId xmlns:a16="http://schemas.microsoft.com/office/drawing/2014/main" id="{E20B2645-862E-68E9-16E9-64936377309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33439" y="2333036"/>
            <a:ext cx="3917441" cy="3336244"/>
          </a:xfrm>
          <a:prstGeom prst="rect">
            <a:avLst/>
          </a:prstGeom>
          <a:noFill/>
        </p:spPr>
      </p:pic>
    </p:spTree>
    <p:extLst>
      <p:ext uri="{BB962C8B-B14F-4D97-AF65-F5344CB8AC3E}">
        <p14:creationId xmlns:p14="http://schemas.microsoft.com/office/powerpoint/2010/main" val="95135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7A17-00B0-A9AC-CBC2-86021CAF7397}"/>
              </a:ext>
            </a:extLst>
          </p:cNvPr>
          <p:cNvSpPr>
            <a:spLocks noGrp="1"/>
          </p:cNvSpPr>
          <p:nvPr>
            <p:ph type="title"/>
          </p:nvPr>
        </p:nvSpPr>
        <p:spPr>
          <a:xfrm>
            <a:off x="647699" y="533400"/>
            <a:ext cx="10575471" cy="1142999"/>
          </a:xfrm>
        </p:spPr>
        <p:txBody>
          <a:bodyPr>
            <a:normAutofit/>
          </a:bodyPr>
          <a:lstStyle/>
          <a:p>
            <a:r>
              <a:rPr lang="en-US" sz="4400" b="1" dirty="0">
                <a:solidFill>
                  <a:schemeClr val="accent1"/>
                </a:solidFill>
              </a:rPr>
              <a:t>Why Age Friendly Psychotropic Use Matters</a:t>
            </a:r>
          </a:p>
        </p:txBody>
      </p:sp>
      <p:sp>
        <p:nvSpPr>
          <p:cNvPr id="3" name="Content Placeholder 2">
            <a:extLst>
              <a:ext uri="{FF2B5EF4-FFF2-40B4-BE49-F238E27FC236}">
                <a16:creationId xmlns:a16="http://schemas.microsoft.com/office/drawing/2014/main" id="{F30F09B7-5760-7D13-31F3-225B61D8647C}"/>
              </a:ext>
            </a:extLst>
          </p:cNvPr>
          <p:cNvSpPr>
            <a:spLocks noGrp="1"/>
          </p:cNvSpPr>
          <p:nvPr>
            <p:ph sz="quarter" idx="11"/>
          </p:nvPr>
        </p:nvSpPr>
        <p:spPr>
          <a:xfrm>
            <a:off x="279953" y="2438400"/>
            <a:ext cx="10826602" cy="4419600"/>
          </a:xfrm>
        </p:spPr>
        <p:txBody>
          <a:bodyPr>
            <a:normAutofit/>
          </a:bodyPr>
          <a:lstStyle/>
          <a:p>
            <a:pPr marL="214313" indent="-214313" defTabSz="285750">
              <a:defRPr/>
            </a:pPr>
            <a:r>
              <a:rPr lang="en-US" sz="3600" dirty="0">
                <a:solidFill>
                  <a:srgbClr val="1A305B"/>
                </a:solidFill>
              </a:rPr>
              <a:t>Older adults are more sensitive to psychotropics</a:t>
            </a:r>
          </a:p>
          <a:p>
            <a:pPr marL="214313" indent="-214313" defTabSz="285750">
              <a:defRPr/>
            </a:pPr>
            <a:r>
              <a:rPr lang="en-US" sz="3600" dirty="0">
                <a:solidFill>
                  <a:srgbClr val="1A305B"/>
                </a:solidFill>
              </a:rPr>
              <a:t>Mentation: </a:t>
            </a:r>
          </a:p>
          <a:p>
            <a:pPr marL="717233" lvl="1" indent="-214313" defTabSz="285750">
              <a:defRPr/>
            </a:pPr>
            <a:r>
              <a:rPr lang="en-US" sz="3400" dirty="0">
                <a:solidFill>
                  <a:srgbClr val="1A305B"/>
                </a:solidFill>
              </a:rPr>
              <a:t>Delirium risk, depression, confusion</a:t>
            </a:r>
          </a:p>
          <a:p>
            <a:pPr defTabSz="285750">
              <a:defRPr/>
            </a:pPr>
            <a:r>
              <a:rPr lang="en-US" sz="3600" dirty="0">
                <a:solidFill>
                  <a:srgbClr val="1A305B"/>
                </a:solidFill>
              </a:rPr>
              <a:t>Mobility: </a:t>
            </a:r>
          </a:p>
          <a:p>
            <a:pPr marL="717233" lvl="1" indent="-214313" defTabSz="285750">
              <a:defRPr/>
            </a:pPr>
            <a:r>
              <a:rPr lang="en-US" sz="3400" dirty="0">
                <a:solidFill>
                  <a:srgbClr val="1A305B"/>
                </a:solidFill>
              </a:rPr>
              <a:t>Sedation, orthostasis, gait instability, fall risk</a:t>
            </a:r>
            <a:endParaRPr lang="en-US" sz="3600" dirty="0">
              <a:solidFill>
                <a:srgbClr val="1A305B"/>
              </a:solidFill>
            </a:endParaRPr>
          </a:p>
          <a:p>
            <a:pPr marL="214313" indent="-214313" defTabSz="285750">
              <a:defRPr/>
            </a:pPr>
            <a:r>
              <a:rPr lang="en-US" sz="3600" dirty="0">
                <a:solidFill>
                  <a:srgbClr val="1A305B"/>
                </a:solidFill>
              </a:rPr>
              <a:t>The goal is not just symptom control-it is preserving the resident’s ability to do what matters most</a:t>
            </a:r>
          </a:p>
          <a:p>
            <a:pPr marL="0" indent="0" defTabSz="285750">
              <a:buNone/>
              <a:defRPr/>
            </a:pPr>
            <a:endParaRPr lang="en-US" sz="3600" dirty="0">
              <a:solidFill>
                <a:prstClr val="black"/>
              </a:solidFill>
              <a:latin typeface="Calibri"/>
            </a:endParaRPr>
          </a:p>
          <a:p>
            <a:endParaRPr lang="en-US" dirty="0"/>
          </a:p>
        </p:txBody>
      </p:sp>
    </p:spTree>
    <p:extLst>
      <p:ext uri="{BB962C8B-B14F-4D97-AF65-F5344CB8AC3E}">
        <p14:creationId xmlns:p14="http://schemas.microsoft.com/office/powerpoint/2010/main" val="128412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D081-183A-598C-D151-DD65D9148CEB}"/>
              </a:ext>
            </a:extLst>
          </p:cNvPr>
          <p:cNvSpPr>
            <a:spLocks noGrp="1"/>
          </p:cNvSpPr>
          <p:nvPr>
            <p:ph type="title"/>
          </p:nvPr>
        </p:nvSpPr>
        <p:spPr/>
        <p:txBody>
          <a:bodyPr>
            <a:normAutofit/>
          </a:bodyPr>
          <a:lstStyle/>
          <a:p>
            <a:r>
              <a:rPr lang="en-US" sz="4400" b="1" dirty="0"/>
              <a:t>Case Discussion</a:t>
            </a:r>
          </a:p>
        </p:txBody>
      </p:sp>
      <p:sp>
        <p:nvSpPr>
          <p:cNvPr id="3" name="Content Placeholder 2">
            <a:extLst>
              <a:ext uri="{FF2B5EF4-FFF2-40B4-BE49-F238E27FC236}">
                <a16:creationId xmlns:a16="http://schemas.microsoft.com/office/drawing/2014/main" id="{655B281A-6657-4E1E-0FC3-5412C484BD80}"/>
              </a:ext>
            </a:extLst>
          </p:cNvPr>
          <p:cNvSpPr>
            <a:spLocks noGrp="1"/>
          </p:cNvSpPr>
          <p:nvPr>
            <p:ph idx="1"/>
          </p:nvPr>
        </p:nvSpPr>
        <p:spPr>
          <a:xfrm>
            <a:off x="442157" y="2120532"/>
            <a:ext cx="6764186" cy="4650381"/>
          </a:xfrm>
        </p:spPr>
        <p:txBody>
          <a:bodyPr>
            <a:noAutofit/>
          </a:bodyPr>
          <a:lstStyle/>
          <a:p>
            <a:pPr marL="0" indent="0">
              <a:buNone/>
            </a:pPr>
            <a:r>
              <a:rPr lang="en-US" sz="2400" dirty="0"/>
              <a:t>Mrs. Brown is an 86-year-old woman who recently moved into an Assisted Living Facility after a fall at home. She has mild dementia, hearing and visual impairment, needs a walker for standing/walking around the house,  and a known history of delirium.</a:t>
            </a:r>
          </a:p>
          <a:p>
            <a:r>
              <a:rPr lang="en-US" sz="2400" dirty="0"/>
              <a:t>During intake, staff </a:t>
            </a:r>
            <a:r>
              <a:rPr lang="en-US" sz="2400" b="1" dirty="0"/>
              <a:t>do not engage the family</a:t>
            </a:r>
            <a:r>
              <a:rPr lang="en-US" sz="2400" dirty="0"/>
              <a:t> to identify:</a:t>
            </a:r>
          </a:p>
          <a:p>
            <a:pPr lvl="1"/>
            <a:r>
              <a:rPr lang="en-US" sz="2200" dirty="0"/>
              <a:t>What matters most to her daily routine </a:t>
            </a:r>
          </a:p>
          <a:p>
            <a:pPr lvl="1"/>
            <a:r>
              <a:rPr lang="en-US" sz="2200" dirty="0"/>
              <a:t>Known delirium triggers and prevention strategies </a:t>
            </a:r>
          </a:p>
          <a:p>
            <a:pPr lvl="1"/>
            <a:r>
              <a:rPr lang="en-US" sz="2200" dirty="0"/>
              <a:t>Sensory needs (glasses, hearing aids) </a:t>
            </a:r>
          </a:p>
          <a:p>
            <a:pPr lvl="1"/>
            <a:r>
              <a:rPr lang="en-US" sz="2200" dirty="0"/>
              <a:t>Effective non-pharmacologic interventions </a:t>
            </a:r>
          </a:p>
          <a:p>
            <a:pPr marL="0" indent="0">
              <a:buNone/>
            </a:pPr>
            <a:endParaRPr lang="en-US" sz="2400" dirty="0"/>
          </a:p>
        </p:txBody>
      </p:sp>
      <p:sp>
        <p:nvSpPr>
          <p:cNvPr id="4" name="Content Placeholder 3">
            <a:extLst>
              <a:ext uri="{FF2B5EF4-FFF2-40B4-BE49-F238E27FC236}">
                <a16:creationId xmlns:a16="http://schemas.microsoft.com/office/drawing/2014/main" id="{3A2FF45D-E271-8FB4-31BF-D2DDC05D9D7B}"/>
              </a:ext>
            </a:extLst>
          </p:cNvPr>
          <p:cNvSpPr>
            <a:spLocks noGrp="1"/>
          </p:cNvSpPr>
          <p:nvPr>
            <p:ph idx="10"/>
          </p:nvPr>
        </p:nvSpPr>
        <p:spPr>
          <a:xfrm>
            <a:off x="7206343" y="2118352"/>
            <a:ext cx="4637314" cy="4345581"/>
          </a:xfrm>
        </p:spPr>
        <p:txBody>
          <a:bodyPr>
            <a:normAutofit fontScale="85000" lnSpcReduction="20000"/>
          </a:bodyPr>
          <a:lstStyle/>
          <a:p>
            <a:pPr marL="0" indent="0" defTabSz="968167">
              <a:buNone/>
            </a:pPr>
            <a:r>
              <a:rPr lang="en-US" sz="4400" b="1" kern="0">
                <a:solidFill>
                  <a:schemeClr val="tx2"/>
                </a:solidFill>
              </a:rPr>
              <a:t>Medications: </a:t>
            </a:r>
          </a:p>
          <a:p>
            <a:pPr defTabSz="968167">
              <a:lnSpc>
                <a:spcPct val="120000"/>
              </a:lnSpc>
              <a:buFont typeface="Arial" panose="020B0604020202020204" pitchFamily="34" charset="0"/>
              <a:buChar char="•"/>
            </a:pPr>
            <a:r>
              <a:rPr lang="en-US" sz="2600" kern="0"/>
              <a:t>Acetaminophen 1000mg three times daily for pain </a:t>
            </a:r>
          </a:p>
          <a:p>
            <a:pPr defTabSz="968167">
              <a:lnSpc>
                <a:spcPct val="120000"/>
              </a:lnSpc>
              <a:buFont typeface="Arial" panose="020B0604020202020204" pitchFamily="34" charset="0"/>
              <a:buChar char="•"/>
            </a:pPr>
            <a:r>
              <a:rPr lang="en-US" sz="2600" kern="0"/>
              <a:t>Alendronate 70mg weekly</a:t>
            </a:r>
          </a:p>
          <a:p>
            <a:pPr defTabSz="968167">
              <a:lnSpc>
                <a:spcPct val="120000"/>
              </a:lnSpc>
              <a:buFont typeface="Arial" panose="020B0604020202020204" pitchFamily="34" charset="0"/>
              <a:buChar char="•"/>
            </a:pPr>
            <a:r>
              <a:rPr lang="en-US" sz="2600" kern="0"/>
              <a:t>Amlodipine 10mg daily</a:t>
            </a:r>
          </a:p>
          <a:p>
            <a:pPr defTabSz="968167">
              <a:lnSpc>
                <a:spcPct val="120000"/>
              </a:lnSpc>
              <a:buFont typeface="Arial" panose="020B0604020202020204" pitchFamily="34" charset="0"/>
              <a:buChar char="•"/>
            </a:pPr>
            <a:r>
              <a:rPr lang="en-US" sz="2600" kern="0"/>
              <a:t>HCTZ 25mg daily</a:t>
            </a:r>
          </a:p>
          <a:p>
            <a:pPr defTabSz="968167">
              <a:lnSpc>
                <a:spcPct val="120000"/>
              </a:lnSpc>
              <a:buFont typeface="Arial" panose="020B0604020202020204" pitchFamily="34" charset="0"/>
              <a:buChar char="•"/>
            </a:pPr>
            <a:r>
              <a:rPr lang="en-US" sz="2600" kern="0"/>
              <a:t>Vitamin D3 2000IU daily</a:t>
            </a:r>
          </a:p>
          <a:p>
            <a:pPr defTabSz="968167">
              <a:lnSpc>
                <a:spcPct val="120000"/>
              </a:lnSpc>
              <a:buFont typeface="Arial" panose="020B0604020202020204" pitchFamily="34" charset="0"/>
              <a:buChar char="•"/>
            </a:pPr>
            <a:r>
              <a:rPr lang="en-US" sz="2600" kern="0"/>
              <a:t>Oxycodone 5mg every 4-6 hours for severe pain</a:t>
            </a:r>
            <a:r>
              <a:rPr lang="en-US" sz="2600" kern="0">
                <a:solidFill>
                  <a:schemeClr val="tx2"/>
                </a:solidFill>
              </a:rPr>
              <a:t> prn </a:t>
            </a:r>
          </a:p>
          <a:p>
            <a:endParaRPr lang="en-US"/>
          </a:p>
        </p:txBody>
      </p:sp>
    </p:spTree>
    <p:extLst>
      <p:ext uri="{BB962C8B-B14F-4D97-AF65-F5344CB8AC3E}">
        <p14:creationId xmlns:p14="http://schemas.microsoft.com/office/powerpoint/2010/main" val="283695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A889-06AA-4294-9EFE-0A12DA7E1541}"/>
              </a:ext>
            </a:extLst>
          </p:cNvPr>
          <p:cNvSpPr>
            <a:spLocks noGrp="1"/>
          </p:cNvSpPr>
          <p:nvPr>
            <p:ph type="title"/>
          </p:nvPr>
        </p:nvSpPr>
        <p:spPr/>
        <p:txBody>
          <a:bodyPr>
            <a:normAutofit/>
          </a:bodyPr>
          <a:lstStyle/>
          <a:p>
            <a:r>
              <a:rPr lang="en-US" sz="4400" b="1" dirty="0"/>
              <a:t>Family Known History</a:t>
            </a:r>
          </a:p>
        </p:txBody>
      </p:sp>
      <p:sp>
        <p:nvSpPr>
          <p:cNvPr id="3" name="Content Placeholder 2">
            <a:extLst>
              <a:ext uri="{FF2B5EF4-FFF2-40B4-BE49-F238E27FC236}">
                <a16:creationId xmlns:a16="http://schemas.microsoft.com/office/drawing/2014/main" id="{139B15FE-AAEA-C3CC-D02D-3B5A78387B80}"/>
              </a:ext>
            </a:extLst>
          </p:cNvPr>
          <p:cNvSpPr>
            <a:spLocks noGrp="1"/>
          </p:cNvSpPr>
          <p:nvPr>
            <p:ph idx="1"/>
          </p:nvPr>
        </p:nvSpPr>
        <p:spPr/>
        <p:txBody>
          <a:bodyPr/>
          <a:lstStyle/>
          <a:p>
            <a:r>
              <a:rPr lang="en-US" sz="3200"/>
              <a:t>Her family knows her confusion worsens when the following happens (but is </a:t>
            </a:r>
            <a:r>
              <a:rPr lang="en-US" sz="3200" b="1"/>
              <a:t>not asked during admission</a:t>
            </a:r>
            <a:r>
              <a:rPr lang="en-US" sz="3200"/>
              <a:t>): </a:t>
            </a:r>
          </a:p>
          <a:p>
            <a:pPr lvl="1"/>
            <a:r>
              <a:rPr lang="en-US" sz="3200"/>
              <a:t>She does not wear her glasses or hearing aids </a:t>
            </a:r>
          </a:p>
          <a:p>
            <a:pPr lvl="1"/>
            <a:r>
              <a:rPr lang="en-US" sz="3200"/>
              <a:t>Her sleep-wake cycle is disrupted without daily sunlight exposure </a:t>
            </a:r>
          </a:p>
          <a:p>
            <a:endParaRPr lang="en-US"/>
          </a:p>
        </p:txBody>
      </p:sp>
    </p:spTree>
    <p:extLst>
      <p:ext uri="{BB962C8B-B14F-4D97-AF65-F5344CB8AC3E}">
        <p14:creationId xmlns:p14="http://schemas.microsoft.com/office/powerpoint/2010/main" val="267023856"/>
      </p:ext>
    </p:extLst>
  </p:cSld>
  <p:clrMapOvr>
    <a:masterClrMapping/>
  </p:clrMapOvr>
</p:sld>
</file>

<file path=ppt/theme/theme1.xml><?xml version="1.0" encoding="utf-8"?>
<a:theme xmlns:a="http://schemas.openxmlformats.org/drawingml/2006/main" name="Frame">
  <a:themeElements>
    <a:clrScheme name="Guardian 2025">
      <a:dk1>
        <a:srgbClr val="002B5D"/>
      </a:dk1>
      <a:lt1>
        <a:srgbClr val="FFFFFF"/>
      </a:lt1>
      <a:dk2>
        <a:srgbClr val="0074C8"/>
      </a:dk2>
      <a:lt2>
        <a:srgbClr val="E9F3FB"/>
      </a:lt2>
      <a:accent1>
        <a:srgbClr val="0075C9"/>
      </a:accent1>
      <a:accent2>
        <a:srgbClr val="002C5D"/>
      </a:accent2>
      <a:accent3>
        <a:srgbClr val="0075C9"/>
      </a:accent3>
      <a:accent4>
        <a:srgbClr val="99C8E9"/>
      </a:accent4>
      <a:accent5>
        <a:srgbClr val="F7921D"/>
      </a:accent5>
      <a:accent6>
        <a:srgbClr val="F7931D"/>
      </a:accent6>
      <a:hlink>
        <a:srgbClr val="F7921D"/>
      </a:hlink>
      <a:folHlink>
        <a:srgbClr val="F7921D"/>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1_Frame">
  <a:themeElements>
    <a:clrScheme name="Guardian 2025">
      <a:dk1>
        <a:srgbClr val="002B5D"/>
      </a:dk1>
      <a:lt1>
        <a:srgbClr val="FFFFFF"/>
      </a:lt1>
      <a:dk2>
        <a:srgbClr val="002C5D"/>
      </a:dk2>
      <a:lt2>
        <a:srgbClr val="E9F3FB"/>
      </a:lt2>
      <a:accent1>
        <a:srgbClr val="0075C9"/>
      </a:accent1>
      <a:accent2>
        <a:srgbClr val="002C5D"/>
      </a:accent2>
      <a:accent3>
        <a:srgbClr val="0075C9"/>
      </a:accent3>
      <a:accent4>
        <a:srgbClr val="99C8E9"/>
      </a:accent4>
      <a:accent5>
        <a:srgbClr val="F7921D"/>
      </a:accent5>
      <a:accent6>
        <a:srgbClr val="F7931D"/>
      </a:accent6>
      <a:hlink>
        <a:srgbClr val="F7921D"/>
      </a:hlink>
      <a:folHlink>
        <a:srgbClr val="F7921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4072</Words>
  <Application>Microsoft Macintosh PowerPoint</Application>
  <PresentationFormat>Widescreen</PresentationFormat>
  <Paragraphs>466</Paragraphs>
  <Slides>48</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Aptos</vt:lpstr>
      <vt:lpstr>Arial</vt:lpstr>
      <vt:lpstr>Calibri</vt:lpstr>
      <vt:lpstr>Calibri Light</vt:lpstr>
      <vt:lpstr>Corbel</vt:lpstr>
      <vt:lpstr>Gotham-Medium</vt:lpstr>
      <vt:lpstr>Wingdings 2</vt:lpstr>
      <vt:lpstr>Frame</vt:lpstr>
      <vt:lpstr>1_Frame</vt:lpstr>
      <vt:lpstr>Taking an Age-Friendly Approach to Psychotropic Use-Putting What Matters First</vt:lpstr>
      <vt:lpstr>Learning Objectives</vt:lpstr>
      <vt:lpstr>Psychotropic Definitions</vt:lpstr>
      <vt:lpstr>Common Psychotropic Medication Classes</vt:lpstr>
      <vt:lpstr>F605 Respect &amp; Dignity</vt:lpstr>
      <vt:lpstr>Growing Need for Age Friendly Care</vt:lpstr>
      <vt:lpstr>Why Age Friendly Psychotropic Use Matters</vt:lpstr>
      <vt:lpstr>Case Discussion</vt:lpstr>
      <vt:lpstr>Family Known History</vt:lpstr>
      <vt:lpstr>Mrs. Brown Continued</vt:lpstr>
      <vt:lpstr>PowerPoint Presentation</vt:lpstr>
      <vt:lpstr>For Every Psychotropic Medication, Ask: </vt:lpstr>
      <vt:lpstr>What Matters Most: Redefining What Matters</vt:lpstr>
      <vt:lpstr>What Matters</vt:lpstr>
      <vt:lpstr>Medication</vt:lpstr>
      <vt:lpstr>When “What Matters” Changes: Deprescribing</vt:lpstr>
      <vt:lpstr>Mentation</vt:lpstr>
      <vt:lpstr>Mobility</vt:lpstr>
      <vt:lpstr>Mrs. Brown: What Should Have Happened</vt:lpstr>
      <vt:lpstr>Age-Friendly Documentation</vt:lpstr>
      <vt:lpstr>Why Psychotropic Documentation Matters</vt:lpstr>
      <vt:lpstr>Resident Centered Strategies: Turning Documentation Into Care</vt:lpstr>
      <vt:lpstr>Non-Pharmacological Interventions:  First Approach</vt:lpstr>
      <vt:lpstr>Non-Pharmacological “Prescriptions”</vt:lpstr>
      <vt:lpstr>When a PRN Medication is Needed</vt:lpstr>
      <vt:lpstr>PRN DOCUMENTATION TIPS</vt:lpstr>
      <vt:lpstr>Age Friendly Documentation Best Practices</vt:lpstr>
      <vt:lpstr>Documentation Importance</vt:lpstr>
      <vt:lpstr>Common Survey Risks</vt:lpstr>
      <vt:lpstr>Monitoring Medication Effectiveness</vt:lpstr>
      <vt:lpstr>Adverse Effect Monitoring</vt:lpstr>
      <vt:lpstr>Gradual Dose Reduction</vt:lpstr>
      <vt:lpstr>Pharmacist Medication Regimen Review</vt:lpstr>
      <vt:lpstr>Documentation Checklist</vt:lpstr>
      <vt:lpstr>PowerPoint Presentation</vt:lpstr>
      <vt:lpstr>PowerPoint Presentation</vt:lpstr>
      <vt:lpstr>Collaboration</vt:lpstr>
      <vt:lpstr>Making the 4 M’s work in practice</vt:lpstr>
      <vt:lpstr>Interdisciplinary Team Responsibilities:  Everyone Owns The Outcome</vt:lpstr>
      <vt:lpstr>Bringing it Together: Mrs. Carter Revisited</vt:lpstr>
      <vt:lpstr>Bringing it Together: Mrs. Carter Revisited</vt:lpstr>
      <vt:lpstr>Outcomes Achieved Three Months Later  </vt:lpstr>
      <vt:lpstr>Key Takeaways</vt:lpstr>
      <vt:lpstr>Self Assessment questions</vt:lpstr>
      <vt:lpstr>Which statement best reflects the "Medication" part of the 4Ms framework? </vt:lpstr>
      <vt:lpstr>Before giving a PRN psychotropic medication, what should be done first? </vt:lpstr>
      <vt:lpstr>Why are gradual dose reductions important for psychotropic medications? </vt:lpstr>
      <vt:lpstr>What does "What Matters" mean in age-friendly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Bethany Bramwell</dc:creator>
  <cp:lastModifiedBy>Lisa Starnes</cp:lastModifiedBy>
  <cp:revision>2</cp:revision>
  <cp:lastPrinted>2026-04-19T21:11:57Z</cp:lastPrinted>
  <dcterms:created xsi:type="dcterms:W3CDTF">2025-04-25T16:44:13Z</dcterms:created>
  <dcterms:modified xsi:type="dcterms:W3CDTF">2026-04-24T19:00:40Z</dcterms:modified>
</cp:coreProperties>
</file>