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93048" y="9693572"/>
            <a:ext cx="238125" cy="227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jpg"/><Relationship Id="rId4" Type="http://schemas.openxmlformats.org/officeDocument/2006/relationships/image" Target="../media/image39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605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ahoma"/>
                <a:cs typeface="Tahoma"/>
              </a:rPr>
              <a:t>5/8/26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44549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sz="3000">
              <a:latin typeface="Times New Roman"/>
              <a:cs typeface="Times New Roman"/>
            </a:endParaRPr>
          </a:p>
          <a:p>
            <a:pPr marL="2037714" marR="782320" indent="-1062355">
              <a:lnSpc>
                <a:spcPts val="3290"/>
              </a:lnSpc>
            </a:pPr>
            <a:r>
              <a:rPr dirty="0" sz="3000" spc="-95">
                <a:latin typeface="Trebuchet MS"/>
                <a:cs typeface="Trebuchet MS"/>
              </a:rPr>
              <a:t>An</a:t>
            </a:r>
            <a:r>
              <a:rPr dirty="0" sz="3000" spc="-285">
                <a:latin typeface="Trebuchet MS"/>
                <a:cs typeface="Trebuchet MS"/>
              </a:rPr>
              <a:t> </a:t>
            </a:r>
            <a:r>
              <a:rPr dirty="0" sz="3000" spc="-130">
                <a:latin typeface="Trebuchet MS"/>
                <a:cs typeface="Trebuchet MS"/>
              </a:rPr>
              <a:t>Age</a:t>
            </a:r>
            <a:r>
              <a:rPr dirty="0" sz="3000" spc="-280">
                <a:latin typeface="Trebuchet MS"/>
                <a:cs typeface="Trebuchet MS"/>
              </a:rPr>
              <a:t> </a:t>
            </a:r>
            <a:r>
              <a:rPr dirty="0" sz="3000" spc="-175">
                <a:latin typeface="Trebuchet MS"/>
                <a:cs typeface="Trebuchet MS"/>
              </a:rPr>
              <a:t>Friendly</a:t>
            </a:r>
            <a:r>
              <a:rPr dirty="0" sz="3000" spc="-275">
                <a:latin typeface="Trebuchet MS"/>
                <a:cs typeface="Trebuchet MS"/>
              </a:rPr>
              <a:t> </a:t>
            </a:r>
            <a:r>
              <a:rPr dirty="0" sz="3000" spc="-125">
                <a:latin typeface="Trebuchet MS"/>
                <a:cs typeface="Trebuchet MS"/>
              </a:rPr>
              <a:t>Approach</a:t>
            </a:r>
            <a:r>
              <a:rPr dirty="0" sz="3000" spc="-280">
                <a:latin typeface="Trebuchet MS"/>
                <a:cs typeface="Trebuchet MS"/>
              </a:rPr>
              <a:t> </a:t>
            </a:r>
            <a:r>
              <a:rPr dirty="0" sz="3000" spc="-90">
                <a:latin typeface="Trebuchet MS"/>
                <a:cs typeface="Trebuchet MS"/>
              </a:rPr>
              <a:t>to </a:t>
            </a:r>
            <a:r>
              <a:rPr dirty="0" sz="3000" spc="-110">
                <a:latin typeface="Trebuchet MS"/>
                <a:cs typeface="Trebuchet MS"/>
              </a:rPr>
              <a:t>Diabetes</a:t>
            </a:r>
            <a:r>
              <a:rPr dirty="0" sz="3000" spc="-270">
                <a:latin typeface="Trebuchet MS"/>
                <a:cs typeface="Trebuchet MS"/>
              </a:rPr>
              <a:t> </a:t>
            </a:r>
            <a:r>
              <a:rPr dirty="0" sz="3000" spc="-20">
                <a:latin typeface="Trebuchet MS"/>
                <a:cs typeface="Trebuchet MS"/>
              </a:rPr>
              <a:t>Care</a:t>
            </a:r>
            <a:endParaRPr sz="3000">
              <a:latin typeface="Trebuchet MS"/>
              <a:cs typeface="Trebuchet MS"/>
            </a:endParaRPr>
          </a:p>
          <a:p>
            <a:pPr algn="ctr" marL="1903095" marR="1778635">
              <a:lnSpc>
                <a:spcPct val="103299"/>
              </a:lnSpc>
              <a:spcBef>
                <a:spcPts val="1764"/>
              </a:spcBef>
            </a:pPr>
            <a:r>
              <a:rPr dirty="0" sz="1200" b="1">
                <a:solidFill>
                  <a:srgbClr val="0E6EA7"/>
                </a:solidFill>
                <a:latin typeface="Trebuchet MS"/>
                <a:cs typeface="Trebuchet MS"/>
              </a:rPr>
              <a:t>Naushira</a:t>
            </a:r>
            <a:r>
              <a:rPr dirty="0" sz="1200" spc="20" b="1">
                <a:solidFill>
                  <a:srgbClr val="0E6EA7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0E6EA7"/>
                </a:solidFill>
                <a:latin typeface="Trebuchet MS"/>
                <a:cs typeface="Trebuchet MS"/>
              </a:rPr>
              <a:t>Pandya,</a:t>
            </a:r>
            <a:r>
              <a:rPr dirty="0" sz="1200" spc="-125" b="1">
                <a:solidFill>
                  <a:srgbClr val="0E6EA7"/>
                </a:solidFill>
                <a:latin typeface="Trebuchet MS"/>
                <a:cs typeface="Trebuchet MS"/>
              </a:rPr>
              <a:t> </a:t>
            </a:r>
            <a:r>
              <a:rPr dirty="0" sz="1200" spc="165" b="1">
                <a:solidFill>
                  <a:srgbClr val="0E6EA7"/>
                </a:solidFill>
                <a:latin typeface="Trebuchet MS"/>
                <a:cs typeface="Trebuchet MS"/>
              </a:rPr>
              <a:t>MD</a:t>
            </a:r>
            <a:r>
              <a:rPr dirty="0" sz="1200" spc="30" b="1">
                <a:solidFill>
                  <a:srgbClr val="0E6EA7"/>
                </a:solidFill>
                <a:latin typeface="Trebuchet MS"/>
                <a:cs typeface="Trebuchet MS"/>
              </a:rPr>
              <a:t> </a:t>
            </a:r>
            <a:r>
              <a:rPr dirty="0" sz="1200" spc="170" b="1">
                <a:solidFill>
                  <a:srgbClr val="0E6EA7"/>
                </a:solidFill>
                <a:latin typeface="Trebuchet MS"/>
                <a:cs typeface="Trebuchet MS"/>
              </a:rPr>
              <a:t>CMD</a:t>
            </a:r>
            <a:r>
              <a:rPr dirty="0" sz="1200" spc="25" b="1">
                <a:solidFill>
                  <a:srgbClr val="0E6EA7"/>
                </a:solidFill>
                <a:latin typeface="Trebuchet MS"/>
                <a:cs typeface="Trebuchet MS"/>
              </a:rPr>
              <a:t> </a:t>
            </a:r>
            <a:r>
              <a:rPr dirty="0" sz="1200" spc="60" b="1">
                <a:solidFill>
                  <a:srgbClr val="0E6EA7"/>
                </a:solidFill>
                <a:latin typeface="Trebuchet MS"/>
                <a:cs typeface="Trebuchet MS"/>
              </a:rPr>
              <a:t>FACP </a:t>
            </a:r>
            <a:r>
              <a:rPr dirty="0" sz="1200" b="1">
                <a:solidFill>
                  <a:srgbClr val="0E6EA7"/>
                </a:solidFill>
                <a:latin typeface="Trebuchet MS"/>
                <a:cs typeface="Trebuchet MS"/>
              </a:rPr>
              <a:t>Professor</a:t>
            </a:r>
            <a:r>
              <a:rPr dirty="0" sz="1200" spc="-30" b="1">
                <a:solidFill>
                  <a:srgbClr val="0E6EA7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E6EA7"/>
                </a:solidFill>
                <a:latin typeface="Trebuchet MS"/>
                <a:cs typeface="Trebuchet MS"/>
              </a:rPr>
              <a:t>and</a:t>
            </a:r>
            <a:r>
              <a:rPr dirty="0" sz="1200" spc="-25" b="1">
                <a:solidFill>
                  <a:srgbClr val="0E6EA7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0E6EA7"/>
                </a:solidFill>
                <a:latin typeface="Trebuchet MS"/>
                <a:cs typeface="Trebuchet MS"/>
              </a:rPr>
              <a:t>Chair</a:t>
            </a:r>
            <a:endParaRPr sz="1200">
              <a:latin typeface="Trebuchet MS"/>
              <a:cs typeface="Trebuchet MS"/>
            </a:endParaRPr>
          </a:p>
          <a:p>
            <a:pPr algn="ctr" marL="2029460" marR="1905000" indent="-635">
              <a:lnSpc>
                <a:spcPct val="103299"/>
              </a:lnSpc>
              <a:spcBef>
                <a:spcPts val="25"/>
              </a:spcBef>
            </a:pPr>
            <a:r>
              <a:rPr dirty="0" sz="1200" b="1">
                <a:solidFill>
                  <a:srgbClr val="0E6EA7"/>
                </a:solidFill>
                <a:latin typeface="Trebuchet MS"/>
                <a:cs typeface="Trebuchet MS"/>
              </a:rPr>
              <a:t>Department</a:t>
            </a:r>
            <a:r>
              <a:rPr dirty="0" sz="1200" spc="75" b="1">
                <a:solidFill>
                  <a:srgbClr val="0E6EA7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E6EA7"/>
                </a:solidFill>
                <a:latin typeface="Trebuchet MS"/>
                <a:cs typeface="Trebuchet MS"/>
              </a:rPr>
              <a:t>of</a:t>
            </a:r>
            <a:r>
              <a:rPr dirty="0" sz="1200" spc="80" b="1">
                <a:solidFill>
                  <a:srgbClr val="0E6EA7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0E6EA7"/>
                </a:solidFill>
                <a:latin typeface="Trebuchet MS"/>
                <a:cs typeface="Trebuchet MS"/>
              </a:rPr>
              <a:t>Geriatrics </a:t>
            </a:r>
            <a:r>
              <a:rPr dirty="0" sz="1200" b="1">
                <a:solidFill>
                  <a:srgbClr val="0E6EA7"/>
                </a:solidFill>
                <a:latin typeface="Trebuchet MS"/>
                <a:cs typeface="Trebuchet MS"/>
              </a:rPr>
              <a:t>Nova</a:t>
            </a:r>
            <a:r>
              <a:rPr dirty="0" sz="1200" spc="75" b="1">
                <a:solidFill>
                  <a:srgbClr val="0E6EA7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E6EA7"/>
                </a:solidFill>
                <a:latin typeface="Trebuchet MS"/>
                <a:cs typeface="Trebuchet MS"/>
              </a:rPr>
              <a:t>Southeastern</a:t>
            </a:r>
            <a:r>
              <a:rPr dirty="0" sz="1200" spc="80" b="1">
                <a:solidFill>
                  <a:srgbClr val="0E6EA7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0E6EA7"/>
                </a:solidFill>
                <a:latin typeface="Trebuchet MS"/>
                <a:cs typeface="Trebuchet MS"/>
              </a:rPr>
              <a:t>University</a:t>
            </a:r>
            <a:endParaRPr sz="1200">
              <a:latin typeface="Trebuchet MS"/>
              <a:cs typeface="Trebuchet MS"/>
            </a:endParaRPr>
          </a:p>
          <a:p>
            <a:pPr algn="ctr" marL="116205">
              <a:lnSpc>
                <a:spcPct val="100000"/>
              </a:lnSpc>
              <a:spcBef>
                <a:spcPts val="70"/>
              </a:spcBef>
            </a:pPr>
            <a:r>
              <a:rPr dirty="0" sz="1200" b="1">
                <a:solidFill>
                  <a:srgbClr val="0E6EA7"/>
                </a:solidFill>
                <a:latin typeface="Trebuchet MS"/>
                <a:cs typeface="Trebuchet MS"/>
              </a:rPr>
              <a:t>Kiran</a:t>
            </a:r>
            <a:r>
              <a:rPr dirty="0" sz="1200" spc="10" b="1">
                <a:solidFill>
                  <a:srgbClr val="0E6EA7"/>
                </a:solidFill>
                <a:latin typeface="Trebuchet MS"/>
                <a:cs typeface="Trebuchet MS"/>
              </a:rPr>
              <a:t> </a:t>
            </a:r>
            <a:r>
              <a:rPr dirty="0" sz="1200" spc="180" b="1">
                <a:solidFill>
                  <a:srgbClr val="0E6EA7"/>
                </a:solidFill>
                <a:latin typeface="Trebuchet MS"/>
                <a:cs typeface="Trebuchet MS"/>
              </a:rPr>
              <a:t>C</a:t>
            </a:r>
            <a:r>
              <a:rPr dirty="0" sz="1200" spc="5" b="1">
                <a:solidFill>
                  <a:srgbClr val="0E6EA7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E6EA7"/>
                </a:solidFill>
                <a:latin typeface="Trebuchet MS"/>
                <a:cs typeface="Trebuchet MS"/>
              </a:rPr>
              <a:t>Patel</a:t>
            </a:r>
            <a:r>
              <a:rPr dirty="0" sz="1200" spc="10" b="1">
                <a:solidFill>
                  <a:srgbClr val="0E6EA7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E6EA7"/>
                </a:solidFill>
                <a:latin typeface="Trebuchet MS"/>
                <a:cs typeface="Trebuchet MS"/>
              </a:rPr>
              <a:t>College</a:t>
            </a:r>
            <a:r>
              <a:rPr dirty="0" sz="1200" spc="10" b="1">
                <a:solidFill>
                  <a:srgbClr val="0E6EA7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E6EA7"/>
                </a:solidFill>
                <a:latin typeface="Trebuchet MS"/>
                <a:cs typeface="Trebuchet MS"/>
              </a:rPr>
              <a:t>of</a:t>
            </a:r>
            <a:r>
              <a:rPr dirty="0" sz="1200" spc="15" b="1">
                <a:solidFill>
                  <a:srgbClr val="0E6EA7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E6EA7"/>
                </a:solidFill>
                <a:latin typeface="Trebuchet MS"/>
                <a:cs typeface="Trebuchet MS"/>
              </a:rPr>
              <a:t>Osteopathic</a:t>
            </a:r>
            <a:r>
              <a:rPr dirty="0" sz="1200" spc="5" b="1">
                <a:solidFill>
                  <a:srgbClr val="0E6EA7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0E6EA7"/>
                </a:solidFill>
                <a:latin typeface="Trebuchet MS"/>
                <a:cs typeface="Trebuchet MS"/>
              </a:rPr>
              <a:t>Medicine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825499" y="4621784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44549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305435" rIns="0" bIns="0" rtlCol="0" vert="horz">
            <a:spAutoFit/>
          </a:bodyPr>
          <a:lstStyle/>
          <a:p>
            <a:pPr marL="458470">
              <a:lnSpc>
                <a:spcPct val="100000"/>
              </a:lnSpc>
              <a:spcBef>
                <a:spcPts val="2405"/>
              </a:spcBef>
            </a:pPr>
            <a:r>
              <a:rPr dirty="0" sz="2200" spc="-10">
                <a:latin typeface="Trebuchet MS"/>
                <a:cs typeface="Trebuchet MS"/>
              </a:rPr>
              <a:t>Disclosures</a:t>
            </a:r>
            <a:endParaRPr sz="2200">
              <a:latin typeface="Trebuchet MS"/>
              <a:cs typeface="Trebuchet MS"/>
            </a:endParaRPr>
          </a:p>
          <a:p>
            <a:pPr marL="572770" marR="460375" indent="-114300">
              <a:lnSpc>
                <a:spcPts val="1300"/>
              </a:lnSpc>
              <a:spcBef>
                <a:spcPts val="2240"/>
              </a:spcBef>
              <a:buFont typeface="Arial MT"/>
              <a:buChar char="•"/>
              <a:tabLst>
                <a:tab pos="572770" algn="l"/>
              </a:tabLst>
            </a:pPr>
            <a:r>
              <a:rPr dirty="0" sz="1200">
                <a:latin typeface="Tahoma"/>
                <a:cs typeface="Tahoma"/>
              </a:rPr>
              <a:t>Naushira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Pandya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does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not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 spc="-30">
                <a:latin typeface="Tahoma"/>
                <a:cs typeface="Tahoma"/>
              </a:rPr>
              <a:t>have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relevant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financial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relationships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with</a:t>
            </a:r>
            <a:r>
              <a:rPr dirty="0" sz="1200" spc="-8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ineligible companies.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25499" y="8914383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605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ahoma"/>
                <a:cs typeface="Tahoma"/>
              </a:rPr>
              <a:t>5/8/26</a:t>
            </a:r>
            <a:endParaRPr sz="1300">
              <a:latin typeface="Tahoma"/>
              <a:cs typeface="Tahom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1888" y="1325742"/>
            <a:ext cx="4847323" cy="280303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65857" y="4179198"/>
            <a:ext cx="5046345" cy="292735"/>
          </a:xfrm>
          <a:prstGeom prst="rect">
            <a:avLst/>
          </a:prstGeom>
          <a:solidFill>
            <a:srgbClr val="F2F2F2"/>
          </a:solidFill>
        </p:spPr>
        <p:txBody>
          <a:bodyPr wrap="square" lIns="0" tIns="22860" rIns="0" bIns="0" rtlCol="0" vert="horz">
            <a:spAutoFit/>
          </a:bodyPr>
          <a:lstStyle/>
          <a:p>
            <a:pPr marL="45085" marR="121285" indent="20955">
              <a:lnSpc>
                <a:spcPct val="100000"/>
              </a:lnSpc>
              <a:spcBef>
                <a:spcPts val="180"/>
              </a:spcBef>
            </a:pPr>
            <a:r>
              <a:rPr dirty="0" sz="1000">
                <a:latin typeface="Arial MT"/>
                <a:cs typeface="Arial MT"/>
              </a:rPr>
              <a:t>The Growing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role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Technology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care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older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adults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with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diabetes.</a:t>
            </a:r>
            <a:r>
              <a:rPr dirty="0" sz="1000" spc="-110">
                <a:latin typeface="Arial MT"/>
                <a:cs typeface="Arial MT"/>
              </a:rPr>
              <a:t> </a:t>
            </a:r>
            <a:r>
              <a:rPr dirty="0" sz="600">
                <a:solidFill>
                  <a:srgbClr val="C00000"/>
                </a:solidFill>
                <a:latin typeface="Arial MT"/>
                <a:cs typeface="Arial MT"/>
              </a:rPr>
              <a:t>Elbert</a:t>
            </a:r>
            <a:r>
              <a:rPr dirty="0" sz="600" spc="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600">
                <a:solidFill>
                  <a:srgbClr val="C00000"/>
                </a:solidFill>
                <a:latin typeface="Arial MT"/>
                <a:cs typeface="Arial MT"/>
              </a:rPr>
              <a:t>S.</a:t>
            </a:r>
            <a:r>
              <a:rPr dirty="0" sz="600" spc="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600" spc="-10">
                <a:solidFill>
                  <a:srgbClr val="C00000"/>
                </a:solidFill>
                <a:latin typeface="Arial MT"/>
                <a:cs typeface="Arial MT"/>
              </a:rPr>
              <a:t>Huang,</a:t>
            </a:r>
            <a:r>
              <a:rPr dirty="0" sz="600" spc="1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600" spc="-20">
                <a:solidFill>
                  <a:srgbClr val="C00000"/>
                </a:solidFill>
                <a:latin typeface="Arial MT"/>
                <a:cs typeface="Arial MT"/>
              </a:rPr>
              <a:t>Alan</a:t>
            </a:r>
            <a:r>
              <a:rPr dirty="0" sz="600" spc="50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600" spc="-10">
                <a:solidFill>
                  <a:srgbClr val="C00000"/>
                </a:solidFill>
                <a:latin typeface="Arial MT"/>
                <a:cs typeface="Arial MT"/>
              </a:rPr>
              <a:t>Sinclair,</a:t>
            </a:r>
            <a:r>
              <a:rPr dirty="0" sz="600" spc="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600" spc="-10">
                <a:solidFill>
                  <a:srgbClr val="C00000"/>
                </a:solidFill>
                <a:latin typeface="Arial MT"/>
                <a:cs typeface="Arial MT"/>
              </a:rPr>
              <a:t>Paul</a:t>
            </a:r>
            <a:r>
              <a:rPr dirty="0" sz="600" spc="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600">
                <a:solidFill>
                  <a:srgbClr val="C00000"/>
                </a:solidFill>
                <a:latin typeface="Arial MT"/>
                <a:cs typeface="Arial MT"/>
              </a:rPr>
              <a:t>R.</a:t>
            </a:r>
            <a:r>
              <a:rPr dirty="0" sz="600" spc="1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600" spc="-10">
                <a:solidFill>
                  <a:srgbClr val="C00000"/>
                </a:solidFill>
                <a:latin typeface="Arial MT"/>
                <a:cs typeface="Arial MT"/>
              </a:rPr>
              <a:t>Conlin,</a:t>
            </a:r>
            <a:r>
              <a:rPr dirty="0" sz="600" spc="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600">
                <a:solidFill>
                  <a:srgbClr val="C00000"/>
                </a:solidFill>
                <a:latin typeface="Arial MT"/>
                <a:cs typeface="Arial MT"/>
              </a:rPr>
              <a:t>et</a:t>
            </a:r>
            <a:r>
              <a:rPr dirty="0" sz="600" spc="1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600">
                <a:solidFill>
                  <a:srgbClr val="C00000"/>
                </a:solidFill>
                <a:latin typeface="Arial MT"/>
                <a:cs typeface="Arial MT"/>
              </a:rPr>
              <a:t>al</a:t>
            </a:r>
            <a:r>
              <a:rPr dirty="0" sz="600" spc="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600" spc="-20">
                <a:solidFill>
                  <a:srgbClr val="C00000"/>
                </a:solidFill>
                <a:latin typeface="Arial MT"/>
                <a:cs typeface="Arial MT"/>
              </a:rPr>
              <a:t>(IGDS).</a:t>
            </a:r>
            <a:r>
              <a:rPr dirty="0" sz="600" spc="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600" spc="-10" i="1">
                <a:solidFill>
                  <a:srgbClr val="C00000"/>
                </a:solidFill>
                <a:latin typeface="Arial"/>
                <a:cs typeface="Arial"/>
              </a:rPr>
              <a:t>Diabetes</a:t>
            </a:r>
            <a:r>
              <a:rPr dirty="0" sz="600" spc="10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600" spc="-10" i="1">
                <a:solidFill>
                  <a:srgbClr val="C00000"/>
                </a:solidFill>
                <a:latin typeface="Arial"/>
                <a:cs typeface="Arial"/>
              </a:rPr>
              <a:t>Care</a:t>
            </a:r>
            <a:r>
              <a:rPr dirty="0" sz="600" spc="10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00000"/>
                </a:solidFill>
                <a:latin typeface="Arial MT"/>
                <a:cs typeface="Arial MT"/>
              </a:rPr>
              <a:t>1</a:t>
            </a:r>
            <a:r>
              <a:rPr dirty="0" sz="600" spc="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600">
                <a:solidFill>
                  <a:srgbClr val="C00000"/>
                </a:solidFill>
                <a:latin typeface="Arial MT"/>
                <a:cs typeface="Arial MT"/>
              </a:rPr>
              <a:t>August</a:t>
            </a:r>
            <a:r>
              <a:rPr dirty="0" sz="600" spc="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600" spc="-10">
                <a:solidFill>
                  <a:srgbClr val="C00000"/>
                </a:solidFill>
                <a:latin typeface="Arial MT"/>
                <a:cs typeface="Arial MT"/>
              </a:rPr>
              <a:t>2023;</a:t>
            </a:r>
            <a:r>
              <a:rPr dirty="0" sz="600" spc="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600">
                <a:solidFill>
                  <a:srgbClr val="C00000"/>
                </a:solidFill>
                <a:latin typeface="Arial MT"/>
                <a:cs typeface="Arial MT"/>
              </a:rPr>
              <a:t>46</a:t>
            </a:r>
            <a:r>
              <a:rPr dirty="0" sz="600" spc="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600" spc="-25">
                <a:solidFill>
                  <a:srgbClr val="C00000"/>
                </a:solidFill>
                <a:latin typeface="Arial MT"/>
                <a:cs typeface="Arial MT"/>
              </a:rPr>
              <a:t>(8):</a:t>
            </a:r>
            <a:r>
              <a:rPr dirty="0" sz="600" spc="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600" spc="-20">
                <a:solidFill>
                  <a:srgbClr val="C00000"/>
                </a:solidFill>
                <a:latin typeface="Arial MT"/>
                <a:cs typeface="Arial MT"/>
              </a:rPr>
              <a:t>1455–1463</a:t>
            </a:r>
            <a:r>
              <a:rPr dirty="0" sz="600" spc="-20">
                <a:solidFill>
                  <a:srgbClr val="383636"/>
                </a:solidFill>
                <a:latin typeface="Arial MT"/>
                <a:cs typeface="Arial MT"/>
              </a:rPr>
              <a:t>.</a:t>
            </a:r>
            <a:r>
              <a:rPr dirty="0" sz="600" spc="10">
                <a:solidFill>
                  <a:srgbClr val="383636"/>
                </a:solidFill>
                <a:latin typeface="Arial MT"/>
                <a:cs typeface="Arial MT"/>
              </a:rPr>
              <a:t> </a:t>
            </a:r>
            <a:r>
              <a:rPr dirty="0" u="sng" sz="60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 MT"/>
                <a:cs typeface="Arial MT"/>
              </a:rPr>
              <a:t>https://doi.org/10.2337/dci23-</a:t>
            </a:r>
            <a:r>
              <a:rPr dirty="0" u="sng" sz="600" spc="-2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 MT"/>
                <a:cs typeface="Arial MT"/>
              </a:rPr>
              <a:t>0021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25499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844549" y="11747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259542" y="5963411"/>
            <a:ext cx="3582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80">
                <a:latin typeface="Trebuchet MS"/>
                <a:cs typeface="Trebuchet MS"/>
              </a:rPr>
              <a:t>What</a:t>
            </a:r>
            <a:r>
              <a:rPr dirty="0" sz="1800" spc="-170">
                <a:latin typeface="Trebuchet MS"/>
                <a:cs typeface="Trebuchet MS"/>
              </a:rPr>
              <a:t> </a:t>
            </a:r>
            <a:r>
              <a:rPr dirty="0" sz="1800" spc="-70">
                <a:latin typeface="Trebuchet MS"/>
                <a:cs typeface="Trebuchet MS"/>
              </a:rPr>
              <a:t>do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-95">
                <a:latin typeface="Trebuchet MS"/>
                <a:cs typeface="Trebuchet MS"/>
              </a:rPr>
              <a:t>we</a:t>
            </a:r>
            <a:r>
              <a:rPr dirty="0" sz="1800" spc="-170">
                <a:latin typeface="Trebuchet MS"/>
                <a:cs typeface="Trebuchet MS"/>
              </a:rPr>
              <a:t> </a:t>
            </a:r>
            <a:r>
              <a:rPr dirty="0" sz="1800" spc="-85">
                <a:latin typeface="Trebuchet MS"/>
                <a:cs typeface="Trebuchet MS"/>
              </a:rPr>
              <a:t>know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 spc="-110">
                <a:latin typeface="Trebuchet MS"/>
                <a:cs typeface="Trebuchet MS"/>
              </a:rPr>
              <a:t>already</a:t>
            </a:r>
            <a:r>
              <a:rPr dirty="0" sz="1800" spc="-160">
                <a:latin typeface="Trebuchet MS"/>
                <a:cs typeface="Trebuchet MS"/>
              </a:rPr>
              <a:t> </a:t>
            </a:r>
            <a:r>
              <a:rPr dirty="0" sz="1800" spc="-95">
                <a:latin typeface="Trebuchet MS"/>
                <a:cs typeface="Trebuchet MS"/>
              </a:rPr>
              <a:t>about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 spc="70">
                <a:latin typeface="Trebuchet MS"/>
                <a:cs typeface="Trebuchet MS"/>
              </a:rPr>
              <a:t>CGM?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13819" y="6458203"/>
            <a:ext cx="55175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8430" indent="-11303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38430" algn="l"/>
              </a:tabLst>
            </a:pPr>
            <a:r>
              <a:rPr dirty="0" u="sng" sz="10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DIAMOND</a:t>
            </a:r>
            <a:r>
              <a:rPr dirty="0" u="sng" sz="1000" spc="-6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000" spc="-3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trial</a:t>
            </a:r>
            <a:r>
              <a:rPr dirty="0" u="sng" sz="1000" spc="-5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sz="1000" spc="-80">
                <a:latin typeface="Tahoma"/>
                <a:cs typeface="Tahoma"/>
              </a:rPr>
              <a:t>(T1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and</a:t>
            </a:r>
            <a:r>
              <a:rPr dirty="0" sz="1000" spc="-6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T2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D)-</a:t>
            </a:r>
            <a:r>
              <a:rPr dirty="0" sz="1000" spc="-70"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383636"/>
                </a:solidFill>
                <a:latin typeface="Tahoma"/>
                <a:cs typeface="Tahoma"/>
              </a:rPr>
              <a:t>0.4%</a:t>
            </a:r>
            <a:r>
              <a:rPr dirty="0" sz="1000" spc="-6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reduction</a:t>
            </a:r>
            <a:r>
              <a:rPr dirty="0" sz="1000" spc="-6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in</a:t>
            </a:r>
            <a:r>
              <a:rPr dirty="0" sz="1000" spc="-6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HbA</a:t>
            </a:r>
            <a:r>
              <a:rPr dirty="0" baseline="-15873" sz="1050" spc="-15">
                <a:solidFill>
                  <a:srgbClr val="383636"/>
                </a:solidFill>
                <a:latin typeface="Tahoma"/>
                <a:cs typeface="Tahoma"/>
              </a:rPr>
              <a:t>1c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,</a:t>
            </a:r>
            <a:r>
              <a:rPr dirty="0" sz="1000" spc="-60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83636"/>
                </a:solidFill>
                <a:latin typeface="Tahoma"/>
                <a:cs typeface="Tahoma"/>
              </a:rPr>
              <a:t>a</a:t>
            </a:r>
            <a:r>
              <a:rPr dirty="0" sz="1000" spc="-6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reduction</a:t>
            </a:r>
            <a:r>
              <a:rPr dirty="0" sz="1000" spc="-6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in</a:t>
            </a:r>
            <a:r>
              <a:rPr dirty="0" sz="1000" spc="-70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83636"/>
                </a:solidFill>
                <a:latin typeface="Tahoma"/>
                <a:cs typeface="Tahoma"/>
              </a:rPr>
              <a:t>glycemic</a:t>
            </a:r>
            <a:r>
              <a:rPr dirty="0" sz="1000" spc="-6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variability</a:t>
            </a:r>
            <a:r>
              <a:rPr dirty="0" sz="1000" spc="-6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and</a:t>
            </a:r>
            <a:r>
              <a:rPr dirty="0" sz="1000" spc="-60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83636"/>
                </a:solidFill>
                <a:latin typeface="Tahoma"/>
                <a:cs typeface="Tahoma"/>
              </a:rPr>
              <a:t>time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39219" y="6546595"/>
            <a:ext cx="5068570" cy="35496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195"/>
              </a:spcBef>
            </a:pPr>
            <a:r>
              <a:rPr dirty="0" sz="1000">
                <a:solidFill>
                  <a:srgbClr val="383636"/>
                </a:solidFill>
                <a:latin typeface="Tahoma"/>
                <a:cs typeface="Tahoma"/>
              </a:rPr>
              <a:t>spent</a:t>
            </a:r>
            <a:r>
              <a:rPr dirty="0" sz="1000" spc="-80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75">
                <a:solidFill>
                  <a:srgbClr val="383636"/>
                </a:solidFill>
                <a:latin typeface="Tahoma"/>
                <a:cs typeface="Tahoma"/>
              </a:rPr>
              <a:t>&gt;250</a:t>
            </a:r>
            <a:r>
              <a:rPr dirty="0" sz="1000" spc="-80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383636"/>
                </a:solidFill>
                <a:latin typeface="Tahoma"/>
                <a:cs typeface="Tahoma"/>
              </a:rPr>
              <a:t>mg/dL,</a:t>
            </a:r>
            <a:r>
              <a:rPr dirty="0" sz="1000" spc="-7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and</a:t>
            </a:r>
            <a:r>
              <a:rPr dirty="0" sz="1000" spc="-7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an</a:t>
            </a:r>
            <a:r>
              <a:rPr dirty="0" sz="1000" spc="-80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83636"/>
                </a:solidFill>
                <a:latin typeface="Tahoma"/>
                <a:cs typeface="Tahoma"/>
              </a:rPr>
              <a:t>increase</a:t>
            </a:r>
            <a:r>
              <a:rPr dirty="0" sz="1000" spc="-80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in</a:t>
            </a:r>
            <a:r>
              <a:rPr dirty="0" sz="1000" spc="-80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90">
                <a:solidFill>
                  <a:srgbClr val="383636"/>
                </a:solidFill>
                <a:latin typeface="Tahoma"/>
                <a:cs typeface="Tahoma"/>
              </a:rPr>
              <a:t>TIR</a:t>
            </a:r>
            <a:r>
              <a:rPr dirty="0" sz="1000" spc="-8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83636"/>
                </a:solidFill>
                <a:latin typeface="Tahoma"/>
                <a:cs typeface="Tahoma"/>
              </a:rPr>
              <a:t>compared</a:t>
            </a:r>
            <a:r>
              <a:rPr dirty="0" sz="1000" spc="-7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83636"/>
                </a:solidFill>
                <a:latin typeface="Tahoma"/>
                <a:cs typeface="Tahoma"/>
              </a:rPr>
              <a:t>with</a:t>
            </a:r>
            <a:r>
              <a:rPr dirty="0" sz="1000" spc="-80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83636"/>
                </a:solidFill>
                <a:latin typeface="Tahoma"/>
                <a:cs typeface="Tahoma"/>
              </a:rPr>
              <a:t>the</a:t>
            </a:r>
            <a:r>
              <a:rPr dirty="0" sz="1000" spc="-80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83636"/>
                </a:solidFill>
                <a:latin typeface="Tahoma"/>
                <a:cs typeface="Tahoma"/>
              </a:rPr>
              <a:t>BGM</a:t>
            </a:r>
            <a:r>
              <a:rPr dirty="0" sz="1000" spc="-80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83636"/>
                </a:solidFill>
                <a:latin typeface="Tahoma"/>
                <a:cs typeface="Tahoma"/>
              </a:rPr>
              <a:t>arm</a:t>
            </a:r>
            <a:endParaRPr sz="1000">
              <a:latin typeface="Tahoma"/>
              <a:cs typeface="Tahoma"/>
            </a:endParaRPr>
          </a:p>
          <a:p>
            <a:pPr marL="113030" indent="-1130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13030" algn="l"/>
              </a:tabLst>
            </a:pPr>
            <a:r>
              <a:rPr dirty="0" u="sng" sz="1000" spc="5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WISDM</a:t>
            </a:r>
            <a:r>
              <a:rPr dirty="0" u="sng" sz="1000" spc="-6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000" spc="-3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trial</a:t>
            </a:r>
            <a:r>
              <a:rPr dirty="0" sz="1000" spc="-55" b="1">
                <a:latin typeface="Trebuchet MS"/>
                <a:cs typeface="Trebuchet MS"/>
              </a:rPr>
              <a:t> </a:t>
            </a:r>
            <a:r>
              <a:rPr dirty="0" sz="1000" spc="-65">
                <a:latin typeface="Tahoma"/>
                <a:cs typeface="Tahoma"/>
              </a:rPr>
              <a:t>(T1D)- </a:t>
            </a:r>
            <a:r>
              <a:rPr dirty="0" sz="1000" spc="-75">
                <a:solidFill>
                  <a:srgbClr val="383636"/>
                </a:solidFill>
                <a:latin typeface="Tahoma"/>
                <a:cs typeface="Tahoma"/>
              </a:rPr>
              <a:t>90%</a:t>
            </a:r>
            <a:r>
              <a:rPr dirty="0" sz="1000" spc="-6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reduction</a:t>
            </a:r>
            <a:r>
              <a:rPr dirty="0" sz="1000" spc="-6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in</a:t>
            </a:r>
            <a:r>
              <a:rPr dirty="0" sz="1000" spc="-6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83636"/>
                </a:solidFill>
                <a:latin typeface="Tahoma"/>
                <a:cs typeface="Tahoma"/>
              </a:rPr>
              <a:t>incident</a:t>
            </a:r>
            <a:r>
              <a:rPr dirty="0" sz="1000" spc="-60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83636"/>
                </a:solidFill>
                <a:latin typeface="Tahoma"/>
                <a:cs typeface="Tahoma"/>
              </a:rPr>
              <a:t>severe</a:t>
            </a:r>
            <a:r>
              <a:rPr dirty="0" sz="1000" spc="-6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hypoglycemic</a:t>
            </a:r>
            <a:r>
              <a:rPr dirty="0" sz="1000" spc="-6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83636"/>
                </a:solidFill>
                <a:latin typeface="Tahoma"/>
                <a:cs typeface="Tahoma"/>
              </a:rPr>
              <a:t>events;</a:t>
            </a:r>
            <a:r>
              <a:rPr dirty="0" sz="1000" spc="-60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reduction</a:t>
            </a:r>
            <a:r>
              <a:rPr dirty="0" sz="1000" spc="-6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in</a:t>
            </a:r>
            <a:r>
              <a:rPr dirty="0" sz="1000" spc="-6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83636"/>
                </a:solidFill>
                <a:latin typeface="Tahoma"/>
                <a:cs typeface="Tahoma"/>
              </a:rPr>
              <a:t>the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53519" y="6839204"/>
            <a:ext cx="51758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383636"/>
                </a:solidFill>
                <a:latin typeface="Tahoma"/>
                <a:cs typeface="Tahoma"/>
              </a:rPr>
              <a:t>incidence</a:t>
            </a:r>
            <a:r>
              <a:rPr dirty="0" sz="1000" spc="-7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of</a:t>
            </a:r>
            <a:r>
              <a:rPr dirty="0" sz="1000" spc="-7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83636"/>
                </a:solidFill>
                <a:latin typeface="Tahoma"/>
                <a:cs typeface="Tahoma"/>
              </a:rPr>
              <a:t>BG</a:t>
            </a:r>
            <a:r>
              <a:rPr dirty="0" sz="1000" spc="-7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values</a:t>
            </a:r>
            <a:r>
              <a:rPr dirty="0" sz="1000" spc="-70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83636"/>
                </a:solidFill>
                <a:latin typeface="Tahoma"/>
                <a:cs typeface="Tahoma"/>
              </a:rPr>
              <a:t>below</a:t>
            </a:r>
            <a:r>
              <a:rPr dirty="0" sz="1000" spc="-70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83636"/>
                </a:solidFill>
                <a:latin typeface="Tahoma"/>
                <a:cs typeface="Tahoma"/>
              </a:rPr>
              <a:t>70</a:t>
            </a:r>
            <a:r>
              <a:rPr dirty="0" sz="1000" spc="-7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383636"/>
                </a:solidFill>
                <a:latin typeface="Tahoma"/>
                <a:cs typeface="Tahoma"/>
              </a:rPr>
              <a:t>mg/dL</a:t>
            </a:r>
            <a:r>
              <a:rPr dirty="0" sz="1000" spc="-7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and</a:t>
            </a:r>
            <a:r>
              <a:rPr dirty="0" sz="1000" spc="-70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83636"/>
                </a:solidFill>
                <a:latin typeface="Tahoma"/>
                <a:cs typeface="Tahoma"/>
              </a:rPr>
              <a:t>below</a:t>
            </a:r>
            <a:r>
              <a:rPr dirty="0" sz="1000" spc="-70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83636"/>
                </a:solidFill>
                <a:latin typeface="Tahoma"/>
                <a:cs typeface="Tahoma"/>
              </a:rPr>
              <a:t>54</a:t>
            </a:r>
            <a:r>
              <a:rPr dirty="0" sz="1000" spc="-7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383636"/>
                </a:solidFill>
                <a:latin typeface="Tahoma"/>
                <a:cs typeface="Tahoma"/>
              </a:rPr>
              <a:t>mg/dL</a:t>
            </a:r>
            <a:r>
              <a:rPr dirty="0" sz="1000" spc="-7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83636"/>
                </a:solidFill>
                <a:latin typeface="Tahoma"/>
                <a:cs typeface="Tahoma"/>
              </a:rPr>
              <a:t>as</a:t>
            </a:r>
            <a:r>
              <a:rPr dirty="0" sz="1000" spc="-70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83636"/>
                </a:solidFill>
                <a:latin typeface="Tahoma"/>
                <a:cs typeface="Tahoma"/>
              </a:rPr>
              <a:t>well</a:t>
            </a:r>
            <a:r>
              <a:rPr dirty="0" sz="1000" spc="-6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83636"/>
                </a:solidFill>
                <a:latin typeface="Tahoma"/>
                <a:cs typeface="Tahoma"/>
              </a:rPr>
              <a:t>as</a:t>
            </a:r>
            <a:r>
              <a:rPr dirty="0" sz="1000" spc="-70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83636"/>
                </a:solidFill>
                <a:latin typeface="Tahoma"/>
                <a:cs typeface="Tahoma"/>
              </a:rPr>
              <a:t>a</a:t>
            </a:r>
            <a:r>
              <a:rPr dirty="0" sz="1000" spc="-7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reduction</a:t>
            </a:r>
            <a:r>
              <a:rPr dirty="0" sz="1000" spc="-70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in</a:t>
            </a:r>
            <a:r>
              <a:rPr dirty="0" sz="1000" spc="-7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83636"/>
                </a:solidFill>
                <a:latin typeface="Tahoma"/>
                <a:cs typeface="Tahoma"/>
              </a:rPr>
              <a:t>BG</a:t>
            </a:r>
            <a:r>
              <a:rPr dirty="0" sz="1000" spc="-7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values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253519" y="6939788"/>
            <a:ext cx="219329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00" spc="-20">
                <a:solidFill>
                  <a:srgbClr val="383636"/>
                </a:solidFill>
                <a:latin typeface="Tahoma"/>
                <a:cs typeface="Tahoma"/>
              </a:rPr>
              <a:t>above</a:t>
            </a:r>
            <a:r>
              <a:rPr dirty="0" sz="1000" spc="-8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83636"/>
                </a:solidFill>
                <a:latin typeface="Tahoma"/>
                <a:cs typeface="Tahoma"/>
              </a:rPr>
              <a:t>300</a:t>
            </a:r>
            <a:r>
              <a:rPr dirty="0" sz="1000" spc="-8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383636"/>
                </a:solidFill>
                <a:latin typeface="Tahoma"/>
                <a:cs typeface="Tahoma"/>
              </a:rPr>
              <a:t>mg/dL</a:t>
            </a:r>
            <a:r>
              <a:rPr dirty="0" sz="1000" spc="-80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and</a:t>
            </a:r>
            <a:r>
              <a:rPr dirty="0" sz="1000" spc="-7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an</a:t>
            </a:r>
            <a:r>
              <a:rPr dirty="0" sz="1000" spc="-8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83636"/>
                </a:solidFill>
                <a:latin typeface="Tahoma"/>
                <a:cs typeface="Tahoma"/>
              </a:rPr>
              <a:t>increase</a:t>
            </a:r>
            <a:r>
              <a:rPr dirty="0" sz="1000" spc="-80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83636"/>
                </a:solidFill>
                <a:latin typeface="Tahoma"/>
                <a:cs typeface="Tahoma"/>
              </a:rPr>
              <a:t>in</a:t>
            </a:r>
            <a:r>
              <a:rPr dirty="0" sz="1000" spc="-85">
                <a:solidFill>
                  <a:srgbClr val="383636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83636"/>
                </a:solidFill>
                <a:latin typeface="Tahoma"/>
                <a:cs typeface="Tahoma"/>
              </a:rPr>
              <a:t>TIR.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139219" y="7119620"/>
            <a:ext cx="50317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3030" indent="-11303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13030" algn="l"/>
              </a:tabLst>
            </a:pPr>
            <a:r>
              <a:rPr dirty="0" sz="1000">
                <a:latin typeface="Tahoma"/>
                <a:cs typeface="Tahoma"/>
              </a:rPr>
              <a:t>CGM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can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detect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hypoglycemia,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&lt;70 </a:t>
            </a:r>
            <a:r>
              <a:rPr dirty="0" sz="1000" spc="-45">
                <a:latin typeface="Tahoma"/>
                <a:cs typeface="Tahoma"/>
              </a:rPr>
              <a:t>mg/dL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(40.2%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vs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14%),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and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&lt;54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mg/d</a:t>
            </a:r>
            <a:r>
              <a:rPr dirty="0" sz="1000" spc="-80">
                <a:latin typeface="Tahoma"/>
                <a:cs typeface="Tahoma"/>
              </a:rPr>
              <a:t> (21%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vs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1%)</a:t>
            </a:r>
            <a:r>
              <a:rPr dirty="0" sz="1000" spc="14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and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53519" y="7220204"/>
            <a:ext cx="51828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00" spc="-20">
                <a:latin typeface="Tahoma"/>
                <a:cs typeface="Tahoma"/>
              </a:rPr>
              <a:t>hyperglycemia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&gt;250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mg/dL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(77%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vs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56%)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more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frequently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that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POC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monitoring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C00000"/>
                </a:solidFill>
                <a:latin typeface="Tahoma"/>
                <a:cs typeface="Tahoma"/>
              </a:rPr>
              <a:t>CGM-Guided</a:t>
            </a:r>
            <a:r>
              <a:rPr dirty="0" sz="8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C00000"/>
                </a:solidFill>
                <a:latin typeface="Tahoma"/>
                <a:cs typeface="Tahoma"/>
              </a:rPr>
              <a:t>Insulin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253519" y="7333995"/>
            <a:ext cx="5385435" cy="23622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20320" marR="5080" indent="-20955">
              <a:lnSpc>
                <a:spcPct val="72500"/>
              </a:lnSpc>
              <a:spcBef>
                <a:spcPts val="360"/>
              </a:spcBef>
            </a:pPr>
            <a:r>
              <a:rPr dirty="0" sz="800" spc="-10">
                <a:solidFill>
                  <a:srgbClr val="C00000"/>
                </a:solidFill>
                <a:latin typeface="Tahoma"/>
                <a:cs typeface="Tahoma"/>
              </a:rPr>
              <a:t>Administration</a:t>
            </a:r>
            <a:r>
              <a:rPr dirty="0" sz="800" spc="-4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C00000"/>
                </a:solidFill>
                <a:latin typeface="Tahoma"/>
                <a:cs typeface="Tahoma"/>
              </a:rPr>
              <a:t>in</a:t>
            </a:r>
            <a:r>
              <a:rPr dirty="0" sz="800" spc="-4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800" spc="-35">
                <a:solidFill>
                  <a:srgbClr val="C00000"/>
                </a:solidFill>
                <a:latin typeface="Tahoma"/>
                <a:cs typeface="Tahoma"/>
              </a:rPr>
              <a:t>Long-</a:t>
            </a:r>
            <a:r>
              <a:rPr dirty="0" sz="800" spc="-50">
                <a:solidFill>
                  <a:srgbClr val="C00000"/>
                </a:solidFill>
                <a:latin typeface="Tahoma"/>
                <a:cs typeface="Tahoma"/>
              </a:rPr>
              <a:t>Term</a:t>
            </a:r>
            <a:r>
              <a:rPr dirty="0" sz="8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C00000"/>
                </a:solidFill>
                <a:latin typeface="Tahoma"/>
                <a:cs typeface="Tahoma"/>
              </a:rPr>
              <a:t>Care</a:t>
            </a:r>
            <a:r>
              <a:rPr dirty="0" sz="8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C00000"/>
                </a:solidFill>
                <a:latin typeface="Tahoma"/>
                <a:cs typeface="Tahoma"/>
              </a:rPr>
              <a:t>Facilities:</a:t>
            </a:r>
            <a:r>
              <a:rPr dirty="0" sz="800" spc="-4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C00000"/>
                </a:solidFill>
                <a:latin typeface="Tahoma"/>
                <a:cs typeface="Tahoma"/>
              </a:rPr>
              <a:t>A</a:t>
            </a:r>
            <a:r>
              <a:rPr dirty="0" sz="800" spc="-5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C00000"/>
                </a:solidFill>
                <a:latin typeface="Tahoma"/>
                <a:cs typeface="Tahoma"/>
              </a:rPr>
              <a:t>Randomized</a:t>
            </a:r>
            <a:r>
              <a:rPr dirty="0" sz="8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C00000"/>
                </a:solidFill>
                <a:latin typeface="Tahoma"/>
                <a:cs typeface="Tahoma"/>
              </a:rPr>
              <a:t>Clinical</a:t>
            </a:r>
            <a:r>
              <a:rPr dirty="0" sz="8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800" spc="-30">
                <a:solidFill>
                  <a:srgbClr val="C00000"/>
                </a:solidFill>
                <a:latin typeface="Tahoma"/>
                <a:cs typeface="Tahoma"/>
              </a:rPr>
              <a:t>Trial</a:t>
            </a:r>
            <a:r>
              <a:rPr dirty="0" sz="800" spc="-5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C00000"/>
                </a:solidFill>
                <a:latin typeface="Tahoma"/>
                <a:cs typeface="Tahoma"/>
              </a:rPr>
              <a:t>Idrees,</a:t>
            </a:r>
            <a:r>
              <a:rPr dirty="0" sz="8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800" spc="-35">
                <a:solidFill>
                  <a:srgbClr val="C00000"/>
                </a:solidFill>
                <a:latin typeface="Tahoma"/>
                <a:cs typeface="Tahoma"/>
              </a:rPr>
              <a:t>Thaer</a:t>
            </a:r>
            <a:r>
              <a:rPr dirty="0" sz="800" spc="-5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C00000"/>
                </a:solidFill>
                <a:latin typeface="Tahoma"/>
                <a:cs typeface="Tahoma"/>
              </a:rPr>
              <a:t>et</a:t>
            </a:r>
            <a:r>
              <a:rPr dirty="0" sz="800" spc="-5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C00000"/>
                </a:solidFill>
                <a:latin typeface="Tahoma"/>
                <a:cs typeface="Tahoma"/>
              </a:rPr>
              <a:t>al.</a:t>
            </a:r>
            <a:r>
              <a:rPr dirty="0" sz="8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C00000"/>
                </a:solidFill>
                <a:latin typeface="Tahoma"/>
                <a:cs typeface="Tahoma"/>
              </a:rPr>
              <a:t>JAMDA,</a:t>
            </a:r>
            <a:r>
              <a:rPr dirty="0" sz="8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C00000"/>
                </a:solidFill>
                <a:latin typeface="Tahoma"/>
                <a:cs typeface="Tahoma"/>
              </a:rPr>
              <a:t>Volume</a:t>
            </a:r>
            <a:r>
              <a:rPr dirty="0" sz="800" spc="-5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C00000"/>
                </a:solidFill>
                <a:latin typeface="Tahoma"/>
                <a:cs typeface="Tahoma"/>
              </a:rPr>
              <a:t>25,Issue</a:t>
            </a:r>
            <a:r>
              <a:rPr dirty="0" sz="800" spc="-5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C00000"/>
                </a:solidFill>
                <a:latin typeface="Tahoma"/>
                <a:cs typeface="Tahoma"/>
              </a:rPr>
              <a:t>5,</a:t>
            </a:r>
            <a:r>
              <a:rPr dirty="0" sz="8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C00000"/>
                </a:solidFill>
                <a:latin typeface="Tahoma"/>
                <a:cs typeface="Tahoma"/>
              </a:rPr>
              <a:t>884</a:t>
            </a:r>
            <a:r>
              <a:rPr dirty="0" sz="8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800" spc="-50">
                <a:solidFill>
                  <a:srgbClr val="C00000"/>
                </a:solidFill>
                <a:latin typeface="Tahoma"/>
                <a:cs typeface="Tahoma"/>
              </a:rPr>
              <a:t>-</a:t>
            </a:r>
            <a:r>
              <a:rPr dirty="0" sz="800" spc="-25">
                <a:solidFill>
                  <a:srgbClr val="C00000"/>
                </a:solidFill>
                <a:latin typeface="Tahoma"/>
                <a:cs typeface="Tahoma"/>
              </a:rPr>
              <a:t> 888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139219" y="7561580"/>
            <a:ext cx="53378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3030" indent="-11303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13030" algn="l"/>
              </a:tabLst>
            </a:pPr>
            <a:r>
              <a:rPr dirty="0" sz="1000">
                <a:latin typeface="Tahoma"/>
                <a:cs typeface="Tahoma"/>
              </a:rPr>
              <a:t>CGM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is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acceptable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in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dementia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patients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(usability,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comfort,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and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helpful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for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care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partners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(N=12)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253519" y="7675879"/>
            <a:ext cx="522795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Mattishent,</a:t>
            </a:r>
            <a:r>
              <a:rPr dirty="0" sz="7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20">
                <a:solidFill>
                  <a:srgbClr val="C00000"/>
                </a:solidFill>
                <a:latin typeface="Tahoma"/>
                <a:cs typeface="Tahoma"/>
              </a:rPr>
              <a:t>K.,</a:t>
            </a:r>
            <a:r>
              <a:rPr dirty="0" sz="7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Lane,</a:t>
            </a:r>
            <a:r>
              <a:rPr dirty="0" sz="7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20">
                <a:solidFill>
                  <a:srgbClr val="C00000"/>
                </a:solidFill>
                <a:latin typeface="Tahoma"/>
                <a:cs typeface="Tahoma"/>
              </a:rPr>
              <a:t>K.,</a:t>
            </a:r>
            <a:r>
              <a:rPr dirty="0" sz="7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20">
                <a:solidFill>
                  <a:srgbClr val="C00000"/>
                </a:solidFill>
                <a:latin typeface="Tahoma"/>
                <a:cs typeface="Tahoma"/>
              </a:rPr>
              <a:t>Salter,</a:t>
            </a:r>
            <a:r>
              <a:rPr dirty="0" sz="7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C00000"/>
                </a:solidFill>
                <a:latin typeface="Tahoma"/>
                <a:cs typeface="Tahoma"/>
              </a:rPr>
              <a:t>C.,</a:t>
            </a:r>
            <a:r>
              <a:rPr dirty="0" sz="700" spc="-5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Dhatariya,</a:t>
            </a:r>
            <a:r>
              <a:rPr dirty="0" sz="7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20">
                <a:solidFill>
                  <a:srgbClr val="C00000"/>
                </a:solidFill>
                <a:latin typeface="Tahoma"/>
                <a:cs typeface="Tahoma"/>
              </a:rPr>
              <a:t>K.</a:t>
            </a:r>
            <a:r>
              <a:rPr dirty="0" sz="7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et</a:t>
            </a:r>
            <a:r>
              <a:rPr dirty="0" sz="700" spc="-5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C00000"/>
                </a:solidFill>
                <a:latin typeface="Tahoma"/>
                <a:cs typeface="Tahoma"/>
              </a:rPr>
              <a:t>al</a:t>
            </a:r>
            <a:r>
              <a:rPr dirty="0" sz="700" spc="-5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35">
                <a:solidFill>
                  <a:srgbClr val="C00000"/>
                </a:solidFill>
                <a:latin typeface="Tahoma"/>
                <a:cs typeface="Tahoma"/>
              </a:rPr>
              <a:t>(2019).</a:t>
            </a:r>
            <a:r>
              <a:rPr dirty="0" sz="700" spc="-5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C00000"/>
                </a:solidFill>
                <a:latin typeface="Tahoma"/>
                <a:cs typeface="Tahoma"/>
              </a:rPr>
              <a:t>CGM</a:t>
            </a:r>
            <a:r>
              <a:rPr dirty="0" sz="700" spc="-5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in</a:t>
            </a:r>
            <a:r>
              <a:rPr dirty="0" sz="7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C00000"/>
                </a:solidFill>
                <a:latin typeface="Tahoma"/>
                <a:cs typeface="Tahoma"/>
              </a:rPr>
              <a:t>older</a:t>
            </a:r>
            <a:r>
              <a:rPr dirty="0" sz="700" spc="-5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C00000"/>
                </a:solidFill>
                <a:latin typeface="Tahoma"/>
                <a:cs typeface="Tahoma"/>
              </a:rPr>
              <a:t>people</a:t>
            </a:r>
            <a:r>
              <a:rPr dirty="0" sz="700" spc="-5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with</a:t>
            </a:r>
            <a:r>
              <a:rPr dirty="0" sz="7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C00000"/>
                </a:solidFill>
                <a:latin typeface="Tahoma"/>
                <a:cs typeface="Tahoma"/>
              </a:rPr>
              <a:t>diabetes</a:t>
            </a:r>
            <a:r>
              <a:rPr dirty="0" sz="700" spc="-5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C00000"/>
                </a:solidFill>
                <a:latin typeface="Tahoma"/>
                <a:cs typeface="Tahoma"/>
              </a:rPr>
              <a:t>and</a:t>
            </a:r>
            <a:r>
              <a:rPr dirty="0" sz="7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memory</a:t>
            </a:r>
            <a:r>
              <a:rPr dirty="0" sz="7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problems:</a:t>
            </a:r>
            <a:r>
              <a:rPr dirty="0" sz="700" spc="-5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C00000"/>
                </a:solidFill>
                <a:latin typeface="Tahoma"/>
                <a:cs typeface="Tahoma"/>
              </a:rPr>
              <a:t>a</a:t>
            </a:r>
            <a:r>
              <a:rPr dirty="0" sz="7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mixed-methods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139219" y="7729219"/>
            <a:ext cx="5079365" cy="35496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195"/>
              </a:spcBef>
            </a:pP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feasibility</a:t>
            </a:r>
            <a:r>
              <a:rPr dirty="0" sz="7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study</a:t>
            </a:r>
            <a:r>
              <a:rPr dirty="0" sz="700" spc="-4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in</a:t>
            </a:r>
            <a:r>
              <a:rPr dirty="0" sz="7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the</a:t>
            </a:r>
            <a:r>
              <a:rPr dirty="0" sz="700" spc="-4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UK.</a:t>
            </a:r>
            <a:r>
              <a:rPr dirty="0" sz="700" spc="-5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45" i="1">
                <a:solidFill>
                  <a:srgbClr val="C00000"/>
                </a:solidFill>
                <a:latin typeface="Trebuchet MS"/>
                <a:cs typeface="Trebuchet MS"/>
              </a:rPr>
              <a:t>BMF</a:t>
            </a:r>
            <a:r>
              <a:rPr dirty="0" sz="700" spc="-40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700" spc="-10" i="1">
                <a:solidFill>
                  <a:srgbClr val="C00000"/>
                </a:solidFill>
                <a:latin typeface="Trebuchet MS"/>
                <a:cs typeface="Trebuchet MS"/>
              </a:rPr>
              <a:t>open</a:t>
            </a: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,</a:t>
            </a:r>
            <a:r>
              <a:rPr dirty="0" sz="7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30" i="1">
                <a:solidFill>
                  <a:srgbClr val="C00000"/>
                </a:solidFill>
                <a:latin typeface="Trebuchet MS"/>
                <a:cs typeface="Trebuchet MS"/>
              </a:rPr>
              <a:t>S</a:t>
            </a:r>
            <a:r>
              <a:rPr dirty="0" sz="700" spc="-30">
                <a:solidFill>
                  <a:srgbClr val="C00000"/>
                </a:solidFill>
                <a:latin typeface="Tahoma"/>
                <a:cs typeface="Tahoma"/>
              </a:rPr>
              <a:t>(11),</a:t>
            </a:r>
            <a:r>
              <a:rPr dirty="0" sz="700" spc="-4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e032037</a:t>
            </a:r>
            <a:r>
              <a:rPr dirty="0" sz="1000" spc="-1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13030" indent="-1130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13030" algn="l"/>
              </a:tabLst>
            </a:pPr>
            <a:r>
              <a:rPr dirty="0" sz="1000" spc="-50">
                <a:latin typeface="Tahoma"/>
                <a:cs typeface="Tahoma"/>
              </a:rPr>
              <a:t>The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use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of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rtCGM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is</a:t>
            </a:r>
            <a:r>
              <a:rPr dirty="0" sz="1000" spc="-7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safe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and</a:t>
            </a:r>
            <a:r>
              <a:rPr dirty="0" sz="1000" spc="-7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effective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in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guiding</a:t>
            </a:r>
            <a:r>
              <a:rPr dirty="0" sz="1000" spc="-7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insulin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therapy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in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patients</a:t>
            </a:r>
            <a:r>
              <a:rPr dirty="0" sz="1000" spc="-7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with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T2D</a:t>
            </a:r>
            <a:r>
              <a:rPr dirty="0" sz="1000" spc="-7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in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LTCF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253519" y="8018780"/>
            <a:ext cx="47371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Tahoma"/>
                <a:cs typeface="Tahoma"/>
              </a:rPr>
              <a:t>resulting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in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a</a:t>
            </a:r>
            <a:r>
              <a:rPr dirty="0" sz="1000" spc="-7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similar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improvement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in</a:t>
            </a:r>
            <a:r>
              <a:rPr dirty="0" sz="1000" spc="-7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glycemic</a:t>
            </a:r>
            <a:r>
              <a:rPr dirty="0" sz="1000" spc="-7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control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compared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to</a:t>
            </a:r>
            <a:r>
              <a:rPr dirty="0" sz="1000" spc="-7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POC-</a:t>
            </a:r>
            <a:r>
              <a:rPr dirty="0" sz="1000" spc="-20">
                <a:latin typeface="Tahoma"/>
                <a:cs typeface="Tahoma"/>
              </a:rPr>
              <a:t>guided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insulin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253519" y="8122411"/>
            <a:ext cx="5076190" cy="259079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R="5080">
              <a:lnSpc>
                <a:spcPct val="77300"/>
              </a:lnSpc>
              <a:spcBef>
                <a:spcPts val="370"/>
              </a:spcBef>
            </a:pPr>
            <a:r>
              <a:rPr dirty="0" sz="1000" spc="-10">
                <a:latin typeface="Tahoma"/>
                <a:cs typeface="Tahoma"/>
              </a:rPr>
              <a:t>adjustment.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C00000"/>
                </a:solidFill>
                <a:latin typeface="Tahoma"/>
                <a:cs typeface="Tahoma"/>
              </a:rPr>
              <a:t>Continuous</a:t>
            </a:r>
            <a:r>
              <a:rPr dirty="0" sz="700" spc="-3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C00000"/>
                </a:solidFill>
                <a:latin typeface="Tahoma"/>
                <a:cs typeface="Tahoma"/>
              </a:rPr>
              <a:t>Glucose</a:t>
            </a:r>
            <a:r>
              <a:rPr dirty="0" sz="700" spc="-3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Monitoring-</a:t>
            </a:r>
            <a:r>
              <a:rPr dirty="0" sz="700">
                <a:solidFill>
                  <a:srgbClr val="C00000"/>
                </a:solidFill>
                <a:latin typeface="Tahoma"/>
                <a:cs typeface="Tahoma"/>
              </a:rPr>
              <a:t>Guided</a:t>
            </a:r>
            <a:r>
              <a:rPr dirty="0" sz="700" spc="-2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Insulin</a:t>
            </a:r>
            <a:r>
              <a:rPr dirty="0" sz="700" spc="-2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Administration</a:t>
            </a:r>
            <a:r>
              <a:rPr dirty="0" sz="700" spc="-2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in</a:t>
            </a:r>
            <a:r>
              <a:rPr dirty="0" sz="700" spc="-2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30">
                <a:solidFill>
                  <a:srgbClr val="C00000"/>
                </a:solidFill>
                <a:latin typeface="Tahoma"/>
                <a:cs typeface="Tahoma"/>
              </a:rPr>
              <a:t>Long-</a:t>
            </a:r>
            <a:r>
              <a:rPr dirty="0" sz="700" spc="-45">
                <a:solidFill>
                  <a:srgbClr val="C00000"/>
                </a:solidFill>
                <a:latin typeface="Tahoma"/>
                <a:cs typeface="Tahoma"/>
              </a:rPr>
              <a:t>Term</a:t>
            </a:r>
            <a:r>
              <a:rPr dirty="0" sz="700" spc="-2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C00000"/>
                </a:solidFill>
                <a:latin typeface="Tahoma"/>
                <a:cs typeface="Tahoma"/>
              </a:rPr>
              <a:t>Care</a:t>
            </a:r>
            <a:r>
              <a:rPr dirty="0" sz="700" spc="-2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C00000"/>
                </a:solidFill>
                <a:latin typeface="Tahoma"/>
                <a:cs typeface="Tahoma"/>
              </a:rPr>
              <a:t>Facilities:</a:t>
            </a:r>
            <a:r>
              <a:rPr dirty="0" sz="700" spc="-2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20">
                <a:solidFill>
                  <a:srgbClr val="C00000"/>
                </a:solidFill>
                <a:latin typeface="Tahoma"/>
                <a:cs typeface="Tahoma"/>
              </a:rPr>
              <a:t>A</a:t>
            </a:r>
            <a:r>
              <a:rPr dirty="0" sz="700" spc="-3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Randomized</a:t>
            </a:r>
            <a:r>
              <a:rPr dirty="0" sz="700" spc="-2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Clinical </a:t>
            </a:r>
            <a:r>
              <a:rPr dirty="0" sz="700" spc="-30">
                <a:solidFill>
                  <a:srgbClr val="C00000"/>
                </a:solidFill>
                <a:latin typeface="Tahoma"/>
                <a:cs typeface="Tahoma"/>
              </a:rPr>
              <a:t>Trial</a:t>
            </a:r>
            <a:r>
              <a:rPr dirty="0" sz="700" spc="-5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25">
                <a:solidFill>
                  <a:srgbClr val="C00000"/>
                </a:solidFill>
                <a:latin typeface="Tahoma"/>
                <a:cs typeface="Tahoma"/>
              </a:rPr>
              <a:t>Idrees,</a:t>
            </a:r>
            <a:r>
              <a:rPr dirty="0" sz="7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25">
                <a:solidFill>
                  <a:srgbClr val="C00000"/>
                </a:solidFill>
                <a:latin typeface="Tahoma"/>
                <a:cs typeface="Tahoma"/>
              </a:rPr>
              <a:t>Thaer</a:t>
            </a:r>
            <a:r>
              <a:rPr dirty="0" sz="700" spc="-5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et</a:t>
            </a:r>
            <a:r>
              <a:rPr dirty="0" sz="700" spc="-5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C00000"/>
                </a:solidFill>
                <a:latin typeface="Tahoma"/>
                <a:cs typeface="Tahoma"/>
              </a:rPr>
              <a:t>al.</a:t>
            </a:r>
            <a:r>
              <a:rPr dirty="0" sz="700" spc="-5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25">
                <a:solidFill>
                  <a:srgbClr val="C00000"/>
                </a:solidFill>
                <a:latin typeface="Tahoma"/>
                <a:cs typeface="Tahoma"/>
              </a:rPr>
              <a:t>JAMDA,</a:t>
            </a:r>
            <a:r>
              <a:rPr dirty="0" sz="7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Volume</a:t>
            </a:r>
            <a:r>
              <a:rPr dirty="0" sz="700" spc="-5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20">
                <a:solidFill>
                  <a:srgbClr val="C00000"/>
                </a:solidFill>
                <a:latin typeface="Tahoma"/>
                <a:cs typeface="Tahoma"/>
              </a:rPr>
              <a:t>25,</a:t>
            </a:r>
            <a:r>
              <a:rPr dirty="0" sz="7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C00000"/>
                </a:solidFill>
                <a:latin typeface="Tahoma"/>
                <a:cs typeface="Tahoma"/>
              </a:rPr>
              <a:t>Issue</a:t>
            </a:r>
            <a:r>
              <a:rPr dirty="0" sz="700" spc="-4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20">
                <a:solidFill>
                  <a:srgbClr val="C00000"/>
                </a:solidFill>
                <a:latin typeface="Tahoma"/>
                <a:cs typeface="Tahoma"/>
              </a:rPr>
              <a:t>5,</a:t>
            </a:r>
            <a:r>
              <a:rPr dirty="0" sz="700" spc="-5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25">
                <a:solidFill>
                  <a:srgbClr val="C00000"/>
                </a:solidFill>
                <a:latin typeface="Tahoma"/>
                <a:cs typeface="Tahoma"/>
              </a:rPr>
              <a:t>884</a:t>
            </a:r>
            <a:r>
              <a:rPr dirty="0" sz="700" spc="-5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20">
                <a:solidFill>
                  <a:srgbClr val="C00000"/>
                </a:solidFill>
                <a:latin typeface="Tahoma"/>
                <a:cs typeface="Tahoma"/>
              </a:rPr>
              <a:t>-</a:t>
            </a:r>
            <a:r>
              <a:rPr dirty="0" sz="700" spc="-5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700" spc="-25">
                <a:solidFill>
                  <a:srgbClr val="C00000"/>
                </a:solidFill>
                <a:latin typeface="Tahoma"/>
                <a:cs typeface="Tahoma"/>
              </a:rPr>
              <a:t>888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25499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844549" y="54673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605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ahoma"/>
                <a:cs typeface="Tahoma"/>
              </a:rPr>
              <a:t>5/8/26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068637" y="2069413"/>
            <a:ext cx="3349625" cy="1924050"/>
            <a:chOff x="3068637" y="2069413"/>
            <a:chExt cx="3349625" cy="19240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3399" y="2074175"/>
              <a:ext cx="3339668" cy="191450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071018" y="2071794"/>
              <a:ext cx="3344545" cy="1919605"/>
            </a:xfrm>
            <a:custGeom>
              <a:avLst/>
              <a:gdLst/>
              <a:ahLst/>
              <a:cxnLst/>
              <a:rect l="l" t="t" r="r" b="b"/>
              <a:pathLst>
                <a:path w="3344545" h="1919604">
                  <a:moveTo>
                    <a:pt x="0" y="0"/>
                  </a:moveTo>
                  <a:lnTo>
                    <a:pt x="3344430" y="0"/>
                  </a:lnTo>
                  <a:lnTo>
                    <a:pt x="3344430" y="1919268"/>
                  </a:lnTo>
                  <a:lnTo>
                    <a:pt x="0" y="1919268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44549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76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0"/>
              </a:spcBef>
            </a:pPr>
            <a:endParaRPr sz="1600">
              <a:latin typeface="Times New Roman"/>
              <a:cs typeface="Times New Roman"/>
            </a:endParaRPr>
          </a:p>
          <a:p>
            <a:pPr marL="234950" marR="274320">
              <a:lnSpc>
                <a:spcPts val="1700"/>
              </a:lnSpc>
            </a:pPr>
            <a:r>
              <a:rPr dirty="0" sz="1600" spc="-10">
                <a:latin typeface="Calibri"/>
                <a:cs typeface="Calibri"/>
              </a:rPr>
              <a:t>Excessive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burden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hyperglycemia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along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with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hypoglycemia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20">
                <a:latin typeface="Calibri"/>
                <a:cs typeface="Calibri"/>
              </a:rPr>
              <a:t> long </a:t>
            </a:r>
            <a:r>
              <a:rPr dirty="0" sz="1600">
                <a:latin typeface="Calibri"/>
                <a:cs typeface="Calibri"/>
              </a:rPr>
              <a:t>term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care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facilities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identified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by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continuous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glucose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monitoring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600">
              <a:latin typeface="Calibri"/>
              <a:cs typeface="Calibri"/>
            </a:endParaRPr>
          </a:p>
          <a:p>
            <a:pPr marL="234950" marR="423164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Tahoma"/>
                <a:cs typeface="Tahoma"/>
              </a:rPr>
              <a:t>Masked</a:t>
            </a:r>
            <a:r>
              <a:rPr dirty="0" sz="1000" spc="-7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CGM</a:t>
            </a:r>
            <a:r>
              <a:rPr dirty="0" sz="1000" spc="-7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study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in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 </a:t>
            </a:r>
            <a:r>
              <a:rPr dirty="0" sz="1000" spc="-10">
                <a:latin typeface="Tahoma"/>
                <a:cs typeface="Tahoma"/>
              </a:rPr>
              <a:t>midwestern</a:t>
            </a:r>
            <a:r>
              <a:rPr dirty="0" sz="1000" spc="-7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nursing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homes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 65</a:t>
            </a:r>
            <a:r>
              <a:rPr dirty="0" sz="1000" spc="-10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residents</a:t>
            </a:r>
            <a:endParaRPr sz="1000">
              <a:latin typeface="Tahoma"/>
              <a:cs typeface="Tahoma"/>
            </a:endParaRPr>
          </a:p>
          <a:p>
            <a:pPr marL="23495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Mean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age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65y</a:t>
            </a:r>
            <a:endParaRPr sz="1000">
              <a:latin typeface="Tahoma"/>
              <a:cs typeface="Tahoma"/>
            </a:endParaRPr>
          </a:p>
          <a:p>
            <a:pPr marL="234950" marR="4226560">
              <a:lnSpc>
                <a:spcPct val="100000"/>
              </a:lnSpc>
            </a:pPr>
            <a:r>
              <a:rPr dirty="0" sz="1000">
                <a:latin typeface="Calibri"/>
                <a:cs typeface="Calibri"/>
              </a:rPr>
              <a:t>68%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of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the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cohort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used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insulin </a:t>
            </a:r>
            <a:r>
              <a:rPr dirty="0" sz="1000">
                <a:latin typeface="Calibri"/>
                <a:cs typeface="Calibri"/>
              </a:rPr>
              <a:t>64%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was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on</a:t>
            </a:r>
            <a:r>
              <a:rPr dirty="0" sz="1000" spc="-10">
                <a:latin typeface="Calibri"/>
                <a:cs typeface="Calibri"/>
              </a:rPr>
              <a:t> non-</a:t>
            </a:r>
            <a:r>
              <a:rPr dirty="0" sz="1000">
                <a:latin typeface="Calibri"/>
                <a:cs typeface="Calibri"/>
              </a:rPr>
              <a:t>insulin</a:t>
            </a:r>
            <a:r>
              <a:rPr dirty="0" sz="1000" spc="-10">
                <a:latin typeface="Calibri"/>
                <a:cs typeface="Calibri"/>
              </a:rPr>
              <a:t> agents </a:t>
            </a:r>
            <a:r>
              <a:rPr dirty="0" sz="1000">
                <a:latin typeface="Calibri"/>
                <a:cs typeface="Calibri"/>
              </a:rPr>
              <a:t>(11%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on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sulfonylurea).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60"/>
              </a:spcBef>
            </a:pPr>
            <a:endParaRPr sz="1000">
              <a:latin typeface="Calibri"/>
              <a:cs typeface="Calibri"/>
            </a:endParaRPr>
          </a:p>
          <a:p>
            <a:pPr marL="107950">
              <a:lnSpc>
                <a:spcPct val="100000"/>
              </a:lnSpc>
            </a:pPr>
            <a:r>
              <a:rPr dirty="0" sz="500">
                <a:latin typeface="Arial MT"/>
                <a:cs typeface="Arial MT"/>
              </a:rPr>
              <a:t>Munshi,</a:t>
            </a:r>
            <a:r>
              <a:rPr dirty="0" sz="500" spc="7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M.</a:t>
            </a:r>
            <a:r>
              <a:rPr dirty="0" sz="500" spc="80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N.,</a:t>
            </a:r>
            <a:r>
              <a:rPr dirty="0" sz="500" spc="7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Slyne,</a:t>
            </a:r>
            <a:r>
              <a:rPr dirty="0" sz="500" spc="7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C.,</a:t>
            </a:r>
            <a:r>
              <a:rPr dirty="0" sz="500" spc="80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Adam,</a:t>
            </a:r>
            <a:r>
              <a:rPr dirty="0" sz="500" spc="7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A.,</a:t>
            </a:r>
            <a:r>
              <a:rPr dirty="0" sz="500" spc="80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Krakoff,</a:t>
            </a:r>
            <a:r>
              <a:rPr dirty="0" sz="500" spc="75">
                <a:latin typeface="Arial MT"/>
                <a:cs typeface="Arial MT"/>
              </a:rPr>
              <a:t> </a:t>
            </a:r>
            <a:r>
              <a:rPr dirty="0" sz="500" spc="-25">
                <a:latin typeface="Arial MT"/>
                <a:cs typeface="Arial MT"/>
              </a:rPr>
              <a:t>N.,</a:t>
            </a:r>
            <a:endParaRPr sz="500">
              <a:latin typeface="Arial MT"/>
              <a:cs typeface="Arial MT"/>
            </a:endParaRPr>
          </a:p>
          <a:p>
            <a:pPr marL="107950" marR="4312285">
              <a:lnSpc>
                <a:spcPct val="100000"/>
              </a:lnSpc>
              <a:spcBef>
                <a:spcPts val="120"/>
              </a:spcBef>
            </a:pPr>
            <a:r>
              <a:rPr dirty="0" sz="500">
                <a:latin typeface="Arial MT"/>
                <a:cs typeface="Arial MT"/>
              </a:rPr>
              <a:t>Brabant,</a:t>
            </a:r>
            <a:r>
              <a:rPr dirty="0" sz="500" spc="70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H.,</a:t>
            </a:r>
            <a:r>
              <a:rPr dirty="0" sz="500" spc="70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Savory,</a:t>
            </a:r>
            <a:r>
              <a:rPr dirty="0" sz="500" spc="7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M.,</a:t>
            </a:r>
            <a:r>
              <a:rPr dirty="0" sz="500" spc="70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...</a:t>
            </a:r>
            <a:r>
              <a:rPr dirty="0" sz="500" spc="7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&amp;</a:t>
            </a:r>
            <a:r>
              <a:rPr dirty="0" sz="500" spc="8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Toschi,</a:t>
            </a:r>
            <a:r>
              <a:rPr dirty="0" sz="500" spc="70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E.</a:t>
            </a:r>
            <a:r>
              <a:rPr dirty="0" sz="500" spc="7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(2025).</a:t>
            </a:r>
            <a:r>
              <a:rPr dirty="0" sz="500" spc="80">
                <a:latin typeface="Arial MT"/>
                <a:cs typeface="Arial MT"/>
              </a:rPr>
              <a:t> </a:t>
            </a:r>
            <a:r>
              <a:rPr dirty="0" sz="500" spc="-10" i="1">
                <a:latin typeface="Arial"/>
                <a:cs typeface="Arial"/>
              </a:rPr>
              <a:t>Journal</a:t>
            </a:r>
            <a:r>
              <a:rPr dirty="0" sz="500" spc="500" i="1">
                <a:latin typeface="Arial"/>
                <a:cs typeface="Arial"/>
              </a:rPr>
              <a:t> </a:t>
            </a:r>
            <a:r>
              <a:rPr dirty="0" sz="500" i="1">
                <a:latin typeface="Arial"/>
                <a:cs typeface="Arial"/>
              </a:rPr>
              <a:t>of</a:t>
            </a:r>
            <a:r>
              <a:rPr dirty="0" sz="500" spc="95" i="1">
                <a:latin typeface="Arial"/>
                <a:cs typeface="Arial"/>
              </a:rPr>
              <a:t> </a:t>
            </a:r>
            <a:r>
              <a:rPr dirty="0" sz="500" i="1">
                <a:latin typeface="Arial"/>
                <a:cs typeface="Arial"/>
              </a:rPr>
              <a:t>the</a:t>
            </a:r>
            <a:r>
              <a:rPr dirty="0" sz="500" spc="110" i="1">
                <a:latin typeface="Arial"/>
                <a:cs typeface="Arial"/>
              </a:rPr>
              <a:t> </a:t>
            </a:r>
            <a:r>
              <a:rPr dirty="0" sz="500" i="1">
                <a:latin typeface="Arial"/>
                <a:cs typeface="Arial"/>
              </a:rPr>
              <a:t>American</a:t>
            </a:r>
            <a:r>
              <a:rPr dirty="0" sz="500" spc="105" i="1">
                <a:latin typeface="Arial"/>
                <a:cs typeface="Arial"/>
              </a:rPr>
              <a:t> </a:t>
            </a:r>
            <a:r>
              <a:rPr dirty="0" sz="500" i="1">
                <a:latin typeface="Arial"/>
                <a:cs typeface="Arial"/>
              </a:rPr>
              <a:t>Medical</a:t>
            </a:r>
            <a:r>
              <a:rPr dirty="0" sz="500" spc="95" i="1">
                <a:latin typeface="Arial"/>
                <a:cs typeface="Arial"/>
              </a:rPr>
              <a:t> </a:t>
            </a:r>
            <a:r>
              <a:rPr dirty="0" sz="500" i="1">
                <a:latin typeface="Arial"/>
                <a:cs typeface="Arial"/>
              </a:rPr>
              <a:t>Directors</a:t>
            </a:r>
            <a:r>
              <a:rPr dirty="0" sz="500" spc="105" i="1">
                <a:latin typeface="Arial"/>
                <a:cs typeface="Arial"/>
              </a:rPr>
              <a:t> </a:t>
            </a:r>
            <a:r>
              <a:rPr dirty="0" sz="500" i="1">
                <a:latin typeface="Arial"/>
                <a:cs typeface="Arial"/>
              </a:rPr>
              <a:t>Association</a:t>
            </a:r>
            <a:r>
              <a:rPr dirty="0" sz="500">
                <a:latin typeface="Arial MT"/>
                <a:cs typeface="Arial MT"/>
              </a:rPr>
              <a:t>,</a:t>
            </a:r>
            <a:r>
              <a:rPr dirty="0" sz="500" spc="100">
                <a:latin typeface="Arial MT"/>
                <a:cs typeface="Arial MT"/>
              </a:rPr>
              <a:t> </a:t>
            </a:r>
            <a:r>
              <a:rPr dirty="0" sz="500" spc="-10" i="1">
                <a:latin typeface="Arial"/>
                <a:cs typeface="Arial"/>
              </a:rPr>
              <a:t>26</a:t>
            </a:r>
            <a:r>
              <a:rPr dirty="0" sz="500" spc="-10">
                <a:latin typeface="Arial MT"/>
                <a:cs typeface="Arial MT"/>
              </a:rPr>
              <a:t>(6),</a:t>
            </a:r>
            <a:r>
              <a:rPr dirty="0" sz="500" spc="500">
                <a:latin typeface="Arial MT"/>
                <a:cs typeface="Arial MT"/>
              </a:rPr>
              <a:t> </a:t>
            </a:r>
            <a:r>
              <a:rPr dirty="0" sz="500" spc="-10">
                <a:latin typeface="Arial MT"/>
                <a:cs typeface="Arial MT"/>
              </a:rPr>
              <a:t>105590.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25499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303019" y="5691123"/>
            <a:ext cx="24130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000" spc="-85">
                <a:latin typeface="Trebuchet MS"/>
                <a:cs typeface="Trebuchet MS"/>
              </a:rPr>
              <a:t>Pharmacologic</a:t>
            </a:r>
            <a:r>
              <a:rPr dirty="0" sz="2000" spc="-105">
                <a:latin typeface="Trebuchet MS"/>
                <a:cs typeface="Trebuchet MS"/>
              </a:rPr>
              <a:t> </a:t>
            </a:r>
            <a:r>
              <a:rPr dirty="0" sz="2000" spc="-110">
                <a:latin typeface="Trebuchet MS"/>
                <a:cs typeface="Trebuchet MS"/>
              </a:rPr>
              <a:t>Therapy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345872" y="8644635"/>
            <a:ext cx="1206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898989"/>
                </a:solidFill>
                <a:latin typeface="Tahoma"/>
                <a:cs typeface="Tahoma"/>
              </a:rPr>
              <a:t>22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53819" y="6359652"/>
            <a:ext cx="5017770" cy="252984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lvl="1" marR="5080" indent="401955">
              <a:lnSpc>
                <a:spcPts val="1300"/>
              </a:lnSpc>
              <a:spcBef>
                <a:spcPts val="260"/>
              </a:spcBef>
              <a:buClr>
                <a:srgbClr val="000000"/>
              </a:buClr>
              <a:buSzPct val="83333"/>
              <a:buFont typeface="Trebuchet MS"/>
              <a:buAutoNum type="arabicPeriod" startAt="14"/>
              <a:tabLst>
                <a:tab pos="401955" algn="l"/>
              </a:tabLst>
            </a:pP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Select</a:t>
            </a:r>
            <a:r>
              <a:rPr dirty="0" sz="1200" spc="-8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medications</a:t>
            </a:r>
            <a:r>
              <a:rPr dirty="0" sz="1200" spc="-8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E97132"/>
                </a:solidFill>
                <a:latin typeface="Tahoma"/>
                <a:cs typeface="Tahoma"/>
              </a:rPr>
              <a:t>with</a:t>
            </a:r>
            <a:r>
              <a:rPr dirty="0" sz="1200" spc="-8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low</a:t>
            </a:r>
            <a:r>
              <a:rPr dirty="0" sz="1200" spc="-8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risk</a:t>
            </a:r>
            <a:r>
              <a:rPr dirty="0" sz="1200" spc="-8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E97132"/>
                </a:solidFill>
                <a:latin typeface="Tahoma"/>
                <a:cs typeface="Tahoma"/>
              </a:rPr>
              <a:t>of</a:t>
            </a:r>
            <a:r>
              <a:rPr dirty="0" sz="1200" spc="-8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hypoglycemia</a:t>
            </a:r>
            <a:r>
              <a:rPr dirty="0" sz="1200" spc="-7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specifically</a:t>
            </a:r>
            <a:r>
              <a:rPr dirty="0" sz="1200" spc="-7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for</a:t>
            </a:r>
            <a:r>
              <a:rPr dirty="0" sz="1200" spc="-8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those </a:t>
            </a:r>
            <a:r>
              <a:rPr dirty="0" sz="1200" spc="-20">
                <a:latin typeface="Tahoma"/>
                <a:cs typeface="Tahoma"/>
              </a:rPr>
              <a:t>with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hypoglycemia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risk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factors.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50" b="1">
                <a:latin typeface="Trebuchet MS"/>
                <a:cs typeface="Trebuchet MS"/>
              </a:rPr>
              <a:t>B</a:t>
            </a:r>
            <a:endParaRPr sz="1200">
              <a:latin typeface="Trebuchet MS"/>
              <a:cs typeface="Trebuchet MS"/>
            </a:endParaRPr>
          </a:p>
          <a:p>
            <a:pPr lvl="1" marR="186055" indent="401955">
              <a:lnSpc>
                <a:spcPts val="1300"/>
              </a:lnSpc>
              <a:spcBef>
                <a:spcPts val="495"/>
              </a:spcBef>
              <a:buClr>
                <a:srgbClr val="000000"/>
              </a:buClr>
              <a:buSzPct val="83333"/>
              <a:buFont typeface="Trebuchet MS"/>
              <a:buAutoNum type="arabicPeriod" startAt="14"/>
              <a:tabLst>
                <a:tab pos="401955" algn="l"/>
              </a:tabLst>
            </a:pPr>
            <a:r>
              <a:rPr dirty="0" sz="1200" spc="-25">
                <a:solidFill>
                  <a:srgbClr val="E97132"/>
                </a:solidFill>
                <a:latin typeface="Tahoma"/>
                <a:cs typeface="Tahoma"/>
              </a:rPr>
              <a:t>Overtreatment</a:t>
            </a:r>
            <a:r>
              <a:rPr dirty="0" sz="1200" spc="-9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E97132"/>
                </a:solidFill>
                <a:latin typeface="Tahoma"/>
                <a:cs typeface="Tahoma"/>
              </a:rPr>
              <a:t>of</a:t>
            </a:r>
            <a:r>
              <a:rPr dirty="0" sz="1200" spc="-8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diabetes</a:t>
            </a:r>
            <a:r>
              <a:rPr dirty="0" sz="1200" spc="-8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is</a:t>
            </a:r>
            <a:r>
              <a:rPr dirty="0" sz="1200" spc="-8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common</a:t>
            </a:r>
            <a:r>
              <a:rPr dirty="0" sz="1200" spc="-8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in</a:t>
            </a:r>
            <a:r>
              <a:rPr dirty="0" sz="1200" spc="-8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older</a:t>
            </a:r>
            <a:r>
              <a:rPr dirty="0" sz="1200" spc="-8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adults</a:t>
            </a:r>
            <a:r>
              <a:rPr dirty="0" sz="1200" spc="-9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and</a:t>
            </a:r>
            <a:r>
              <a:rPr dirty="0" sz="1200" spc="-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should</a:t>
            </a:r>
            <a:r>
              <a:rPr dirty="0" sz="1200" spc="-8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be </a:t>
            </a:r>
            <a:r>
              <a:rPr dirty="0" sz="1200" spc="-10">
                <a:latin typeface="Tahoma"/>
                <a:cs typeface="Tahoma"/>
              </a:rPr>
              <a:t>avoided.</a:t>
            </a:r>
            <a:r>
              <a:rPr dirty="0" sz="1200" spc="-125">
                <a:latin typeface="Tahoma"/>
                <a:cs typeface="Tahoma"/>
              </a:rPr>
              <a:t> </a:t>
            </a:r>
            <a:r>
              <a:rPr dirty="0" sz="1200" spc="-50" b="1">
                <a:latin typeface="Trebuchet MS"/>
                <a:cs typeface="Trebuchet MS"/>
              </a:rPr>
              <a:t>B</a:t>
            </a:r>
            <a:endParaRPr sz="1200">
              <a:latin typeface="Trebuchet MS"/>
              <a:cs typeface="Trebuchet MS"/>
            </a:endParaRPr>
          </a:p>
          <a:p>
            <a:pPr lvl="1" marR="10160" indent="370840">
              <a:lnSpc>
                <a:spcPct val="88300"/>
              </a:lnSpc>
              <a:spcBef>
                <a:spcPts val="505"/>
              </a:spcBef>
              <a:buSzPct val="83333"/>
              <a:buAutoNum type="arabicPeriod" startAt="14"/>
              <a:tabLst>
                <a:tab pos="370840" algn="l"/>
              </a:tabLst>
            </a:pPr>
            <a:r>
              <a:rPr dirty="0" sz="1200" b="1">
                <a:latin typeface="Trebuchet MS"/>
                <a:cs typeface="Trebuchet MS"/>
              </a:rPr>
              <a:t>a</a:t>
            </a:r>
            <a:r>
              <a:rPr dirty="0" sz="1200" spc="-65" b="1"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Deintensify</a:t>
            </a:r>
            <a:r>
              <a:rPr dirty="0" sz="1200" spc="-7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E97132"/>
                </a:solidFill>
                <a:latin typeface="Tahoma"/>
                <a:cs typeface="Tahoma"/>
              </a:rPr>
              <a:t>hypoglycemia-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causing</a:t>
            </a:r>
            <a:r>
              <a:rPr dirty="0" sz="1200" spc="-7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medications</a:t>
            </a:r>
            <a:r>
              <a:rPr dirty="0" sz="1200" spc="-7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E97132"/>
                </a:solidFill>
                <a:latin typeface="Tahoma"/>
                <a:cs typeface="Tahoma"/>
              </a:rPr>
              <a:t>(e.g.,</a:t>
            </a:r>
            <a:r>
              <a:rPr dirty="0" sz="1200" spc="-7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insulin, sulfonylureas,</a:t>
            </a:r>
            <a:r>
              <a:rPr dirty="0" sz="1200" spc="-8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E97132"/>
                </a:solidFill>
                <a:latin typeface="Tahoma"/>
                <a:cs typeface="Tahoma"/>
              </a:rPr>
              <a:t>or</a:t>
            </a:r>
            <a:r>
              <a:rPr dirty="0" sz="1200" spc="-9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meglitinides)</a:t>
            </a:r>
            <a:r>
              <a:rPr dirty="0" sz="1200" spc="-9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E97132"/>
                </a:solidFill>
                <a:latin typeface="Tahoma"/>
                <a:cs typeface="Tahoma"/>
              </a:rPr>
              <a:t>or</a:t>
            </a:r>
            <a:r>
              <a:rPr dirty="0" sz="1200" spc="-9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switch</a:t>
            </a:r>
            <a:r>
              <a:rPr dirty="0" sz="1200" spc="-8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to</a:t>
            </a:r>
            <a:r>
              <a:rPr dirty="0" sz="1200" spc="-9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a</a:t>
            </a:r>
            <a:r>
              <a:rPr dirty="0" sz="1200" spc="-9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medication</a:t>
            </a:r>
            <a:r>
              <a:rPr dirty="0" sz="1200" spc="-8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class</a:t>
            </a:r>
            <a:r>
              <a:rPr dirty="0" sz="1200" spc="-9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E97132"/>
                </a:solidFill>
                <a:latin typeface="Tahoma"/>
                <a:cs typeface="Tahoma"/>
              </a:rPr>
              <a:t>with</a:t>
            </a:r>
            <a:r>
              <a:rPr dirty="0" sz="1200" spc="-8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E97132"/>
                </a:solidFill>
                <a:latin typeface="Tahoma"/>
                <a:cs typeface="Tahoma"/>
              </a:rPr>
              <a:t>low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hypoglycemia</a:t>
            </a:r>
            <a:r>
              <a:rPr dirty="0" sz="1200" spc="-11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risk</a:t>
            </a:r>
            <a:r>
              <a:rPr dirty="0" sz="1200" spc="-11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latin typeface="Tahoma"/>
                <a:cs typeface="Tahoma"/>
              </a:rPr>
              <a:t>for</a:t>
            </a:r>
            <a:r>
              <a:rPr dirty="0" sz="1200" spc="-1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individuals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who</a:t>
            </a:r>
            <a:r>
              <a:rPr dirty="0" sz="1200" spc="-11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are</a:t>
            </a:r>
            <a:r>
              <a:rPr dirty="0" sz="1200" spc="-11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at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35">
                <a:latin typeface="Tahoma"/>
                <a:cs typeface="Tahoma"/>
              </a:rPr>
              <a:t>high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risk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35">
                <a:latin typeface="Tahoma"/>
                <a:cs typeface="Tahoma"/>
              </a:rPr>
              <a:t>for</a:t>
            </a:r>
            <a:r>
              <a:rPr dirty="0" sz="1200" spc="-11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hypoglycemia,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using individualized</a:t>
            </a:r>
            <a:r>
              <a:rPr dirty="0" sz="1200" spc="-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glycemic</a:t>
            </a:r>
            <a:r>
              <a:rPr dirty="0" sz="1200" spc="-8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goals.</a:t>
            </a:r>
            <a:r>
              <a:rPr dirty="0" sz="1200" spc="-80">
                <a:latin typeface="Tahoma"/>
                <a:cs typeface="Tahoma"/>
              </a:rPr>
              <a:t> </a:t>
            </a:r>
            <a:r>
              <a:rPr dirty="0" sz="1200" spc="-50" b="1">
                <a:latin typeface="Trebuchet MS"/>
                <a:cs typeface="Trebuchet MS"/>
              </a:rPr>
              <a:t>B</a:t>
            </a:r>
            <a:endParaRPr sz="1200">
              <a:latin typeface="Trebuchet MS"/>
              <a:cs typeface="Trebuchet MS"/>
            </a:endParaRPr>
          </a:p>
          <a:p>
            <a:pPr marR="16510">
              <a:lnSpc>
                <a:spcPts val="1300"/>
              </a:lnSpc>
              <a:spcBef>
                <a:spcPts val="520"/>
              </a:spcBef>
            </a:pPr>
            <a:r>
              <a:rPr dirty="0" sz="1200" spc="-60" b="1">
                <a:latin typeface="Trebuchet MS"/>
                <a:cs typeface="Trebuchet MS"/>
              </a:rPr>
              <a:t>13.16b</a:t>
            </a:r>
            <a:r>
              <a:rPr dirty="0" sz="1200" spc="-85" b="1">
                <a:latin typeface="Trebuchet MS"/>
                <a:cs typeface="Trebuchet MS"/>
              </a:rPr>
              <a:t> </a:t>
            </a:r>
            <a:r>
              <a:rPr dirty="0" sz="1200" spc="-10">
                <a:latin typeface="Tahoma"/>
                <a:cs typeface="Tahoma"/>
              </a:rPr>
              <a:t>Deintensify</a:t>
            </a:r>
            <a:r>
              <a:rPr dirty="0" sz="1200" spc="-1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diabetes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medications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for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individuals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for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whom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the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harms </a:t>
            </a:r>
            <a:r>
              <a:rPr dirty="0" sz="1200" spc="-35">
                <a:latin typeface="Tahoma"/>
                <a:cs typeface="Tahoma"/>
              </a:rPr>
              <a:t>and/or</a:t>
            </a:r>
            <a:r>
              <a:rPr dirty="0" sz="1200" spc="-11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burdens</a:t>
            </a:r>
            <a:r>
              <a:rPr dirty="0" sz="1200" spc="-11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of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treatment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may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be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40">
                <a:latin typeface="Tahoma"/>
                <a:cs typeface="Tahoma"/>
              </a:rPr>
              <a:t>greater</a:t>
            </a:r>
            <a:r>
              <a:rPr dirty="0" sz="1200" spc="-11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than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the</a:t>
            </a:r>
            <a:r>
              <a:rPr dirty="0" sz="1200" spc="-11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benefits,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within individualized</a:t>
            </a:r>
            <a:r>
              <a:rPr dirty="0" sz="1200" spc="-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glycemic</a:t>
            </a:r>
            <a:r>
              <a:rPr dirty="0" sz="1200" spc="-8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goals.</a:t>
            </a:r>
            <a:r>
              <a:rPr dirty="0" sz="1200" spc="-80">
                <a:latin typeface="Tahoma"/>
                <a:cs typeface="Tahoma"/>
              </a:rPr>
              <a:t> </a:t>
            </a:r>
            <a:r>
              <a:rPr dirty="0" sz="1200" spc="-50" b="1"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200">
              <a:latin typeface="Trebuchet MS"/>
              <a:cs typeface="Trebuchet MS"/>
            </a:endParaRPr>
          </a:p>
          <a:p>
            <a:pPr marL="107950">
              <a:lnSpc>
                <a:spcPct val="100000"/>
              </a:lnSpc>
            </a:pPr>
            <a:r>
              <a:rPr dirty="0" sz="900">
                <a:latin typeface="Tahoma"/>
                <a:cs typeface="Tahoma"/>
              </a:rPr>
              <a:t>Older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Adults: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Standards</a:t>
            </a:r>
            <a:r>
              <a:rPr dirty="0" sz="900" spc="-70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of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Care</a:t>
            </a:r>
            <a:r>
              <a:rPr dirty="0" sz="900" spc="-7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in</a:t>
            </a:r>
            <a:r>
              <a:rPr dirty="0" sz="900" spc="-7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Diabetes—</a:t>
            </a:r>
            <a:r>
              <a:rPr dirty="0" sz="900" spc="-10">
                <a:latin typeface="Tahoma"/>
                <a:cs typeface="Tahoma"/>
              </a:rPr>
              <a:t>2026.</a:t>
            </a:r>
            <a:endParaRPr sz="900">
              <a:latin typeface="Tahoma"/>
              <a:cs typeface="Tahoma"/>
            </a:endParaRPr>
          </a:p>
          <a:p>
            <a:pPr marL="130810">
              <a:lnSpc>
                <a:spcPct val="100000"/>
              </a:lnSpc>
            </a:pPr>
            <a:r>
              <a:rPr dirty="0" sz="900" spc="-20" i="1">
                <a:latin typeface="Trebuchet MS"/>
                <a:cs typeface="Trebuchet MS"/>
              </a:rPr>
              <a:t>Diabetes</a:t>
            </a:r>
            <a:r>
              <a:rPr dirty="0" sz="900" spc="-50" i="1">
                <a:latin typeface="Trebuchet MS"/>
                <a:cs typeface="Trebuchet MS"/>
              </a:rPr>
              <a:t> </a:t>
            </a:r>
            <a:r>
              <a:rPr dirty="0" sz="900" spc="-10" i="1">
                <a:latin typeface="Trebuchet MS"/>
                <a:cs typeface="Trebuchet MS"/>
              </a:rPr>
              <a:t>Care</a:t>
            </a:r>
            <a:r>
              <a:rPr dirty="0" sz="900" spc="-50" i="1">
                <a:latin typeface="Trebuchet MS"/>
                <a:cs typeface="Trebuchet MS"/>
              </a:rPr>
              <a:t> </a:t>
            </a:r>
            <a:r>
              <a:rPr dirty="0" sz="900" spc="-10">
                <a:latin typeface="Tahoma"/>
                <a:cs typeface="Tahoma"/>
              </a:rPr>
              <a:t>1</a:t>
            </a:r>
            <a:r>
              <a:rPr dirty="0" sz="900" spc="-55">
                <a:latin typeface="Tahoma"/>
                <a:cs typeface="Tahoma"/>
              </a:rPr>
              <a:t> </a:t>
            </a:r>
            <a:r>
              <a:rPr dirty="0" sz="900" spc="-30">
                <a:latin typeface="Tahoma"/>
                <a:cs typeface="Tahoma"/>
              </a:rPr>
              <a:t>January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2026;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49</a:t>
            </a:r>
            <a:r>
              <a:rPr dirty="0" sz="900" spc="-55">
                <a:latin typeface="Tahoma"/>
                <a:cs typeface="Tahoma"/>
              </a:rPr>
              <a:t> </a:t>
            </a:r>
            <a:r>
              <a:rPr dirty="0" sz="900" spc="-30">
                <a:latin typeface="Tahoma"/>
                <a:cs typeface="Tahoma"/>
              </a:rPr>
              <a:t>(Supplement_1):</a:t>
            </a:r>
            <a:r>
              <a:rPr dirty="0" sz="900" spc="-6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S277–S296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25499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844549" y="54673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605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ahoma"/>
                <a:cs typeface="Tahoma"/>
              </a:rPr>
              <a:t>5/8/26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303019" y="1503171"/>
            <a:ext cx="2821305" cy="686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110">
                <a:latin typeface="Trebuchet MS"/>
                <a:cs typeface="Trebuchet MS"/>
              </a:rPr>
              <a:t>Individualization </a:t>
            </a:r>
            <a:r>
              <a:rPr dirty="0" sz="1800" spc="-25">
                <a:latin typeface="Trebuchet MS"/>
                <a:cs typeface="Trebuchet MS"/>
              </a:rPr>
              <a:t>is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important;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85"/>
              </a:spcBef>
            </a:pPr>
            <a:r>
              <a:rPr dirty="0" sz="1300">
                <a:latin typeface="Trebuchet MS"/>
                <a:cs typeface="Trebuchet MS"/>
              </a:rPr>
              <a:t>No</a:t>
            </a:r>
            <a:r>
              <a:rPr dirty="0" sz="1300" spc="-105">
                <a:latin typeface="Trebuchet MS"/>
                <a:cs typeface="Trebuchet MS"/>
              </a:rPr>
              <a:t> </a:t>
            </a:r>
            <a:r>
              <a:rPr dirty="0" sz="1300" spc="-70">
                <a:latin typeface="Trebuchet MS"/>
                <a:cs typeface="Trebuchet MS"/>
              </a:rPr>
              <a:t>universal</a:t>
            </a:r>
            <a:r>
              <a:rPr dirty="0" sz="1300" spc="-100">
                <a:latin typeface="Trebuchet MS"/>
                <a:cs typeface="Trebuchet MS"/>
              </a:rPr>
              <a:t> </a:t>
            </a:r>
            <a:r>
              <a:rPr dirty="0" sz="1300" spc="-65">
                <a:latin typeface="Trebuchet MS"/>
                <a:cs typeface="Trebuchet MS"/>
              </a:rPr>
              <a:t>threshold</a:t>
            </a:r>
            <a:r>
              <a:rPr dirty="0" sz="1300" spc="-105">
                <a:latin typeface="Trebuchet MS"/>
                <a:cs typeface="Trebuchet MS"/>
              </a:rPr>
              <a:t> </a:t>
            </a:r>
            <a:r>
              <a:rPr dirty="0" sz="1300" spc="-95">
                <a:latin typeface="Trebuchet MS"/>
                <a:cs typeface="Trebuchet MS"/>
              </a:rPr>
              <a:t>for</a:t>
            </a:r>
            <a:r>
              <a:rPr dirty="0" sz="1300" spc="-180">
                <a:latin typeface="Trebuchet MS"/>
                <a:cs typeface="Trebuchet MS"/>
              </a:rPr>
              <a:t> </a:t>
            </a:r>
            <a:r>
              <a:rPr dirty="0" sz="1300" spc="-80">
                <a:latin typeface="Trebuchet MS"/>
                <a:cs typeface="Trebuchet MS"/>
              </a:rPr>
              <a:t>“overtreatment”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345872" y="4352035"/>
            <a:ext cx="1206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898989"/>
                </a:solidFill>
                <a:latin typeface="Tahoma"/>
                <a:cs typeface="Tahoma"/>
              </a:rPr>
              <a:t>23</a:t>
            </a:r>
            <a:endParaRPr sz="800">
              <a:latin typeface="Tahoma"/>
              <a:cs typeface="Tahom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065" y="2409587"/>
            <a:ext cx="4550834" cy="195127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701325" y="4372355"/>
            <a:ext cx="1805305" cy="135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7485">
              <a:lnSpc>
                <a:spcPts val="430"/>
              </a:lnSpc>
              <a:spcBef>
                <a:spcPts val="100"/>
              </a:spcBef>
            </a:pPr>
            <a:r>
              <a:rPr dirty="0" sz="400" spc="-60">
                <a:latin typeface="Trebuchet MS"/>
                <a:cs typeface="Trebuchet MS"/>
              </a:rPr>
              <a:t>,</a:t>
            </a:r>
            <a:r>
              <a:rPr dirty="0" sz="400" spc="15">
                <a:latin typeface="Trebuchet MS"/>
                <a:cs typeface="Trebuchet MS"/>
              </a:rPr>
              <a:t> </a:t>
            </a:r>
            <a:r>
              <a:rPr dirty="0" sz="400" spc="-20">
                <a:latin typeface="Trebuchet MS"/>
                <a:cs typeface="Trebuchet MS"/>
              </a:rPr>
              <a:t>Kahkoska</a:t>
            </a:r>
            <a:r>
              <a:rPr dirty="0" sz="400" spc="10">
                <a:latin typeface="Trebuchet MS"/>
                <a:cs typeface="Trebuchet MS"/>
              </a:rPr>
              <a:t> </a:t>
            </a:r>
            <a:r>
              <a:rPr dirty="0" sz="400" spc="-30">
                <a:latin typeface="Trebuchet MS"/>
                <a:cs typeface="Trebuchet MS"/>
              </a:rPr>
              <a:t>AR,</a:t>
            </a:r>
            <a:r>
              <a:rPr dirty="0" sz="400" spc="15">
                <a:latin typeface="Trebuchet MS"/>
                <a:cs typeface="Trebuchet MS"/>
              </a:rPr>
              <a:t> </a:t>
            </a:r>
            <a:r>
              <a:rPr dirty="0" sz="400" spc="-25">
                <a:latin typeface="Trebuchet MS"/>
                <a:cs typeface="Trebuchet MS"/>
              </a:rPr>
              <a:t>Neumiller</a:t>
            </a:r>
            <a:r>
              <a:rPr dirty="0" sz="400" spc="15">
                <a:latin typeface="Trebuchet MS"/>
                <a:cs typeface="Trebuchet MS"/>
              </a:rPr>
              <a:t> </a:t>
            </a:r>
            <a:r>
              <a:rPr dirty="0" sz="400" spc="-70">
                <a:latin typeface="Trebuchet MS"/>
                <a:cs typeface="Trebuchet MS"/>
              </a:rPr>
              <a:t>JJ.</a:t>
            </a:r>
            <a:r>
              <a:rPr dirty="0" sz="400" spc="20">
                <a:latin typeface="Trebuchet MS"/>
                <a:cs typeface="Trebuchet MS"/>
              </a:rPr>
              <a:t> </a:t>
            </a:r>
            <a:r>
              <a:rPr dirty="0" sz="400" spc="-25" i="1">
                <a:latin typeface="Trebuchet MS"/>
                <a:cs typeface="Trebuchet MS"/>
              </a:rPr>
              <a:t>Lancet</a:t>
            </a:r>
            <a:r>
              <a:rPr dirty="0" sz="400" spc="5" i="1">
                <a:latin typeface="Trebuchet MS"/>
                <a:cs typeface="Trebuchet MS"/>
              </a:rPr>
              <a:t> </a:t>
            </a:r>
            <a:r>
              <a:rPr dirty="0" sz="400" spc="-25" i="1">
                <a:latin typeface="Trebuchet MS"/>
                <a:cs typeface="Trebuchet MS"/>
              </a:rPr>
              <a:t>Diabetes</a:t>
            </a:r>
            <a:r>
              <a:rPr dirty="0" sz="400" spc="20" i="1">
                <a:latin typeface="Trebuchet MS"/>
                <a:cs typeface="Trebuchet MS"/>
              </a:rPr>
              <a:t> </a:t>
            </a:r>
            <a:r>
              <a:rPr dirty="0" sz="400" spc="-25" i="1">
                <a:latin typeface="Trebuchet MS"/>
                <a:cs typeface="Trebuchet MS"/>
              </a:rPr>
              <a:t>Endocrinol</a:t>
            </a:r>
            <a:r>
              <a:rPr dirty="0" sz="400" spc="15" i="1">
                <a:latin typeface="Trebuchet MS"/>
                <a:cs typeface="Trebuchet MS"/>
              </a:rPr>
              <a:t> </a:t>
            </a:r>
            <a:r>
              <a:rPr dirty="0" sz="400" spc="-30">
                <a:latin typeface="Trebuchet MS"/>
                <a:cs typeface="Trebuchet MS"/>
              </a:rPr>
              <a:t>2020;8(2):65-</a:t>
            </a:r>
            <a:r>
              <a:rPr dirty="0" sz="400" spc="-25">
                <a:latin typeface="Trebuchet MS"/>
                <a:cs typeface="Trebuchet MS"/>
              </a:rPr>
              <a:t>87.</a:t>
            </a:r>
            <a:endParaRPr sz="400">
              <a:latin typeface="Trebuchet MS"/>
              <a:cs typeface="Trebuchet MS"/>
            </a:endParaRPr>
          </a:p>
          <a:p>
            <a:pPr>
              <a:lnSpc>
                <a:spcPts val="430"/>
              </a:lnSpc>
            </a:pPr>
            <a:r>
              <a:rPr dirty="0" sz="400" spc="-25">
                <a:latin typeface="Trebuchet MS"/>
                <a:cs typeface="Trebuchet MS"/>
              </a:rPr>
              <a:t>ADA;</a:t>
            </a:r>
            <a:r>
              <a:rPr dirty="0" sz="400" spc="-5">
                <a:latin typeface="Trebuchet MS"/>
                <a:cs typeface="Trebuchet MS"/>
              </a:rPr>
              <a:t> </a:t>
            </a:r>
            <a:r>
              <a:rPr dirty="0" sz="400" spc="-30">
                <a:latin typeface="Trebuchet MS"/>
                <a:cs typeface="Trebuchet MS"/>
              </a:rPr>
              <a:t>13.</a:t>
            </a:r>
            <a:r>
              <a:rPr dirty="0" sz="400" spc="-5">
                <a:latin typeface="Trebuchet MS"/>
                <a:cs typeface="Trebuchet MS"/>
              </a:rPr>
              <a:t> </a:t>
            </a:r>
            <a:r>
              <a:rPr dirty="0" sz="400" spc="-25">
                <a:latin typeface="Trebuchet MS"/>
                <a:cs typeface="Trebuchet MS"/>
              </a:rPr>
              <a:t>Older</a:t>
            </a:r>
            <a:r>
              <a:rPr dirty="0" sz="400" spc="-5">
                <a:latin typeface="Trebuchet MS"/>
                <a:cs typeface="Trebuchet MS"/>
              </a:rPr>
              <a:t> </a:t>
            </a:r>
            <a:r>
              <a:rPr dirty="0" sz="400" spc="-30">
                <a:latin typeface="Trebuchet MS"/>
                <a:cs typeface="Trebuchet MS"/>
              </a:rPr>
              <a:t>Adults:</a:t>
            </a:r>
            <a:r>
              <a:rPr dirty="0" sz="400" spc="-5">
                <a:latin typeface="Trebuchet MS"/>
                <a:cs typeface="Trebuchet MS"/>
              </a:rPr>
              <a:t> </a:t>
            </a:r>
            <a:r>
              <a:rPr dirty="0" sz="400" spc="-20">
                <a:latin typeface="Trebuchet MS"/>
                <a:cs typeface="Trebuchet MS"/>
              </a:rPr>
              <a:t>Standards</a:t>
            </a:r>
            <a:r>
              <a:rPr dirty="0" sz="400" spc="-5">
                <a:latin typeface="Trebuchet MS"/>
                <a:cs typeface="Trebuchet MS"/>
              </a:rPr>
              <a:t> </a:t>
            </a:r>
            <a:r>
              <a:rPr dirty="0" sz="400" spc="-30">
                <a:latin typeface="Trebuchet MS"/>
                <a:cs typeface="Trebuchet MS"/>
              </a:rPr>
              <a:t>of</a:t>
            </a:r>
            <a:r>
              <a:rPr dirty="0" sz="400" spc="-15">
                <a:latin typeface="Trebuchet MS"/>
                <a:cs typeface="Trebuchet MS"/>
              </a:rPr>
              <a:t> </a:t>
            </a:r>
            <a:r>
              <a:rPr dirty="0" sz="400" spc="-20">
                <a:latin typeface="Trebuchet MS"/>
                <a:cs typeface="Trebuchet MS"/>
              </a:rPr>
              <a:t>Care</a:t>
            </a:r>
            <a:r>
              <a:rPr dirty="0" sz="400">
                <a:latin typeface="Trebuchet MS"/>
                <a:cs typeface="Trebuchet MS"/>
              </a:rPr>
              <a:t> </a:t>
            </a:r>
            <a:r>
              <a:rPr dirty="0" sz="400" spc="-30">
                <a:latin typeface="Trebuchet MS"/>
                <a:cs typeface="Trebuchet MS"/>
              </a:rPr>
              <a:t>in</a:t>
            </a:r>
            <a:r>
              <a:rPr dirty="0" sz="400" spc="-15">
                <a:latin typeface="Trebuchet MS"/>
                <a:cs typeface="Trebuchet MS"/>
              </a:rPr>
              <a:t> </a:t>
            </a:r>
            <a:r>
              <a:rPr dirty="0" sz="400" spc="-10">
                <a:latin typeface="Trebuchet MS"/>
                <a:cs typeface="Trebuchet MS"/>
              </a:rPr>
              <a:t>Diabetes—</a:t>
            </a:r>
            <a:r>
              <a:rPr dirty="0" sz="400" spc="-25">
                <a:latin typeface="Trebuchet MS"/>
                <a:cs typeface="Trebuchet MS"/>
              </a:rPr>
              <a:t>2025.</a:t>
            </a:r>
            <a:r>
              <a:rPr dirty="0" sz="400" spc="-5">
                <a:latin typeface="Trebuchet MS"/>
                <a:cs typeface="Trebuchet MS"/>
              </a:rPr>
              <a:t> </a:t>
            </a:r>
            <a:r>
              <a:rPr dirty="0" sz="400" spc="-25">
                <a:latin typeface="Trebuchet MS"/>
                <a:cs typeface="Trebuchet MS"/>
              </a:rPr>
              <a:t>Diabetes</a:t>
            </a:r>
            <a:r>
              <a:rPr dirty="0" sz="400" spc="-5">
                <a:latin typeface="Trebuchet MS"/>
                <a:cs typeface="Trebuchet MS"/>
              </a:rPr>
              <a:t> </a:t>
            </a:r>
            <a:r>
              <a:rPr dirty="0" sz="400" spc="-20">
                <a:latin typeface="Trebuchet MS"/>
                <a:cs typeface="Trebuchet MS"/>
              </a:rPr>
              <a:t>Care</a:t>
            </a:r>
            <a:r>
              <a:rPr dirty="0" sz="400" spc="-5">
                <a:latin typeface="Trebuchet MS"/>
                <a:cs typeface="Trebuchet MS"/>
              </a:rPr>
              <a:t> </a:t>
            </a:r>
            <a:r>
              <a:rPr dirty="0" sz="400" spc="-10">
                <a:latin typeface="Trebuchet MS"/>
                <a:cs typeface="Trebuchet MS"/>
              </a:rPr>
              <a:t>1 Januauary</a:t>
            </a:r>
            <a:endParaRPr sz="4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25499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844549" y="11747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6345872" y="8644635"/>
            <a:ext cx="1206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898989"/>
                </a:solidFill>
                <a:latin typeface="Tahoma"/>
                <a:cs typeface="Tahoma"/>
              </a:rPr>
              <a:t>24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92200" y="8569452"/>
            <a:ext cx="2799080" cy="205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ts val="710"/>
              </a:lnSpc>
              <a:spcBef>
                <a:spcPts val="100"/>
              </a:spcBef>
            </a:pPr>
            <a:r>
              <a:rPr dirty="0" sz="600" spc="-10">
                <a:latin typeface="Arial MT"/>
                <a:cs typeface="Arial MT"/>
              </a:rPr>
              <a:t>Older</a:t>
            </a:r>
            <a:r>
              <a:rPr dirty="0" sz="600" spc="-2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Adults:</a:t>
            </a:r>
            <a:endParaRPr sz="600">
              <a:latin typeface="Arial MT"/>
              <a:cs typeface="Arial MT"/>
            </a:endParaRPr>
          </a:p>
          <a:p>
            <a:pPr>
              <a:lnSpc>
                <a:spcPts val="710"/>
              </a:lnSpc>
            </a:pPr>
            <a:r>
              <a:rPr dirty="0" sz="600" spc="-10" i="1">
                <a:latin typeface="Arial"/>
                <a:cs typeface="Arial"/>
              </a:rPr>
              <a:t>Standards</a:t>
            </a:r>
            <a:r>
              <a:rPr dirty="0" sz="600" spc="5" i="1">
                <a:latin typeface="Arial"/>
                <a:cs typeface="Arial"/>
              </a:rPr>
              <a:t> </a:t>
            </a:r>
            <a:r>
              <a:rPr dirty="0" sz="600" i="1">
                <a:latin typeface="Arial"/>
                <a:cs typeface="Arial"/>
              </a:rPr>
              <a:t>of</a:t>
            </a:r>
            <a:r>
              <a:rPr dirty="0" sz="600" spc="5" i="1">
                <a:latin typeface="Arial"/>
                <a:cs typeface="Arial"/>
              </a:rPr>
              <a:t> </a:t>
            </a:r>
            <a:r>
              <a:rPr dirty="0" sz="600" i="1">
                <a:latin typeface="Arial"/>
                <a:cs typeface="Arial"/>
              </a:rPr>
              <a:t>Care in </a:t>
            </a:r>
            <a:r>
              <a:rPr dirty="0" sz="600" spc="-10" i="1">
                <a:latin typeface="Arial"/>
                <a:cs typeface="Arial"/>
              </a:rPr>
              <a:t>Diabetes</a:t>
            </a:r>
            <a:r>
              <a:rPr dirty="0" sz="600" spc="5" i="1">
                <a:latin typeface="Arial"/>
                <a:cs typeface="Arial"/>
              </a:rPr>
              <a:t> </a:t>
            </a:r>
            <a:r>
              <a:rPr dirty="0" sz="600" i="1">
                <a:latin typeface="Arial"/>
                <a:cs typeface="Arial"/>
              </a:rPr>
              <a:t>-</a:t>
            </a:r>
            <a:r>
              <a:rPr dirty="0" sz="600" spc="5" i="1">
                <a:latin typeface="Arial"/>
                <a:cs typeface="Arial"/>
              </a:rPr>
              <a:t> </a:t>
            </a:r>
            <a:r>
              <a:rPr dirty="0" sz="600" spc="-10" i="1">
                <a:latin typeface="Arial"/>
                <a:cs typeface="Arial"/>
              </a:rPr>
              <a:t>2026</a:t>
            </a:r>
            <a:r>
              <a:rPr dirty="0" sz="600" i="1">
                <a:latin typeface="Arial"/>
                <a:cs typeface="Arial"/>
              </a:rPr>
              <a:t> </a:t>
            </a:r>
            <a:r>
              <a:rPr dirty="0" sz="600" spc="-10" i="1">
                <a:latin typeface="Arial"/>
                <a:cs typeface="Arial"/>
              </a:rPr>
              <a:t>Diabetes</a:t>
            </a:r>
            <a:r>
              <a:rPr dirty="0" sz="600" spc="5" i="1">
                <a:latin typeface="Arial"/>
                <a:cs typeface="Arial"/>
              </a:rPr>
              <a:t> </a:t>
            </a:r>
            <a:r>
              <a:rPr dirty="0" sz="600" i="1">
                <a:latin typeface="Arial"/>
                <a:cs typeface="Arial"/>
              </a:rPr>
              <a:t>Care </a:t>
            </a:r>
            <a:r>
              <a:rPr dirty="0" sz="600" spc="-10">
                <a:latin typeface="Arial MT"/>
                <a:cs typeface="Arial MT"/>
              </a:rPr>
              <a:t>2026;49(Suppl.</a:t>
            </a:r>
            <a:r>
              <a:rPr dirty="0" sz="600" spc="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1):S277-</a:t>
            </a:r>
            <a:r>
              <a:rPr dirty="0" sz="600" spc="-20">
                <a:latin typeface="Arial MT"/>
                <a:cs typeface="Arial MT"/>
              </a:rPr>
              <a:t>S296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838199" y="5461000"/>
            <a:ext cx="6096000" cy="3429000"/>
            <a:chOff x="838199" y="5461000"/>
            <a:chExt cx="6096000" cy="3429000"/>
          </a:xfrm>
        </p:grpSpPr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480" y="6031262"/>
              <a:ext cx="5930239" cy="1885861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944099" y="6025094"/>
              <a:ext cx="5935345" cy="1894839"/>
            </a:xfrm>
            <a:custGeom>
              <a:avLst/>
              <a:gdLst/>
              <a:ahLst/>
              <a:cxnLst/>
              <a:rect l="l" t="t" r="r" b="b"/>
              <a:pathLst>
                <a:path w="5935345" h="1894840">
                  <a:moveTo>
                    <a:pt x="0" y="0"/>
                  </a:moveTo>
                  <a:lnTo>
                    <a:pt x="5935002" y="0"/>
                  </a:lnTo>
                  <a:lnTo>
                    <a:pt x="5935002" y="1894411"/>
                  </a:lnTo>
                  <a:lnTo>
                    <a:pt x="0" y="1894411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870200" y="6437585"/>
              <a:ext cx="508000" cy="457200"/>
            </a:xfrm>
            <a:custGeom>
              <a:avLst/>
              <a:gdLst/>
              <a:ahLst/>
              <a:cxnLst/>
              <a:rect l="l" t="t" r="r" b="b"/>
              <a:pathLst>
                <a:path w="508000" h="457200">
                  <a:moveTo>
                    <a:pt x="0" y="0"/>
                  </a:moveTo>
                  <a:lnTo>
                    <a:pt x="508000" y="0"/>
                  </a:lnTo>
                  <a:lnTo>
                    <a:pt x="5080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142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581400" y="6437586"/>
              <a:ext cx="660400" cy="535305"/>
            </a:xfrm>
            <a:custGeom>
              <a:avLst/>
              <a:gdLst/>
              <a:ahLst/>
              <a:cxnLst/>
              <a:rect l="l" t="t" r="r" b="b"/>
              <a:pathLst>
                <a:path w="660400" h="535304">
                  <a:moveTo>
                    <a:pt x="0" y="0"/>
                  </a:moveTo>
                  <a:lnTo>
                    <a:pt x="660400" y="0"/>
                  </a:lnTo>
                  <a:lnTo>
                    <a:pt x="660400" y="534714"/>
                  </a:lnTo>
                  <a:lnTo>
                    <a:pt x="0" y="534714"/>
                  </a:lnTo>
                  <a:lnTo>
                    <a:pt x="0" y="0"/>
                  </a:lnTo>
                  <a:close/>
                </a:path>
              </a:pathLst>
            </a:custGeom>
            <a:ln w="14287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870200" y="6985876"/>
              <a:ext cx="609600" cy="406400"/>
            </a:xfrm>
            <a:custGeom>
              <a:avLst/>
              <a:gdLst/>
              <a:ahLst/>
              <a:cxnLst/>
              <a:rect l="l" t="t" r="r" b="b"/>
              <a:pathLst>
                <a:path w="609600" h="406400">
                  <a:moveTo>
                    <a:pt x="0" y="0"/>
                  </a:moveTo>
                  <a:lnTo>
                    <a:pt x="609600" y="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ln w="142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581400" y="6985876"/>
              <a:ext cx="660400" cy="647065"/>
            </a:xfrm>
            <a:custGeom>
              <a:avLst/>
              <a:gdLst/>
              <a:ahLst/>
              <a:cxnLst/>
              <a:rect l="l" t="t" r="r" b="b"/>
              <a:pathLst>
                <a:path w="660400" h="647065">
                  <a:moveTo>
                    <a:pt x="0" y="0"/>
                  </a:moveTo>
                  <a:lnTo>
                    <a:pt x="660400" y="0"/>
                  </a:lnTo>
                  <a:lnTo>
                    <a:pt x="660400" y="646824"/>
                  </a:lnTo>
                  <a:lnTo>
                    <a:pt x="0" y="64682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44549" y="5467350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0" y="0"/>
                  </a:moveTo>
                  <a:lnTo>
                    <a:pt x="6083300" y="0"/>
                  </a:lnTo>
                  <a:lnTo>
                    <a:pt x="6083300" y="3416300"/>
                  </a:lnTo>
                  <a:lnTo>
                    <a:pt x="0" y="3416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825499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605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ahoma"/>
                <a:cs typeface="Tahoma"/>
              </a:rPr>
              <a:t>5/8/26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44549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400">
              <a:latin typeface="Times New Roman"/>
              <a:cs typeface="Times New Roman"/>
            </a:endParaRPr>
          </a:p>
          <a:p>
            <a:pPr algn="r" marR="1871345">
              <a:lnSpc>
                <a:spcPct val="100000"/>
              </a:lnSpc>
            </a:pPr>
            <a:r>
              <a:rPr dirty="0" sz="400" spc="-25">
                <a:solidFill>
                  <a:srgbClr val="767676"/>
                </a:solidFill>
                <a:latin typeface="Tahoma"/>
                <a:cs typeface="Tahoma"/>
              </a:rPr>
              <a:t>25</a:t>
            </a:r>
            <a:endParaRPr sz="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400">
              <a:latin typeface="Tahoma"/>
              <a:cs typeface="Tahoma"/>
            </a:endParaRPr>
          </a:p>
          <a:p>
            <a:pPr marL="217170">
              <a:lnSpc>
                <a:spcPct val="100000"/>
              </a:lnSpc>
              <a:spcBef>
                <a:spcPts val="5"/>
              </a:spcBef>
            </a:pPr>
            <a:r>
              <a:rPr dirty="0" sz="600" spc="-10">
                <a:latin typeface="Arial MT"/>
                <a:cs typeface="Arial MT"/>
              </a:rPr>
              <a:t>Older</a:t>
            </a:r>
            <a:r>
              <a:rPr dirty="0" sz="600" spc="-2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Adults:</a:t>
            </a:r>
            <a:endParaRPr sz="600">
              <a:latin typeface="Arial MT"/>
              <a:cs typeface="Arial MT"/>
            </a:endParaRPr>
          </a:p>
          <a:p>
            <a:pPr marL="217170">
              <a:lnSpc>
                <a:spcPct val="100000"/>
              </a:lnSpc>
            </a:pPr>
            <a:r>
              <a:rPr dirty="0" sz="600" spc="-10" i="1">
                <a:latin typeface="Arial"/>
                <a:cs typeface="Arial"/>
              </a:rPr>
              <a:t>Standards</a:t>
            </a:r>
            <a:r>
              <a:rPr dirty="0" sz="600" spc="5" i="1">
                <a:latin typeface="Arial"/>
                <a:cs typeface="Arial"/>
              </a:rPr>
              <a:t> </a:t>
            </a:r>
            <a:r>
              <a:rPr dirty="0" sz="600" i="1">
                <a:latin typeface="Arial"/>
                <a:cs typeface="Arial"/>
              </a:rPr>
              <a:t>of</a:t>
            </a:r>
            <a:r>
              <a:rPr dirty="0" sz="600" spc="5" i="1">
                <a:latin typeface="Arial"/>
                <a:cs typeface="Arial"/>
              </a:rPr>
              <a:t> </a:t>
            </a:r>
            <a:r>
              <a:rPr dirty="0" sz="600" i="1">
                <a:latin typeface="Arial"/>
                <a:cs typeface="Arial"/>
              </a:rPr>
              <a:t>Care in </a:t>
            </a:r>
            <a:r>
              <a:rPr dirty="0" sz="600" spc="-10" i="1">
                <a:latin typeface="Arial"/>
                <a:cs typeface="Arial"/>
              </a:rPr>
              <a:t>Diabetes</a:t>
            </a:r>
            <a:r>
              <a:rPr dirty="0" sz="600" spc="5" i="1">
                <a:latin typeface="Arial"/>
                <a:cs typeface="Arial"/>
              </a:rPr>
              <a:t> </a:t>
            </a:r>
            <a:r>
              <a:rPr dirty="0" sz="600" i="1">
                <a:latin typeface="Arial"/>
                <a:cs typeface="Arial"/>
              </a:rPr>
              <a:t>-</a:t>
            </a:r>
            <a:r>
              <a:rPr dirty="0" sz="600" spc="5" i="1">
                <a:latin typeface="Arial"/>
                <a:cs typeface="Arial"/>
              </a:rPr>
              <a:t> </a:t>
            </a:r>
            <a:r>
              <a:rPr dirty="0" sz="600" spc="-10" i="1">
                <a:latin typeface="Arial"/>
                <a:cs typeface="Arial"/>
              </a:rPr>
              <a:t>2026</a:t>
            </a:r>
            <a:r>
              <a:rPr dirty="0" sz="600" i="1">
                <a:latin typeface="Arial"/>
                <a:cs typeface="Arial"/>
              </a:rPr>
              <a:t> </a:t>
            </a:r>
            <a:r>
              <a:rPr dirty="0" sz="600" spc="-10" i="1">
                <a:latin typeface="Arial"/>
                <a:cs typeface="Arial"/>
              </a:rPr>
              <a:t>Diabetes</a:t>
            </a:r>
            <a:r>
              <a:rPr dirty="0" sz="600" spc="5" i="1">
                <a:latin typeface="Arial"/>
                <a:cs typeface="Arial"/>
              </a:rPr>
              <a:t> </a:t>
            </a:r>
            <a:r>
              <a:rPr dirty="0" sz="600" i="1">
                <a:latin typeface="Arial"/>
                <a:cs typeface="Arial"/>
              </a:rPr>
              <a:t>Care </a:t>
            </a:r>
            <a:r>
              <a:rPr dirty="0" sz="600" spc="-10">
                <a:latin typeface="Arial MT"/>
                <a:cs typeface="Arial MT"/>
              </a:rPr>
              <a:t>2026;49(Suppl.</a:t>
            </a:r>
            <a:r>
              <a:rPr dirty="0" sz="600" spc="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1):S277-</a:t>
            </a:r>
            <a:r>
              <a:rPr dirty="0" sz="600" spc="-20">
                <a:latin typeface="Arial MT"/>
                <a:cs typeface="Arial MT"/>
              </a:rPr>
              <a:t>S296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11409" y="1914559"/>
            <a:ext cx="5953760" cy="1609090"/>
            <a:chOff x="911409" y="1914559"/>
            <a:chExt cx="5953760" cy="160909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1409" y="1924085"/>
              <a:ext cx="5953380" cy="159947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847974" y="1924084"/>
              <a:ext cx="638175" cy="811530"/>
            </a:xfrm>
            <a:custGeom>
              <a:avLst/>
              <a:gdLst/>
              <a:ahLst/>
              <a:cxnLst/>
              <a:rect l="l" t="t" r="r" b="b"/>
              <a:pathLst>
                <a:path w="638175" h="811530">
                  <a:moveTo>
                    <a:pt x="0" y="0"/>
                  </a:moveTo>
                  <a:lnTo>
                    <a:pt x="638175" y="0"/>
                  </a:lnTo>
                  <a:lnTo>
                    <a:pt x="638175" y="811178"/>
                  </a:lnTo>
                  <a:lnTo>
                    <a:pt x="0" y="81117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825499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25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759" y="6061455"/>
            <a:ext cx="5370576" cy="2420112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844549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990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80"/>
              </a:spcBef>
            </a:pPr>
            <a:endParaRPr sz="1600">
              <a:latin typeface="Times New Roman"/>
              <a:cs typeface="Times New Roman"/>
            </a:endParaRPr>
          </a:p>
          <a:p>
            <a:pPr marL="299720">
              <a:lnSpc>
                <a:spcPct val="100000"/>
              </a:lnSpc>
            </a:pPr>
            <a:r>
              <a:rPr dirty="0" sz="1600" spc="-70">
                <a:latin typeface="Trebuchet MS"/>
                <a:cs typeface="Trebuchet MS"/>
              </a:rPr>
              <a:t>Guidance</a:t>
            </a:r>
            <a:r>
              <a:rPr dirty="0" sz="1600" spc="-130">
                <a:latin typeface="Trebuchet MS"/>
                <a:cs typeface="Trebuchet MS"/>
              </a:rPr>
              <a:t> </a:t>
            </a:r>
            <a:r>
              <a:rPr dirty="0" sz="1600" spc="-65">
                <a:latin typeface="Trebuchet MS"/>
                <a:cs typeface="Trebuchet MS"/>
              </a:rPr>
              <a:t>on</a:t>
            </a:r>
            <a:r>
              <a:rPr dirty="0" sz="1600" spc="-130">
                <a:latin typeface="Trebuchet MS"/>
                <a:cs typeface="Trebuchet MS"/>
              </a:rPr>
              <a:t> </a:t>
            </a:r>
            <a:r>
              <a:rPr dirty="0" sz="1600" spc="-80">
                <a:latin typeface="Trebuchet MS"/>
                <a:cs typeface="Trebuchet MS"/>
              </a:rPr>
              <a:t>Optimal</a:t>
            </a:r>
            <a:r>
              <a:rPr dirty="0" sz="1600" spc="-135">
                <a:latin typeface="Trebuchet MS"/>
                <a:cs typeface="Trebuchet MS"/>
              </a:rPr>
              <a:t> </a:t>
            </a:r>
            <a:r>
              <a:rPr dirty="0" sz="1600" spc="-75">
                <a:latin typeface="Trebuchet MS"/>
                <a:cs typeface="Trebuchet MS"/>
              </a:rPr>
              <a:t>Medication</a:t>
            </a:r>
            <a:r>
              <a:rPr dirty="0" sz="1600" spc="-125">
                <a:latin typeface="Trebuchet MS"/>
                <a:cs typeface="Trebuchet MS"/>
              </a:rPr>
              <a:t> </a:t>
            </a:r>
            <a:r>
              <a:rPr dirty="0" sz="1600" spc="-75">
                <a:latin typeface="Trebuchet MS"/>
                <a:cs typeface="Trebuchet MS"/>
              </a:rPr>
              <a:t>Selection</a:t>
            </a:r>
            <a:r>
              <a:rPr dirty="0" sz="1600" spc="-130">
                <a:latin typeface="Trebuchet MS"/>
                <a:cs typeface="Trebuchet MS"/>
              </a:rPr>
              <a:t> </a:t>
            </a:r>
            <a:r>
              <a:rPr dirty="0" sz="1600" spc="-95">
                <a:latin typeface="Trebuchet MS"/>
                <a:cs typeface="Trebuchet MS"/>
              </a:rPr>
              <a:t>by</a:t>
            </a:r>
            <a:r>
              <a:rPr dirty="0" sz="1600" spc="-125">
                <a:latin typeface="Trebuchet MS"/>
                <a:cs typeface="Trebuchet MS"/>
              </a:rPr>
              <a:t> </a:t>
            </a:r>
            <a:r>
              <a:rPr dirty="0" sz="1600" spc="-70">
                <a:latin typeface="Trebuchet MS"/>
                <a:cs typeface="Trebuchet MS"/>
              </a:rPr>
              <a:t>Clinical</a:t>
            </a:r>
            <a:r>
              <a:rPr dirty="0" sz="1600" spc="-135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Criteria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25"/>
              </a:spcBef>
            </a:pPr>
            <a:endParaRPr sz="1600">
              <a:latin typeface="Trebuchet MS"/>
              <a:cs typeface="Trebuchet MS"/>
            </a:endParaRPr>
          </a:p>
          <a:p>
            <a:pPr marL="1620520" marR="1105535">
              <a:lnSpc>
                <a:spcPct val="100000"/>
              </a:lnSpc>
            </a:pPr>
            <a:r>
              <a:rPr dirty="0" sz="500">
                <a:latin typeface="Arial MT"/>
                <a:cs typeface="Arial MT"/>
              </a:rPr>
              <a:t>Davidson,</a:t>
            </a:r>
            <a:r>
              <a:rPr dirty="0" sz="500" spc="-1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H.</a:t>
            </a:r>
            <a:r>
              <a:rPr dirty="0" sz="500" spc="-1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E.,</a:t>
            </a:r>
            <a:r>
              <a:rPr dirty="0" sz="500" spc="-10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Pandya,</a:t>
            </a:r>
            <a:r>
              <a:rPr dirty="0" sz="500" spc="-1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N</a:t>
            </a:r>
            <a:r>
              <a:rPr dirty="0" sz="500" spc="-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et</a:t>
            </a:r>
            <a:r>
              <a:rPr dirty="0" sz="500" spc="-1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al</a:t>
            </a:r>
            <a:r>
              <a:rPr dirty="0" sz="500" spc="-10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(2024).</a:t>
            </a:r>
            <a:r>
              <a:rPr dirty="0" sz="500" spc="-10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Clinical</a:t>
            </a:r>
            <a:r>
              <a:rPr dirty="0" sz="500" spc="-10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practice</a:t>
            </a:r>
            <a:r>
              <a:rPr dirty="0" sz="500" spc="-10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guideline</a:t>
            </a:r>
            <a:r>
              <a:rPr dirty="0" sz="500" spc="-1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for</a:t>
            </a:r>
            <a:r>
              <a:rPr dirty="0" sz="500" spc="-10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diabetes</a:t>
            </a:r>
            <a:r>
              <a:rPr dirty="0" sz="500" spc="-10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management</a:t>
            </a:r>
            <a:r>
              <a:rPr dirty="0" sz="500" spc="-1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in</a:t>
            </a:r>
            <a:r>
              <a:rPr dirty="0" sz="500" spc="-10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the</a:t>
            </a:r>
            <a:r>
              <a:rPr dirty="0" sz="500" spc="-15">
                <a:latin typeface="Arial MT"/>
                <a:cs typeface="Arial MT"/>
              </a:rPr>
              <a:t> </a:t>
            </a:r>
            <a:r>
              <a:rPr dirty="0" sz="500" spc="-10">
                <a:latin typeface="Arial MT"/>
                <a:cs typeface="Arial MT"/>
              </a:rPr>
              <a:t>post-</a:t>
            </a:r>
            <a:r>
              <a:rPr dirty="0" sz="500">
                <a:latin typeface="Arial MT"/>
                <a:cs typeface="Arial MT"/>
              </a:rPr>
              <a:t>acute</a:t>
            </a:r>
            <a:r>
              <a:rPr dirty="0" sz="500" spc="-10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and</a:t>
            </a:r>
            <a:r>
              <a:rPr dirty="0" sz="500" spc="-15">
                <a:latin typeface="Arial MT"/>
                <a:cs typeface="Arial MT"/>
              </a:rPr>
              <a:t> </a:t>
            </a:r>
            <a:r>
              <a:rPr dirty="0" sz="500" spc="-10">
                <a:latin typeface="Arial MT"/>
                <a:cs typeface="Arial MT"/>
              </a:rPr>
              <a:t>long-</a:t>
            </a:r>
            <a:r>
              <a:rPr dirty="0" sz="500" spc="500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term</a:t>
            </a:r>
            <a:r>
              <a:rPr dirty="0" sz="500" spc="-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care</a:t>
            </a:r>
            <a:r>
              <a:rPr dirty="0" sz="500" spc="-10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setting.</a:t>
            </a:r>
            <a:r>
              <a:rPr dirty="0" sz="500" spc="-5">
                <a:latin typeface="Arial MT"/>
                <a:cs typeface="Arial MT"/>
              </a:rPr>
              <a:t> </a:t>
            </a:r>
            <a:r>
              <a:rPr dirty="0" sz="500" i="1">
                <a:latin typeface="Arial"/>
                <a:cs typeface="Arial"/>
              </a:rPr>
              <a:t>Journal</a:t>
            </a:r>
            <a:r>
              <a:rPr dirty="0" sz="500" spc="-5" i="1">
                <a:latin typeface="Arial"/>
                <a:cs typeface="Arial"/>
              </a:rPr>
              <a:t> </a:t>
            </a:r>
            <a:r>
              <a:rPr dirty="0" sz="500" i="1">
                <a:latin typeface="Arial"/>
                <a:cs typeface="Arial"/>
              </a:rPr>
              <a:t>of</a:t>
            </a:r>
            <a:r>
              <a:rPr dirty="0" sz="500" spc="-5" i="1">
                <a:latin typeface="Arial"/>
                <a:cs typeface="Arial"/>
              </a:rPr>
              <a:t> </a:t>
            </a:r>
            <a:r>
              <a:rPr dirty="0" sz="500" i="1">
                <a:latin typeface="Arial"/>
                <a:cs typeface="Arial"/>
              </a:rPr>
              <a:t>the</a:t>
            </a:r>
            <a:r>
              <a:rPr dirty="0" sz="500" spc="-10" i="1">
                <a:latin typeface="Arial"/>
                <a:cs typeface="Arial"/>
              </a:rPr>
              <a:t> </a:t>
            </a:r>
            <a:r>
              <a:rPr dirty="0" sz="500" i="1">
                <a:latin typeface="Arial"/>
                <a:cs typeface="Arial"/>
              </a:rPr>
              <a:t>American</a:t>
            </a:r>
            <a:r>
              <a:rPr dirty="0" sz="500" spc="-5" i="1">
                <a:latin typeface="Arial"/>
                <a:cs typeface="Arial"/>
              </a:rPr>
              <a:t> </a:t>
            </a:r>
            <a:r>
              <a:rPr dirty="0" sz="500" i="1">
                <a:latin typeface="Arial"/>
                <a:cs typeface="Arial"/>
              </a:rPr>
              <a:t>Medical</a:t>
            </a:r>
            <a:r>
              <a:rPr dirty="0" sz="500" spc="-5" i="1">
                <a:latin typeface="Arial"/>
                <a:cs typeface="Arial"/>
              </a:rPr>
              <a:t> </a:t>
            </a:r>
            <a:r>
              <a:rPr dirty="0" sz="500" i="1">
                <a:latin typeface="Arial"/>
                <a:cs typeface="Arial"/>
              </a:rPr>
              <a:t>Directors</a:t>
            </a:r>
            <a:r>
              <a:rPr dirty="0" sz="500" spc="-5" i="1">
                <a:latin typeface="Arial"/>
                <a:cs typeface="Arial"/>
              </a:rPr>
              <a:t> </a:t>
            </a:r>
            <a:r>
              <a:rPr dirty="0" sz="500" spc="-10" i="1">
                <a:latin typeface="Arial"/>
                <a:cs typeface="Arial"/>
              </a:rPr>
              <a:t>Association</a:t>
            </a:r>
            <a:r>
              <a:rPr dirty="0" sz="500" spc="-10">
                <a:latin typeface="Arial MT"/>
                <a:cs typeface="Arial MT"/>
              </a:rPr>
              <a:t>, </a:t>
            </a:r>
            <a:r>
              <a:rPr dirty="0" sz="500" i="1">
                <a:latin typeface="Arial"/>
                <a:cs typeface="Arial"/>
              </a:rPr>
              <a:t>25</a:t>
            </a:r>
            <a:r>
              <a:rPr dirty="0" sz="500">
                <a:latin typeface="Arial MT"/>
                <a:cs typeface="Arial MT"/>
              </a:rPr>
              <a:t>(11),</a:t>
            </a:r>
            <a:r>
              <a:rPr dirty="0" sz="500" spc="-5">
                <a:latin typeface="Arial MT"/>
                <a:cs typeface="Arial MT"/>
              </a:rPr>
              <a:t> </a:t>
            </a:r>
            <a:r>
              <a:rPr dirty="0" sz="500" spc="-10">
                <a:latin typeface="Arial MT"/>
                <a:cs typeface="Arial MT"/>
              </a:rPr>
              <a:t>105342.</a:t>
            </a:r>
            <a:endParaRPr sz="500">
              <a:latin typeface="Arial MT"/>
              <a:cs typeface="Arial MT"/>
            </a:endParaRPr>
          </a:p>
          <a:p>
            <a:pPr algn="r" marR="466090">
              <a:lnSpc>
                <a:spcPts val="730"/>
              </a:lnSpc>
            </a:pPr>
            <a:r>
              <a:rPr dirty="0" sz="800" spc="-25">
                <a:solidFill>
                  <a:srgbClr val="898989"/>
                </a:solidFill>
                <a:latin typeface="Tahoma"/>
                <a:cs typeface="Tahoma"/>
              </a:rPr>
              <a:t>26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0" name="object 10" descr=""/>
          <p:cNvSpPr txBox="1"/>
          <p:nvPr/>
        </p:nvSpPr>
        <p:spPr>
          <a:xfrm>
            <a:off x="825499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26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605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ahoma"/>
                <a:cs typeface="Tahoma"/>
              </a:rPr>
              <a:t>5/8/26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199" y="1168400"/>
            <a:ext cx="6096000" cy="3429000"/>
            <a:chOff x="838199" y="1168400"/>
            <a:chExt cx="6096000" cy="3429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4971" y="1604838"/>
              <a:ext cx="4229728" cy="273410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844549" y="1174750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0" y="0"/>
                  </a:moveTo>
                  <a:lnTo>
                    <a:pt x="6083300" y="0"/>
                  </a:lnTo>
                  <a:lnTo>
                    <a:pt x="6083300" y="3416300"/>
                  </a:lnTo>
                  <a:lnTo>
                    <a:pt x="0" y="3416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25499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27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9031" y="5930597"/>
            <a:ext cx="5265815" cy="144878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44549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700">
              <a:latin typeface="Times New Roman"/>
              <a:cs typeface="Times New Roman"/>
            </a:endParaRPr>
          </a:p>
          <a:p>
            <a:pPr marL="1423670">
              <a:lnSpc>
                <a:spcPct val="100000"/>
              </a:lnSpc>
            </a:pPr>
            <a:r>
              <a:rPr dirty="0" sz="700" spc="-20">
                <a:latin typeface="Tahoma"/>
                <a:cs typeface="Tahoma"/>
              </a:rPr>
              <a:t>Munshi</a:t>
            </a:r>
            <a:r>
              <a:rPr dirty="0" sz="700" spc="-65">
                <a:latin typeface="Tahoma"/>
                <a:cs typeface="Tahoma"/>
              </a:rPr>
              <a:t> </a:t>
            </a:r>
            <a:r>
              <a:rPr dirty="0" sz="700" spc="-15">
                <a:latin typeface="Tahoma"/>
                <a:cs typeface="Tahoma"/>
              </a:rPr>
              <a:t>M,</a:t>
            </a:r>
            <a:r>
              <a:rPr dirty="0" sz="700" spc="-65">
                <a:latin typeface="Tahoma"/>
                <a:cs typeface="Tahoma"/>
              </a:rPr>
              <a:t> </a:t>
            </a:r>
            <a:r>
              <a:rPr dirty="0" sz="700" spc="-25">
                <a:latin typeface="Tahoma"/>
                <a:cs typeface="Tahoma"/>
              </a:rPr>
              <a:t>Kahkoska</a:t>
            </a:r>
            <a:r>
              <a:rPr dirty="0" sz="700" spc="-65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AR,</a:t>
            </a:r>
            <a:r>
              <a:rPr dirty="0" sz="700" spc="-65">
                <a:latin typeface="Tahoma"/>
                <a:cs typeface="Tahoma"/>
              </a:rPr>
              <a:t> </a:t>
            </a:r>
            <a:r>
              <a:rPr dirty="0" sz="700" spc="-10">
                <a:latin typeface="Tahoma"/>
                <a:cs typeface="Tahoma"/>
              </a:rPr>
              <a:t>Neumiller</a:t>
            </a:r>
            <a:r>
              <a:rPr dirty="0" sz="700" spc="-65">
                <a:latin typeface="Tahoma"/>
                <a:cs typeface="Tahoma"/>
              </a:rPr>
              <a:t> </a:t>
            </a:r>
            <a:r>
              <a:rPr dirty="0" sz="700" spc="-70">
                <a:latin typeface="Tahoma"/>
                <a:cs typeface="Tahoma"/>
              </a:rPr>
              <a:t>JJ,</a:t>
            </a:r>
            <a:r>
              <a:rPr dirty="0" sz="700" spc="-60">
                <a:latin typeface="Tahoma"/>
                <a:cs typeface="Tahoma"/>
              </a:rPr>
              <a:t> </a:t>
            </a:r>
            <a:r>
              <a:rPr dirty="0" sz="700" spc="-20">
                <a:latin typeface="Tahoma"/>
                <a:cs typeface="Tahoma"/>
              </a:rPr>
              <a:t>et</a:t>
            </a:r>
            <a:r>
              <a:rPr dirty="0" sz="700" spc="-65">
                <a:latin typeface="Tahoma"/>
                <a:cs typeface="Tahoma"/>
              </a:rPr>
              <a:t> </a:t>
            </a:r>
            <a:r>
              <a:rPr dirty="0" sz="700" spc="-10">
                <a:latin typeface="Tahoma"/>
                <a:cs typeface="Tahoma"/>
              </a:rPr>
              <a:t>al.</a:t>
            </a:r>
            <a:r>
              <a:rPr dirty="0" sz="700" spc="-60">
                <a:latin typeface="Tahoma"/>
                <a:cs typeface="Tahoma"/>
              </a:rPr>
              <a:t> </a:t>
            </a:r>
            <a:r>
              <a:rPr dirty="0" sz="700" spc="-30" i="1">
                <a:latin typeface="Trebuchet MS"/>
                <a:cs typeface="Trebuchet MS"/>
              </a:rPr>
              <a:t>Lancet</a:t>
            </a:r>
            <a:r>
              <a:rPr dirty="0" sz="700" spc="-60" i="1">
                <a:latin typeface="Trebuchet MS"/>
                <a:cs typeface="Trebuchet MS"/>
              </a:rPr>
              <a:t> </a:t>
            </a:r>
            <a:r>
              <a:rPr dirty="0" sz="700" spc="-25" i="1">
                <a:latin typeface="Trebuchet MS"/>
                <a:cs typeface="Trebuchet MS"/>
              </a:rPr>
              <a:t>Diabetes</a:t>
            </a:r>
            <a:r>
              <a:rPr dirty="0" sz="700" spc="-60" i="1">
                <a:latin typeface="Trebuchet MS"/>
                <a:cs typeface="Trebuchet MS"/>
              </a:rPr>
              <a:t> </a:t>
            </a:r>
            <a:r>
              <a:rPr dirty="0" sz="700" spc="-35" i="1">
                <a:latin typeface="Trebuchet MS"/>
                <a:cs typeface="Trebuchet MS"/>
              </a:rPr>
              <a:t>Endocrinol</a:t>
            </a:r>
            <a:r>
              <a:rPr dirty="0" sz="700" spc="-55" i="1">
                <a:latin typeface="Trebuchet MS"/>
                <a:cs typeface="Trebuchet MS"/>
              </a:rPr>
              <a:t> </a:t>
            </a:r>
            <a:r>
              <a:rPr dirty="0" sz="700" spc="-40">
                <a:latin typeface="Tahoma"/>
                <a:cs typeface="Tahoma"/>
              </a:rPr>
              <a:t>2025</a:t>
            </a:r>
            <a:r>
              <a:rPr dirty="0" sz="700" spc="-70">
                <a:latin typeface="Tahoma"/>
                <a:cs typeface="Tahoma"/>
              </a:rPr>
              <a:t> </a:t>
            </a:r>
            <a:r>
              <a:rPr dirty="0" sz="700" spc="-20">
                <a:latin typeface="Tahoma"/>
                <a:cs typeface="Tahoma"/>
              </a:rPr>
              <a:t>Feb</a:t>
            </a:r>
            <a:r>
              <a:rPr dirty="0" sz="700" spc="-70">
                <a:latin typeface="Tahoma"/>
                <a:cs typeface="Tahoma"/>
              </a:rPr>
              <a:t> </a:t>
            </a:r>
            <a:r>
              <a:rPr dirty="0" sz="700" spc="-50">
                <a:latin typeface="Tahoma"/>
                <a:cs typeface="Tahoma"/>
              </a:rPr>
              <a:t>17;</a:t>
            </a:r>
            <a:r>
              <a:rPr dirty="0" sz="700" spc="-60">
                <a:latin typeface="Tahoma"/>
                <a:cs typeface="Tahoma"/>
              </a:rPr>
              <a:t> </a:t>
            </a:r>
            <a:r>
              <a:rPr dirty="0" sz="700" spc="-45">
                <a:latin typeface="Tahoma"/>
                <a:cs typeface="Tahoma"/>
              </a:rPr>
              <a:t>PMID:</a:t>
            </a:r>
            <a:r>
              <a:rPr dirty="0" sz="700" spc="-65">
                <a:latin typeface="Tahoma"/>
                <a:cs typeface="Tahoma"/>
              </a:rPr>
              <a:t> </a:t>
            </a:r>
            <a:r>
              <a:rPr dirty="0" sz="700" spc="-10">
                <a:latin typeface="Tahoma"/>
                <a:cs typeface="Tahoma"/>
              </a:rPr>
              <a:t>39978368.</a:t>
            </a:r>
            <a:endParaRPr sz="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700">
              <a:latin typeface="Tahoma"/>
              <a:cs typeface="Tahoma"/>
            </a:endParaRPr>
          </a:p>
          <a:p>
            <a:pPr algn="r" marR="466090">
              <a:lnSpc>
                <a:spcPct val="100000"/>
              </a:lnSpc>
            </a:pPr>
            <a:r>
              <a:rPr dirty="0" sz="800" spc="-25">
                <a:solidFill>
                  <a:srgbClr val="898989"/>
                </a:solidFill>
                <a:latin typeface="Tahoma"/>
                <a:cs typeface="Tahoma"/>
              </a:rPr>
              <a:t>28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9" name="object 9" descr=""/>
          <p:cNvSpPr txBox="1"/>
          <p:nvPr/>
        </p:nvSpPr>
        <p:spPr>
          <a:xfrm>
            <a:off x="825499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28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605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ahoma"/>
                <a:cs typeface="Tahoma"/>
              </a:rPr>
              <a:t>5/8/26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803900" y="4393691"/>
            <a:ext cx="63500" cy="86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400" spc="-25">
                <a:solidFill>
                  <a:srgbClr val="111111"/>
                </a:solidFill>
                <a:latin typeface="Calibri"/>
                <a:cs typeface="Calibri"/>
              </a:rPr>
              <a:t>29</a:t>
            </a:r>
            <a:endParaRPr sz="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750" y="1168400"/>
            <a:ext cx="3147121" cy="323171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83919" y="4218940"/>
            <a:ext cx="2799080" cy="294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ts val="710"/>
              </a:lnSpc>
              <a:spcBef>
                <a:spcPts val="100"/>
              </a:spcBef>
            </a:pPr>
            <a:r>
              <a:rPr dirty="0" sz="600" b="1">
                <a:solidFill>
                  <a:srgbClr val="A6192E"/>
                </a:solidFill>
                <a:latin typeface="Arial"/>
                <a:cs typeface="Arial"/>
              </a:rPr>
              <a:t>Figure</a:t>
            </a:r>
            <a:r>
              <a:rPr dirty="0" sz="600" spc="-20" b="1">
                <a:solidFill>
                  <a:srgbClr val="A6192E"/>
                </a:solidFill>
                <a:latin typeface="Arial"/>
                <a:cs typeface="Arial"/>
              </a:rPr>
              <a:t> 13.2</a:t>
            </a:r>
            <a:endParaRPr sz="600">
              <a:latin typeface="Arial"/>
              <a:cs typeface="Arial"/>
            </a:endParaRPr>
          </a:p>
          <a:p>
            <a:pPr>
              <a:lnSpc>
                <a:spcPts val="695"/>
              </a:lnSpc>
            </a:pPr>
            <a:r>
              <a:rPr dirty="0" sz="600" spc="-10">
                <a:solidFill>
                  <a:srgbClr val="A6192E"/>
                </a:solidFill>
                <a:latin typeface="Arial MT"/>
                <a:cs typeface="Arial MT"/>
              </a:rPr>
              <a:t>Older</a:t>
            </a:r>
            <a:r>
              <a:rPr dirty="0" sz="600" spc="-25">
                <a:solidFill>
                  <a:srgbClr val="A6192E"/>
                </a:solidFill>
                <a:latin typeface="Arial MT"/>
                <a:cs typeface="Arial MT"/>
              </a:rPr>
              <a:t> </a:t>
            </a:r>
            <a:r>
              <a:rPr dirty="0" sz="600" spc="-10">
                <a:solidFill>
                  <a:srgbClr val="A6192E"/>
                </a:solidFill>
                <a:latin typeface="Arial MT"/>
                <a:cs typeface="Arial MT"/>
              </a:rPr>
              <a:t>Adults:</a:t>
            </a:r>
            <a:endParaRPr sz="600">
              <a:latin typeface="Arial MT"/>
              <a:cs typeface="Arial MT"/>
            </a:endParaRPr>
          </a:p>
          <a:p>
            <a:pPr>
              <a:lnSpc>
                <a:spcPts val="710"/>
              </a:lnSpc>
            </a:pPr>
            <a:r>
              <a:rPr dirty="0" sz="600" spc="-10" i="1">
                <a:solidFill>
                  <a:srgbClr val="A6192E"/>
                </a:solidFill>
                <a:latin typeface="Arial"/>
                <a:cs typeface="Arial"/>
              </a:rPr>
              <a:t>Standards</a:t>
            </a:r>
            <a:r>
              <a:rPr dirty="0" sz="600" spc="5" i="1">
                <a:solidFill>
                  <a:srgbClr val="A6192E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A6192E"/>
                </a:solidFill>
                <a:latin typeface="Arial"/>
                <a:cs typeface="Arial"/>
              </a:rPr>
              <a:t>of</a:t>
            </a:r>
            <a:r>
              <a:rPr dirty="0" sz="600" spc="5" i="1">
                <a:solidFill>
                  <a:srgbClr val="A6192E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A6192E"/>
                </a:solidFill>
                <a:latin typeface="Arial"/>
                <a:cs typeface="Arial"/>
              </a:rPr>
              <a:t>Care in </a:t>
            </a:r>
            <a:r>
              <a:rPr dirty="0" sz="600" spc="-10" i="1">
                <a:solidFill>
                  <a:srgbClr val="A6192E"/>
                </a:solidFill>
                <a:latin typeface="Arial"/>
                <a:cs typeface="Arial"/>
              </a:rPr>
              <a:t>Diabetes</a:t>
            </a:r>
            <a:r>
              <a:rPr dirty="0" sz="600" spc="5" i="1">
                <a:solidFill>
                  <a:srgbClr val="A6192E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A6192E"/>
                </a:solidFill>
                <a:latin typeface="Arial"/>
                <a:cs typeface="Arial"/>
              </a:rPr>
              <a:t>-</a:t>
            </a:r>
            <a:r>
              <a:rPr dirty="0" sz="600" spc="5" i="1">
                <a:solidFill>
                  <a:srgbClr val="A6192E"/>
                </a:solidFill>
                <a:latin typeface="Arial"/>
                <a:cs typeface="Arial"/>
              </a:rPr>
              <a:t> </a:t>
            </a:r>
            <a:r>
              <a:rPr dirty="0" sz="600" spc="-10" i="1">
                <a:solidFill>
                  <a:srgbClr val="A6192E"/>
                </a:solidFill>
                <a:latin typeface="Arial"/>
                <a:cs typeface="Arial"/>
              </a:rPr>
              <a:t>2026</a:t>
            </a:r>
            <a:r>
              <a:rPr dirty="0" sz="600" i="1">
                <a:solidFill>
                  <a:srgbClr val="A6192E"/>
                </a:solidFill>
                <a:latin typeface="Arial"/>
                <a:cs typeface="Arial"/>
              </a:rPr>
              <a:t> </a:t>
            </a:r>
            <a:r>
              <a:rPr dirty="0" sz="600" spc="-10" i="1">
                <a:solidFill>
                  <a:srgbClr val="A6192E"/>
                </a:solidFill>
                <a:latin typeface="Arial"/>
                <a:cs typeface="Arial"/>
              </a:rPr>
              <a:t>Diabetes</a:t>
            </a:r>
            <a:r>
              <a:rPr dirty="0" sz="600" spc="5" i="1">
                <a:solidFill>
                  <a:srgbClr val="A6192E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A6192E"/>
                </a:solidFill>
                <a:latin typeface="Arial"/>
                <a:cs typeface="Arial"/>
              </a:rPr>
              <a:t>Care </a:t>
            </a:r>
            <a:r>
              <a:rPr dirty="0" sz="600" spc="-10">
                <a:solidFill>
                  <a:srgbClr val="A6192E"/>
                </a:solidFill>
                <a:latin typeface="Arial MT"/>
                <a:cs typeface="Arial MT"/>
              </a:rPr>
              <a:t>2026;49(Suppl.</a:t>
            </a:r>
            <a:r>
              <a:rPr dirty="0" sz="600" spc="5">
                <a:solidFill>
                  <a:srgbClr val="A6192E"/>
                </a:solidFill>
                <a:latin typeface="Arial MT"/>
                <a:cs typeface="Arial MT"/>
              </a:rPr>
              <a:t> </a:t>
            </a:r>
            <a:r>
              <a:rPr dirty="0" sz="600" spc="-10">
                <a:solidFill>
                  <a:srgbClr val="A6192E"/>
                </a:solidFill>
                <a:latin typeface="Arial MT"/>
                <a:cs typeface="Arial MT"/>
              </a:rPr>
              <a:t>1):S277-</a:t>
            </a:r>
            <a:r>
              <a:rPr dirty="0" sz="600" spc="-20">
                <a:solidFill>
                  <a:srgbClr val="A6192E"/>
                </a:solidFill>
                <a:latin typeface="Arial MT"/>
                <a:cs typeface="Arial MT"/>
              </a:rPr>
              <a:t>S296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25499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844549" y="11747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277588" y="5793740"/>
            <a:ext cx="45700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 spc="-75">
                <a:latin typeface="Trebuchet MS"/>
                <a:cs typeface="Trebuchet MS"/>
              </a:rPr>
              <a:t>Example</a:t>
            </a:r>
            <a:r>
              <a:rPr dirty="0" sz="1600" spc="-140">
                <a:latin typeface="Trebuchet MS"/>
                <a:cs typeface="Trebuchet MS"/>
              </a:rPr>
              <a:t> </a:t>
            </a:r>
            <a:r>
              <a:rPr dirty="0" sz="1600" spc="-105">
                <a:latin typeface="Trebuchet MS"/>
                <a:cs typeface="Trebuchet MS"/>
              </a:rPr>
              <a:t>triggers</a:t>
            </a:r>
            <a:r>
              <a:rPr dirty="0" sz="1600" spc="-145">
                <a:latin typeface="Trebuchet MS"/>
                <a:cs typeface="Trebuchet MS"/>
              </a:rPr>
              <a:t> </a:t>
            </a:r>
            <a:r>
              <a:rPr dirty="0" sz="1600" spc="-120">
                <a:latin typeface="Trebuchet MS"/>
                <a:cs typeface="Trebuchet MS"/>
              </a:rPr>
              <a:t>that</a:t>
            </a:r>
            <a:r>
              <a:rPr dirty="0" sz="1600" spc="-140">
                <a:latin typeface="Trebuchet MS"/>
                <a:cs typeface="Trebuchet MS"/>
              </a:rPr>
              <a:t> </a:t>
            </a:r>
            <a:r>
              <a:rPr dirty="0" sz="1600" spc="-80">
                <a:latin typeface="Trebuchet MS"/>
                <a:cs typeface="Trebuchet MS"/>
              </a:rPr>
              <a:t>may</a:t>
            </a:r>
            <a:r>
              <a:rPr dirty="0" sz="1600" spc="-140">
                <a:latin typeface="Trebuchet MS"/>
                <a:cs typeface="Trebuchet MS"/>
              </a:rPr>
              <a:t> </a:t>
            </a:r>
            <a:r>
              <a:rPr dirty="0" sz="1600" spc="-70">
                <a:latin typeface="Trebuchet MS"/>
                <a:cs typeface="Trebuchet MS"/>
              </a:rPr>
              <a:t>signal</a:t>
            </a:r>
            <a:r>
              <a:rPr dirty="0" sz="1600" spc="-145">
                <a:latin typeface="Trebuchet MS"/>
                <a:cs typeface="Trebuchet MS"/>
              </a:rPr>
              <a:t> </a:t>
            </a:r>
            <a:r>
              <a:rPr dirty="0" sz="1600" spc="-65">
                <a:latin typeface="Trebuchet MS"/>
                <a:cs typeface="Trebuchet MS"/>
              </a:rPr>
              <a:t>a</a:t>
            </a:r>
            <a:r>
              <a:rPr dirty="0" sz="1600" spc="-145">
                <a:latin typeface="Trebuchet MS"/>
                <a:cs typeface="Trebuchet MS"/>
              </a:rPr>
              <a:t> </a:t>
            </a:r>
            <a:r>
              <a:rPr dirty="0" sz="1600" spc="-85">
                <a:latin typeface="Trebuchet MS"/>
                <a:cs typeface="Trebuchet MS"/>
              </a:rPr>
              <a:t>need</a:t>
            </a:r>
            <a:r>
              <a:rPr dirty="0" sz="1600" spc="-145">
                <a:latin typeface="Trebuchet MS"/>
                <a:cs typeface="Trebuchet MS"/>
              </a:rPr>
              <a:t> </a:t>
            </a:r>
            <a:r>
              <a:rPr dirty="0" sz="1600" spc="-120">
                <a:latin typeface="Trebuchet MS"/>
                <a:cs typeface="Trebuchet MS"/>
              </a:rPr>
              <a:t>for</a:t>
            </a:r>
            <a:r>
              <a:rPr dirty="0" sz="1600" spc="-145">
                <a:latin typeface="Trebuchet MS"/>
                <a:cs typeface="Trebuchet MS"/>
              </a:rPr>
              <a:t> </a:t>
            </a:r>
            <a:r>
              <a:rPr dirty="0" sz="1600" spc="-100">
                <a:latin typeface="Trebuchet MS"/>
                <a:cs typeface="Trebuchet MS"/>
              </a:rPr>
              <a:t>re-</a:t>
            </a:r>
            <a:r>
              <a:rPr dirty="0" sz="1600" spc="-65">
                <a:latin typeface="Trebuchet MS"/>
                <a:cs typeface="Trebuchet MS"/>
              </a:rPr>
              <a:t>alignment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28008" y="6276170"/>
            <a:ext cx="2223770" cy="209042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13664" indent="-113664">
              <a:lnSpc>
                <a:spcPct val="100000"/>
              </a:lnSpc>
              <a:spcBef>
                <a:spcPts val="220"/>
              </a:spcBef>
              <a:buFont typeface="Arial MT"/>
              <a:buChar char="•"/>
              <a:tabLst>
                <a:tab pos="113664" algn="l"/>
              </a:tabLst>
            </a:pPr>
            <a:r>
              <a:rPr dirty="0" sz="1400" b="1">
                <a:latin typeface="Trebuchet MS"/>
                <a:cs typeface="Trebuchet MS"/>
              </a:rPr>
              <a:t>Medical</a:t>
            </a:r>
            <a:r>
              <a:rPr dirty="0" sz="1400" spc="-70" b="1">
                <a:latin typeface="Trebuchet MS"/>
                <a:cs typeface="Trebuchet MS"/>
              </a:rPr>
              <a:t> </a:t>
            </a:r>
            <a:r>
              <a:rPr dirty="0" sz="1400" spc="-10" b="1">
                <a:latin typeface="Trebuchet MS"/>
                <a:cs typeface="Trebuchet MS"/>
              </a:rPr>
              <a:t>events</a:t>
            </a:r>
            <a:endParaRPr sz="1400">
              <a:latin typeface="Trebuchet MS"/>
              <a:cs typeface="Trebuchet MS"/>
            </a:endParaRPr>
          </a:p>
          <a:p>
            <a:pPr lvl="1" marL="342900" indent="-1143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42900" algn="l"/>
              </a:tabLst>
            </a:pPr>
            <a:r>
              <a:rPr dirty="0" sz="1200">
                <a:latin typeface="Tahoma"/>
                <a:cs typeface="Tahoma"/>
              </a:rPr>
              <a:t>Fall/accidental</a:t>
            </a:r>
            <a:r>
              <a:rPr dirty="0" sz="1200" spc="-2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injury</a:t>
            </a:r>
            <a:endParaRPr sz="1200">
              <a:latin typeface="Tahoma"/>
              <a:cs typeface="Tahoma"/>
            </a:endParaRPr>
          </a:p>
          <a:p>
            <a:pPr lvl="1" marL="342900" indent="-114300">
              <a:lnSpc>
                <a:spcPct val="100000"/>
              </a:lnSpc>
              <a:spcBef>
                <a:spcPts val="165"/>
              </a:spcBef>
              <a:buFont typeface="Arial MT"/>
              <a:buChar char="•"/>
              <a:tabLst>
                <a:tab pos="342900" algn="l"/>
              </a:tabLst>
            </a:pPr>
            <a:r>
              <a:rPr dirty="0" sz="1200" spc="-30">
                <a:latin typeface="Tahoma"/>
                <a:cs typeface="Tahoma"/>
              </a:rPr>
              <a:t>Emergency</a:t>
            </a:r>
            <a:r>
              <a:rPr dirty="0" sz="1200" spc="-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services</a:t>
            </a:r>
            <a:r>
              <a:rPr dirty="0" sz="1200" spc="-7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call</a:t>
            </a:r>
            <a:endParaRPr sz="1200">
              <a:latin typeface="Tahoma"/>
              <a:cs typeface="Tahoma"/>
            </a:endParaRPr>
          </a:p>
          <a:p>
            <a:pPr lvl="1" marL="342900" indent="-114300">
              <a:lnSpc>
                <a:spcPct val="100000"/>
              </a:lnSpc>
              <a:spcBef>
                <a:spcPts val="50"/>
              </a:spcBef>
              <a:buFont typeface="Arial MT"/>
              <a:buChar char="•"/>
              <a:tabLst>
                <a:tab pos="342900" algn="l"/>
              </a:tabLst>
            </a:pPr>
            <a:r>
              <a:rPr dirty="0" sz="1200">
                <a:latin typeface="Tahoma"/>
                <a:cs typeface="Tahoma"/>
              </a:rPr>
              <a:t>ED</a:t>
            </a:r>
            <a:r>
              <a:rPr dirty="0" sz="1200" spc="-13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visit(s)</a:t>
            </a:r>
            <a:endParaRPr sz="1200">
              <a:latin typeface="Tahoma"/>
              <a:cs typeface="Tahoma"/>
            </a:endParaRPr>
          </a:p>
          <a:p>
            <a:pPr lvl="1" marL="342900" indent="-114300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342900" algn="l"/>
              </a:tabLst>
            </a:pPr>
            <a:r>
              <a:rPr dirty="0" sz="1200" spc="-10">
                <a:latin typeface="Tahoma"/>
                <a:cs typeface="Tahoma"/>
              </a:rPr>
              <a:t>Hospitalization</a:t>
            </a:r>
            <a:endParaRPr sz="1200">
              <a:latin typeface="Tahoma"/>
              <a:cs typeface="Tahoma"/>
            </a:endParaRPr>
          </a:p>
          <a:p>
            <a:pPr marL="113664" indent="-113664">
              <a:lnSpc>
                <a:spcPct val="100000"/>
              </a:lnSpc>
              <a:spcBef>
                <a:spcPts val="254"/>
              </a:spcBef>
              <a:buFont typeface="Arial MT"/>
              <a:buChar char="•"/>
              <a:tabLst>
                <a:tab pos="113664" algn="l"/>
              </a:tabLst>
            </a:pPr>
            <a:r>
              <a:rPr dirty="0" sz="1400" spc="-55" b="1">
                <a:latin typeface="Trebuchet MS"/>
                <a:cs typeface="Trebuchet MS"/>
              </a:rPr>
              <a:t>Life-</a:t>
            </a:r>
            <a:r>
              <a:rPr dirty="0" sz="1400" spc="-30" b="1">
                <a:latin typeface="Trebuchet MS"/>
                <a:cs typeface="Trebuchet MS"/>
              </a:rPr>
              <a:t>altering</a:t>
            </a:r>
            <a:r>
              <a:rPr dirty="0" sz="1400" spc="-55" b="1">
                <a:latin typeface="Trebuchet MS"/>
                <a:cs typeface="Trebuchet MS"/>
              </a:rPr>
              <a:t> </a:t>
            </a:r>
            <a:r>
              <a:rPr dirty="0" sz="1400" spc="-10" b="1">
                <a:latin typeface="Trebuchet MS"/>
                <a:cs typeface="Trebuchet MS"/>
              </a:rPr>
              <a:t>events</a:t>
            </a:r>
            <a:endParaRPr sz="1400">
              <a:latin typeface="Trebuchet MS"/>
              <a:cs typeface="Trebuchet MS"/>
            </a:endParaRPr>
          </a:p>
          <a:p>
            <a:pPr lvl="1" marL="342900" indent="-1143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342900" algn="l"/>
              </a:tabLst>
            </a:pPr>
            <a:r>
              <a:rPr dirty="0" sz="1200" spc="-10">
                <a:latin typeface="Tahoma"/>
                <a:cs typeface="Tahoma"/>
              </a:rPr>
              <a:t>Change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in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living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situation</a:t>
            </a:r>
            <a:endParaRPr sz="1200">
              <a:latin typeface="Tahoma"/>
              <a:cs typeface="Tahoma"/>
            </a:endParaRPr>
          </a:p>
          <a:p>
            <a:pPr lvl="1" marL="342900" indent="-114300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342900" algn="l"/>
              </a:tabLst>
            </a:pPr>
            <a:r>
              <a:rPr dirty="0" sz="1200" spc="-10">
                <a:latin typeface="Tahoma"/>
                <a:cs typeface="Tahoma"/>
              </a:rPr>
              <a:t>Death</a:t>
            </a:r>
            <a:r>
              <a:rPr dirty="0" sz="1200" spc="-12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of</a:t>
            </a:r>
            <a:r>
              <a:rPr dirty="0" sz="1200" spc="-11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</a:t>
            </a:r>
            <a:r>
              <a:rPr dirty="0" sz="1200" spc="-12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spouse</a:t>
            </a:r>
            <a:endParaRPr sz="1200">
              <a:latin typeface="Tahoma"/>
              <a:cs typeface="Tahoma"/>
            </a:endParaRPr>
          </a:p>
          <a:p>
            <a:pPr lvl="1" marL="342900" indent="-114300">
              <a:lnSpc>
                <a:spcPct val="100000"/>
              </a:lnSpc>
              <a:spcBef>
                <a:spcPts val="50"/>
              </a:spcBef>
              <a:buFont typeface="Arial MT"/>
              <a:buChar char="•"/>
              <a:tabLst>
                <a:tab pos="342900" algn="l"/>
              </a:tabLst>
            </a:pPr>
            <a:r>
              <a:rPr dirty="0" sz="1200">
                <a:latin typeface="Tahoma"/>
                <a:cs typeface="Tahoma"/>
              </a:rPr>
              <a:t>Loss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of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care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partner</a:t>
            </a:r>
            <a:endParaRPr sz="1200">
              <a:latin typeface="Tahoma"/>
              <a:cs typeface="Tahoma"/>
            </a:endParaRPr>
          </a:p>
          <a:p>
            <a:pPr lvl="1" marL="342900" indent="-114300">
              <a:lnSpc>
                <a:spcPct val="100000"/>
              </a:lnSpc>
              <a:spcBef>
                <a:spcPts val="165"/>
              </a:spcBef>
              <a:buFont typeface="Arial MT"/>
              <a:buChar char="•"/>
              <a:tabLst>
                <a:tab pos="342900" algn="l"/>
              </a:tabLst>
            </a:pPr>
            <a:r>
              <a:rPr dirty="0" sz="1200" spc="-10">
                <a:latin typeface="Tahoma"/>
                <a:cs typeface="Tahoma"/>
              </a:rPr>
              <a:t>Change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in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financial</a:t>
            </a:r>
            <a:r>
              <a:rPr dirty="0" sz="1200" spc="-8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situation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5455" y="5690848"/>
            <a:ext cx="584105" cy="530020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182881" y="8462264"/>
            <a:ext cx="42837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700" spc="-20">
                <a:latin typeface="Tahoma"/>
                <a:cs typeface="Tahoma"/>
              </a:rPr>
              <a:t>Munshi</a:t>
            </a:r>
            <a:r>
              <a:rPr dirty="0" sz="700" spc="-65">
                <a:latin typeface="Tahoma"/>
                <a:cs typeface="Tahoma"/>
              </a:rPr>
              <a:t> </a:t>
            </a:r>
            <a:r>
              <a:rPr dirty="0" sz="700" spc="-15">
                <a:latin typeface="Tahoma"/>
                <a:cs typeface="Tahoma"/>
              </a:rPr>
              <a:t>M,</a:t>
            </a:r>
            <a:r>
              <a:rPr dirty="0" sz="700" spc="-65">
                <a:latin typeface="Tahoma"/>
                <a:cs typeface="Tahoma"/>
              </a:rPr>
              <a:t> </a:t>
            </a:r>
            <a:r>
              <a:rPr dirty="0" sz="700" spc="-25">
                <a:latin typeface="Tahoma"/>
                <a:cs typeface="Tahoma"/>
              </a:rPr>
              <a:t>Kahkoska</a:t>
            </a:r>
            <a:r>
              <a:rPr dirty="0" sz="700" spc="-65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AR,</a:t>
            </a:r>
            <a:r>
              <a:rPr dirty="0" sz="700" spc="-65">
                <a:latin typeface="Tahoma"/>
                <a:cs typeface="Tahoma"/>
              </a:rPr>
              <a:t> </a:t>
            </a:r>
            <a:r>
              <a:rPr dirty="0" sz="700" spc="-10">
                <a:latin typeface="Tahoma"/>
                <a:cs typeface="Tahoma"/>
              </a:rPr>
              <a:t>Neumiller</a:t>
            </a:r>
            <a:r>
              <a:rPr dirty="0" sz="700" spc="-65">
                <a:latin typeface="Tahoma"/>
                <a:cs typeface="Tahoma"/>
              </a:rPr>
              <a:t> </a:t>
            </a:r>
            <a:r>
              <a:rPr dirty="0" sz="700" spc="-70">
                <a:latin typeface="Tahoma"/>
                <a:cs typeface="Tahoma"/>
              </a:rPr>
              <a:t>JJ,</a:t>
            </a:r>
            <a:r>
              <a:rPr dirty="0" sz="700" spc="-60">
                <a:latin typeface="Tahoma"/>
                <a:cs typeface="Tahoma"/>
              </a:rPr>
              <a:t> </a:t>
            </a:r>
            <a:r>
              <a:rPr dirty="0" sz="700" spc="-20">
                <a:latin typeface="Tahoma"/>
                <a:cs typeface="Tahoma"/>
              </a:rPr>
              <a:t>et</a:t>
            </a:r>
            <a:r>
              <a:rPr dirty="0" sz="700" spc="-65">
                <a:latin typeface="Tahoma"/>
                <a:cs typeface="Tahoma"/>
              </a:rPr>
              <a:t> </a:t>
            </a:r>
            <a:r>
              <a:rPr dirty="0" sz="700" spc="-10">
                <a:latin typeface="Tahoma"/>
                <a:cs typeface="Tahoma"/>
              </a:rPr>
              <a:t>al.</a:t>
            </a:r>
            <a:r>
              <a:rPr dirty="0" sz="700" spc="-60">
                <a:latin typeface="Tahoma"/>
                <a:cs typeface="Tahoma"/>
              </a:rPr>
              <a:t> </a:t>
            </a:r>
            <a:r>
              <a:rPr dirty="0" sz="700" spc="-30" i="1">
                <a:latin typeface="Trebuchet MS"/>
                <a:cs typeface="Trebuchet MS"/>
              </a:rPr>
              <a:t>Lancet</a:t>
            </a:r>
            <a:r>
              <a:rPr dirty="0" sz="700" spc="-60" i="1">
                <a:latin typeface="Trebuchet MS"/>
                <a:cs typeface="Trebuchet MS"/>
              </a:rPr>
              <a:t> </a:t>
            </a:r>
            <a:r>
              <a:rPr dirty="0" sz="700" spc="-25" i="1">
                <a:latin typeface="Trebuchet MS"/>
                <a:cs typeface="Trebuchet MS"/>
              </a:rPr>
              <a:t>Diabetes</a:t>
            </a:r>
            <a:r>
              <a:rPr dirty="0" sz="700" spc="-60" i="1">
                <a:latin typeface="Trebuchet MS"/>
                <a:cs typeface="Trebuchet MS"/>
              </a:rPr>
              <a:t> </a:t>
            </a:r>
            <a:r>
              <a:rPr dirty="0" sz="700" spc="-35" i="1">
                <a:latin typeface="Trebuchet MS"/>
                <a:cs typeface="Trebuchet MS"/>
              </a:rPr>
              <a:t>Endocrinol</a:t>
            </a:r>
            <a:r>
              <a:rPr dirty="0" sz="700" spc="-55" i="1">
                <a:latin typeface="Trebuchet MS"/>
                <a:cs typeface="Trebuchet MS"/>
              </a:rPr>
              <a:t> </a:t>
            </a:r>
            <a:r>
              <a:rPr dirty="0" sz="700" spc="-40">
                <a:latin typeface="Tahoma"/>
                <a:cs typeface="Tahoma"/>
              </a:rPr>
              <a:t>2025</a:t>
            </a:r>
            <a:r>
              <a:rPr dirty="0" sz="700" spc="-70">
                <a:latin typeface="Tahoma"/>
                <a:cs typeface="Tahoma"/>
              </a:rPr>
              <a:t> </a:t>
            </a:r>
            <a:r>
              <a:rPr dirty="0" sz="700" spc="-20">
                <a:latin typeface="Tahoma"/>
                <a:cs typeface="Tahoma"/>
              </a:rPr>
              <a:t>Feb</a:t>
            </a:r>
            <a:r>
              <a:rPr dirty="0" sz="700" spc="-70">
                <a:latin typeface="Tahoma"/>
                <a:cs typeface="Tahoma"/>
              </a:rPr>
              <a:t> </a:t>
            </a:r>
            <a:r>
              <a:rPr dirty="0" sz="700" spc="-50">
                <a:latin typeface="Tahoma"/>
                <a:cs typeface="Tahoma"/>
              </a:rPr>
              <a:t>17;</a:t>
            </a:r>
            <a:r>
              <a:rPr dirty="0" sz="700" spc="-60">
                <a:latin typeface="Tahoma"/>
                <a:cs typeface="Tahoma"/>
              </a:rPr>
              <a:t> </a:t>
            </a:r>
            <a:r>
              <a:rPr dirty="0" sz="700" spc="-45">
                <a:latin typeface="Tahoma"/>
                <a:cs typeface="Tahoma"/>
              </a:rPr>
              <a:t>PMID:</a:t>
            </a:r>
            <a:r>
              <a:rPr dirty="0" sz="700" spc="-65">
                <a:latin typeface="Tahoma"/>
                <a:cs typeface="Tahoma"/>
              </a:rPr>
              <a:t> </a:t>
            </a:r>
            <a:r>
              <a:rPr dirty="0" sz="700" spc="-10">
                <a:latin typeface="Tahoma"/>
                <a:cs typeface="Tahoma"/>
              </a:rPr>
              <a:t>39978368.</a:t>
            </a:r>
            <a:endParaRPr sz="7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595"/>
              </a:spcBef>
            </a:pPr>
            <a:r>
              <a:rPr dirty="0" sz="800" spc="-25">
                <a:solidFill>
                  <a:srgbClr val="898989"/>
                </a:solidFill>
                <a:latin typeface="Tahoma"/>
                <a:cs typeface="Tahoma"/>
              </a:rPr>
              <a:t>30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839617" y="6307835"/>
            <a:ext cx="2465070" cy="161671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85725" marR="144145" indent="-85725">
              <a:lnSpc>
                <a:spcPts val="1300"/>
              </a:lnSpc>
              <a:spcBef>
                <a:spcPts val="260"/>
              </a:spcBef>
              <a:buFont typeface="Arial MT"/>
              <a:buChar char="•"/>
              <a:tabLst>
                <a:tab pos="85725" algn="l"/>
              </a:tabLst>
            </a:pPr>
            <a:r>
              <a:rPr dirty="0" sz="1200" b="1">
                <a:latin typeface="Trebuchet MS"/>
                <a:cs typeface="Trebuchet MS"/>
              </a:rPr>
              <a:t>Change</a:t>
            </a:r>
            <a:r>
              <a:rPr dirty="0" sz="1200" spc="-80" b="1">
                <a:latin typeface="Trebuchet MS"/>
                <a:cs typeface="Trebuchet MS"/>
              </a:rPr>
              <a:t> </a:t>
            </a:r>
            <a:r>
              <a:rPr dirty="0" sz="1200" spc="-40" b="1">
                <a:latin typeface="Trebuchet MS"/>
                <a:cs typeface="Trebuchet MS"/>
              </a:rPr>
              <a:t>in</a:t>
            </a:r>
            <a:r>
              <a:rPr dirty="0" sz="1200" spc="-80" b="1">
                <a:latin typeface="Trebuchet MS"/>
                <a:cs typeface="Trebuchet MS"/>
              </a:rPr>
              <a:t> </a:t>
            </a:r>
            <a:r>
              <a:rPr dirty="0" sz="1200" spc="-10" b="1">
                <a:latin typeface="Trebuchet MS"/>
                <a:cs typeface="Trebuchet MS"/>
              </a:rPr>
              <a:t>physical,</a:t>
            </a:r>
            <a:r>
              <a:rPr dirty="0" sz="1200" spc="-75" b="1">
                <a:latin typeface="Trebuchet MS"/>
                <a:cs typeface="Trebuchet MS"/>
              </a:rPr>
              <a:t> </a:t>
            </a:r>
            <a:r>
              <a:rPr dirty="0" sz="1200" spc="-40" b="1">
                <a:latin typeface="Trebuchet MS"/>
                <a:cs typeface="Trebuchet MS"/>
              </a:rPr>
              <a:t>cognitive,</a:t>
            </a:r>
            <a:r>
              <a:rPr dirty="0" sz="1200" spc="-75" b="1">
                <a:latin typeface="Trebuchet MS"/>
                <a:cs typeface="Trebuchet MS"/>
              </a:rPr>
              <a:t> </a:t>
            </a:r>
            <a:r>
              <a:rPr dirty="0" sz="1200" spc="-25" b="1">
                <a:latin typeface="Trebuchet MS"/>
                <a:cs typeface="Trebuchet MS"/>
              </a:rPr>
              <a:t>or </a:t>
            </a:r>
            <a:r>
              <a:rPr dirty="0" sz="1200" spc="-20" b="1">
                <a:latin typeface="Trebuchet MS"/>
                <a:cs typeface="Trebuchet MS"/>
              </a:rPr>
              <a:t>mental</a:t>
            </a:r>
            <a:r>
              <a:rPr dirty="0" sz="1200" spc="-75" b="1">
                <a:latin typeface="Trebuchet MS"/>
                <a:cs typeface="Trebuchet MS"/>
              </a:rPr>
              <a:t> </a:t>
            </a:r>
            <a:r>
              <a:rPr dirty="0" sz="1200" spc="-25" b="1">
                <a:latin typeface="Trebuchet MS"/>
                <a:cs typeface="Trebuchet MS"/>
              </a:rPr>
              <a:t>health</a:t>
            </a:r>
            <a:r>
              <a:rPr dirty="0" sz="1200" spc="-80" b="1">
                <a:latin typeface="Trebuchet MS"/>
                <a:cs typeface="Trebuchet MS"/>
              </a:rPr>
              <a:t> </a:t>
            </a:r>
            <a:r>
              <a:rPr dirty="0" sz="1200" spc="-10" b="1">
                <a:latin typeface="Trebuchet MS"/>
                <a:cs typeface="Trebuchet MS"/>
              </a:rPr>
              <a:t>status</a:t>
            </a:r>
            <a:endParaRPr sz="1200">
              <a:latin typeface="Trebuchet MS"/>
              <a:cs typeface="Trebuchet MS"/>
            </a:endParaRPr>
          </a:p>
          <a:p>
            <a:pPr lvl="1" marL="257175" indent="-85725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57175" algn="l"/>
              </a:tabLst>
            </a:pPr>
            <a:r>
              <a:rPr dirty="0" sz="1200" spc="-10">
                <a:latin typeface="Tahoma"/>
                <a:cs typeface="Tahoma"/>
              </a:rPr>
              <a:t>New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or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worsening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frailty</a:t>
            </a:r>
            <a:endParaRPr sz="1200">
              <a:latin typeface="Tahoma"/>
              <a:cs typeface="Tahoma"/>
            </a:endParaRPr>
          </a:p>
          <a:p>
            <a:pPr lvl="1" marL="257175" marR="5080" indent="-85725">
              <a:lnSpc>
                <a:spcPts val="1300"/>
              </a:lnSpc>
              <a:spcBef>
                <a:spcPts val="229"/>
              </a:spcBef>
              <a:buFont typeface="Arial MT"/>
              <a:buChar char="•"/>
              <a:tabLst>
                <a:tab pos="257175" algn="l"/>
              </a:tabLst>
            </a:pPr>
            <a:r>
              <a:rPr dirty="0" sz="1200" spc="-10">
                <a:latin typeface="Tahoma"/>
                <a:cs typeface="Tahoma"/>
              </a:rPr>
              <a:t>New</a:t>
            </a:r>
            <a:r>
              <a:rPr dirty="0" sz="1200" spc="-8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diagnosis,</a:t>
            </a:r>
            <a:r>
              <a:rPr dirty="0" sz="1200" spc="-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disability</a:t>
            </a:r>
            <a:r>
              <a:rPr dirty="0" sz="1200" spc="-7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or </a:t>
            </a:r>
            <a:r>
              <a:rPr dirty="0" sz="1200">
                <a:latin typeface="Tahoma"/>
                <a:cs typeface="Tahoma"/>
              </a:rPr>
              <a:t>comorbidity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60">
                <a:latin typeface="Tahoma"/>
                <a:cs typeface="Tahoma"/>
              </a:rPr>
              <a:t>(e.g.,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kidney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disease)</a:t>
            </a:r>
            <a:endParaRPr sz="1200">
              <a:latin typeface="Tahoma"/>
              <a:cs typeface="Tahoma"/>
            </a:endParaRPr>
          </a:p>
          <a:p>
            <a:pPr lvl="1" marL="257175" marR="407670" indent="-85725">
              <a:lnSpc>
                <a:spcPts val="1200"/>
              </a:lnSpc>
              <a:spcBef>
                <a:spcPts val="290"/>
              </a:spcBef>
              <a:buFont typeface="Arial MT"/>
              <a:buChar char="•"/>
              <a:tabLst>
                <a:tab pos="257175" algn="l"/>
              </a:tabLst>
            </a:pPr>
            <a:r>
              <a:rPr dirty="0" sz="1200" spc="-10">
                <a:latin typeface="Tahoma"/>
                <a:cs typeface="Tahoma"/>
              </a:rPr>
              <a:t>New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or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worsening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cognitive impairment</a:t>
            </a:r>
            <a:endParaRPr sz="1200">
              <a:latin typeface="Tahoma"/>
              <a:cs typeface="Tahoma"/>
            </a:endParaRPr>
          </a:p>
          <a:p>
            <a:pPr lvl="1" marL="257175" marR="140970" indent="-85725">
              <a:lnSpc>
                <a:spcPts val="1300"/>
              </a:lnSpc>
              <a:spcBef>
                <a:spcPts val="204"/>
              </a:spcBef>
              <a:buFont typeface="Arial MT"/>
              <a:buChar char="•"/>
              <a:tabLst>
                <a:tab pos="257175" algn="l"/>
              </a:tabLst>
            </a:pPr>
            <a:r>
              <a:rPr dirty="0" sz="1200" spc="-20">
                <a:latin typeface="Tahoma"/>
                <a:cs typeface="Tahoma"/>
              </a:rPr>
              <a:t>New-</a:t>
            </a:r>
            <a:r>
              <a:rPr dirty="0" sz="1200" spc="-10">
                <a:latin typeface="Tahoma"/>
                <a:cs typeface="Tahoma"/>
              </a:rPr>
              <a:t>onset</a:t>
            </a:r>
            <a:r>
              <a:rPr dirty="0" sz="1200" spc="-5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depression,</a:t>
            </a:r>
            <a:r>
              <a:rPr dirty="0" sz="1200" spc="-5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anxiety, </a:t>
            </a:r>
            <a:r>
              <a:rPr dirty="0" sz="1200" spc="-10">
                <a:latin typeface="Tahoma"/>
                <a:cs typeface="Tahoma"/>
              </a:rPr>
              <a:t>stress,</a:t>
            </a:r>
            <a:r>
              <a:rPr dirty="0" sz="1200" spc="-7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or</a:t>
            </a:r>
            <a:r>
              <a:rPr dirty="0" sz="1200" spc="-7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substance</a:t>
            </a:r>
            <a:r>
              <a:rPr dirty="0" sz="1200" spc="-7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use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25499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30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844549" y="54673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605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ahoma"/>
                <a:cs typeface="Tahoma"/>
              </a:rPr>
              <a:t>5/8/26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44549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305435" rIns="0" bIns="0" rtlCol="0" vert="horz">
            <a:spAutoFit/>
          </a:bodyPr>
          <a:lstStyle/>
          <a:p>
            <a:pPr marL="458470">
              <a:lnSpc>
                <a:spcPct val="100000"/>
              </a:lnSpc>
              <a:spcBef>
                <a:spcPts val="2405"/>
              </a:spcBef>
            </a:pPr>
            <a:r>
              <a:rPr dirty="0" sz="2200" spc="-35">
                <a:latin typeface="Trebuchet MS"/>
                <a:cs typeface="Trebuchet MS"/>
              </a:rPr>
              <a:t>A</a:t>
            </a:r>
            <a:r>
              <a:rPr dirty="0" sz="2200" spc="-215">
                <a:latin typeface="Trebuchet MS"/>
                <a:cs typeface="Trebuchet MS"/>
              </a:rPr>
              <a:t> </a:t>
            </a:r>
            <a:r>
              <a:rPr dirty="0" sz="2200" spc="-100">
                <a:latin typeface="Trebuchet MS"/>
                <a:cs typeface="Trebuchet MS"/>
              </a:rPr>
              <a:t>complex</a:t>
            </a:r>
            <a:r>
              <a:rPr dirty="0" sz="2200" spc="-210">
                <a:latin typeface="Trebuchet MS"/>
                <a:cs typeface="Trebuchet MS"/>
              </a:rPr>
              <a:t> </a:t>
            </a:r>
            <a:r>
              <a:rPr dirty="0" sz="2200" spc="-150">
                <a:latin typeface="Trebuchet MS"/>
                <a:cs typeface="Trebuchet MS"/>
              </a:rPr>
              <a:t>patient</a:t>
            </a:r>
            <a:r>
              <a:rPr dirty="0" sz="2200" spc="-210">
                <a:latin typeface="Trebuchet MS"/>
                <a:cs typeface="Trebuchet MS"/>
              </a:rPr>
              <a:t> </a:t>
            </a:r>
            <a:r>
              <a:rPr dirty="0" sz="2200" spc="-135">
                <a:latin typeface="Trebuchet MS"/>
                <a:cs typeface="Trebuchet MS"/>
              </a:rPr>
              <a:t>of</a:t>
            </a:r>
            <a:r>
              <a:rPr dirty="0" sz="2200" spc="-210">
                <a:latin typeface="Trebuchet MS"/>
                <a:cs typeface="Trebuchet MS"/>
              </a:rPr>
              <a:t> </a:t>
            </a:r>
            <a:r>
              <a:rPr dirty="0" sz="2200" spc="-155">
                <a:latin typeface="Trebuchet MS"/>
                <a:cs typeface="Trebuchet MS"/>
              </a:rPr>
              <a:t>mine;</a:t>
            </a:r>
            <a:r>
              <a:rPr dirty="0" sz="2200" spc="-210">
                <a:latin typeface="Trebuchet MS"/>
                <a:cs typeface="Trebuchet MS"/>
              </a:rPr>
              <a:t> </a:t>
            </a:r>
            <a:r>
              <a:rPr dirty="0" sz="2200" spc="-180">
                <a:latin typeface="Trebuchet MS"/>
                <a:cs typeface="Trebuchet MS"/>
              </a:rPr>
              <a:t>Mr.</a:t>
            </a:r>
            <a:r>
              <a:rPr dirty="0" sz="2200" spc="-210">
                <a:latin typeface="Trebuchet MS"/>
                <a:cs typeface="Trebuchet MS"/>
              </a:rPr>
              <a:t> </a:t>
            </a:r>
            <a:r>
              <a:rPr dirty="0" sz="2200" spc="-25">
                <a:latin typeface="Trebuchet MS"/>
                <a:cs typeface="Trebuchet MS"/>
              </a:rPr>
              <a:t>AC</a:t>
            </a:r>
            <a:endParaRPr sz="2200">
              <a:latin typeface="Trebuchet MS"/>
              <a:cs typeface="Trebuchet MS"/>
            </a:endParaRPr>
          </a:p>
          <a:p>
            <a:pPr marL="572770" marR="711835" indent="-114300">
              <a:lnSpc>
                <a:spcPts val="1390"/>
              </a:lnSpc>
              <a:spcBef>
                <a:spcPts val="2265"/>
              </a:spcBef>
              <a:buFont typeface="Arial MT"/>
              <a:buChar char="•"/>
              <a:tabLst>
                <a:tab pos="572770" algn="l"/>
              </a:tabLst>
            </a:pPr>
            <a:r>
              <a:rPr dirty="0" sz="1300" spc="-25">
                <a:latin typeface="Tahoma"/>
                <a:cs typeface="Tahoma"/>
              </a:rPr>
              <a:t>A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 spc="-30">
                <a:latin typeface="Tahoma"/>
                <a:cs typeface="Tahoma"/>
              </a:rPr>
              <a:t>75</a:t>
            </a:r>
            <a:r>
              <a:rPr dirty="0" sz="1300" spc="-110">
                <a:latin typeface="Tahoma"/>
                <a:cs typeface="Tahoma"/>
              </a:rPr>
              <a:t> </a:t>
            </a:r>
            <a:r>
              <a:rPr dirty="0" sz="1300" spc="-70">
                <a:latin typeface="Tahoma"/>
                <a:cs typeface="Tahoma"/>
              </a:rPr>
              <a:t>yr-</a:t>
            </a:r>
            <a:r>
              <a:rPr dirty="0" sz="1300">
                <a:latin typeface="Tahoma"/>
                <a:cs typeface="Tahoma"/>
              </a:rPr>
              <a:t>old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retired</a:t>
            </a:r>
            <a:r>
              <a:rPr dirty="0" sz="1300" spc="-110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engineer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with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 spc="-30">
                <a:latin typeface="Tahoma"/>
                <a:cs typeface="Tahoma"/>
              </a:rPr>
              <a:t>type</a:t>
            </a:r>
            <a:r>
              <a:rPr dirty="0" sz="1300" spc="-110">
                <a:latin typeface="Tahoma"/>
                <a:cs typeface="Tahoma"/>
              </a:rPr>
              <a:t> </a:t>
            </a:r>
            <a:r>
              <a:rPr dirty="0" sz="1300" spc="-30">
                <a:latin typeface="Tahoma"/>
                <a:cs typeface="Tahoma"/>
              </a:rPr>
              <a:t>2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diabetes</a:t>
            </a:r>
            <a:r>
              <a:rPr dirty="0" sz="1300" spc="-110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for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 spc="-30">
                <a:latin typeface="Tahoma"/>
                <a:cs typeface="Tahoma"/>
              </a:rPr>
              <a:t>30</a:t>
            </a:r>
            <a:r>
              <a:rPr dirty="0" sz="1300" spc="-110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years.</a:t>
            </a:r>
            <a:r>
              <a:rPr dirty="0" sz="1300" spc="-12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Recent gastric</a:t>
            </a:r>
            <a:r>
              <a:rPr dirty="0" sz="1300" spc="-85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ulcer</a:t>
            </a:r>
            <a:r>
              <a:rPr dirty="0" sz="1300" spc="-80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requiring</a:t>
            </a:r>
            <a:r>
              <a:rPr dirty="0" sz="1300" spc="-8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transfusion</a:t>
            </a:r>
            <a:endParaRPr sz="1300">
              <a:latin typeface="Tahoma"/>
              <a:cs typeface="Tahoma"/>
            </a:endParaRPr>
          </a:p>
          <a:p>
            <a:pPr marL="572770" marR="699770" indent="-114300">
              <a:lnSpc>
                <a:spcPts val="1420"/>
              </a:lnSpc>
              <a:spcBef>
                <a:spcPts val="480"/>
              </a:spcBef>
              <a:buFont typeface="Arial MT"/>
              <a:buChar char="•"/>
              <a:tabLst>
                <a:tab pos="572770" algn="l"/>
              </a:tabLst>
            </a:pPr>
            <a:r>
              <a:rPr dirty="0" u="sng" sz="130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Complications</a:t>
            </a:r>
            <a:r>
              <a:rPr dirty="0" sz="1300">
                <a:latin typeface="Tahoma"/>
                <a:cs typeface="Tahoma"/>
              </a:rPr>
              <a:t>:</a:t>
            </a:r>
            <a:r>
              <a:rPr dirty="0" sz="1300" spc="-8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CAD,</a:t>
            </a:r>
            <a:r>
              <a:rPr dirty="0" sz="1300" spc="-8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CABG,</a:t>
            </a:r>
            <a:r>
              <a:rPr dirty="0" sz="1300" spc="-80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PAD</a:t>
            </a:r>
            <a:r>
              <a:rPr dirty="0" sz="1300" spc="-70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with</a:t>
            </a:r>
            <a:r>
              <a:rPr dirty="0" sz="1300" spc="-7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stents,</a:t>
            </a:r>
            <a:r>
              <a:rPr dirty="0" sz="1300" spc="-80">
                <a:latin typeface="Tahoma"/>
                <a:cs typeface="Tahoma"/>
              </a:rPr>
              <a:t> </a:t>
            </a:r>
            <a:r>
              <a:rPr dirty="0" sz="1300" spc="-35">
                <a:latin typeface="Tahoma"/>
                <a:cs typeface="Tahoma"/>
              </a:rPr>
              <a:t>neuropathy,</a:t>
            </a:r>
            <a:r>
              <a:rPr dirty="0" sz="1300" spc="-75">
                <a:latin typeface="Tahoma"/>
                <a:cs typeface="Tahoma"/>
              </a:rPr>
              <a:t> </a:t>
            </a:r>
            <a:r>
              <a:rPr dirty="0" sz="1300" spc="-40">
                <a:latin typeface="Tahoma"/>
                <a:cs typeface="Tahoma"/>
              </a:rPr>
              <a:t>R</a:t>
            </a:r>
            <a:r>
              <a:rPr dirty="0" sz="1300" spc="-7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forefoot amputation,</a:t>
            </a:r>
            <a:r>
              <a:rPr dirty="0" sz="1300" spc="-9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CKD2</a:t>
            </a:r>
            <a:r>
              <a:rPr dirty="0" sz="1300" spc="-80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A3</a:t>
            </a:r>
            <a:endParaRPr sz="1300">
              <a:latin typeface="Tahoma"/>
              <a:cs typeface="Tahoma"/>
            </a:endParaRPr>
          </a:p>
          <a:p>
            <a:pPr marL="572770" marR="883285" indent="-114300">
              <a:lnSpc>
                <a:spcPts val="1390"/>
              </a:lnSpc>
              <a:spcBef>
                <a:spcPts val="500"/>
              </a:spcBef>
              <a:buFont typeface="Arial MT"/>
              <a:buChar char="•"/>
              <a:tabLst>
                <a:tab pos="572770" algn="l"/>
              </a:tabLst>
            </a:pPr>
            <a:r>
              <a:rPr dirty="0" u="sng" sz="130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Medications</a:t>
            </a:r>
            <a:r>
              <a:rPr dirty="0" sz="1300">
                <a:latin typeface="Tahoma"/>
                <a:cs typeface="Tahoma"/>
              </a:rPr>
              <a:t>:</a:t>
            </a:r>
            <a:r>
              <a:rPr dirty="0" sz="1300" spc="-12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Glargine</a:t>
            </a:r>
            <a:r>
              <a:rPr dirty="0" sz="1300" spc="-12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19U</a:t>
            </a:r>
            <a:r>
              <a:rPr dirty="0" sz="1300" spc="-12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Ǫ</a:t>
            </a:r>
            <a:r>
              <a:rPr dirty="0" sz="1300" spc="-12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am,</a:t>
            </a:r>
            <a:r>
              <a:rPr dirty="0" sz="1300" spc="-12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irbesartan</a:t>
            </a:r>
            <a:r>
              <a:rPr dirty="0" sz="1300" spc="-120">
                <a:latin typeface="Tahoma"/>
                <a:cs typeface="Tahoma"/>
              </a:rPr>
              <a:t> </a:t>
            </a:r>
            <a:r>
              <a:rPr dirty="0" sz="1300" spc="-30">
                <a:latin typeface="Tahoma"/>
                <a:cs typeface="Tahoma"/>
              </a:rPr>
              <a:t>300</a:t>
            </a:r>
            <a:r>
              <a:rPr dirty="0" sz="1300" spc="-120">
                <a:latin typeface="Tahoma"/>
                <a:cs typeface="Tahoma"/>
              </a:rPr>
              <a:t> </a:t>
            </a:r>
            <a:r>
              <a:rPr dirty="0" sz="1300" spc="-40">
                <a:latin typeface="Tahoma"/>
                <a:cs typeface="Tahoma"/>
              </a:rPr>
              <a:t>mg,</a:t>
            </a:r>
            <a:r>
              <a:rPr dirty="0" sz="1300" spc="-12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rosuvastatin </a:t>
            </a:r>
            <a:r>
              <a:rPr dirty="0" sz="1300" spc="-30">
                <a:latin typeface="Tahoma"/>
                <a:cs typeface="Tahoma"/>
              </a:rPr>
              <a:t>10mg(</a:t>
            </a:r>
            <a:r>
              <a:rPr dirty="0" sz="1300" spc="-30">
                <a:solidFill>
                  <a:srgbClr val="156082"/>
                </a:solidFill>
                <a:latin typeface="Tahoma"/>
                <a:cs typeface="Tahoma"/>
              </a:rPr>
              <a:t>recent</a:t>
            </a:r>
            <a:r>
              <a:rPr dirty="0" sz="1300" spc="-114">
                <a:solidFill>
                  <a:srgbClr val="156082"/>
                </a:solidFill>
                <a:latin typeface="Tahoma"/>
                <a:cs typeface="Tahoma"/>
              </a:rPr>
              <a:t> </a:t>
            </a:r>
            <a:r>
              <a:rPr dirty="0" sz="1300" spc="-20">
                <a:solidFill>
                  <a:srgbClr val="156082"/>
                </a:solidFill>
                <a:latin typeface="Tahoma"/>
                <a:cs typeface="Tahoma"/>
              </a:rPr>
              <a:t>addition</a:t>
            </a:r>
            <a:r>
              <a:rPr dirty="0" sz="1300" spc="-20">
                <a:latin typeface="Tahoma"/>
                <a:cs typeface="Tahoma"/>
              </a:rPr>
              <a:t>),</a:t>
            </a:r>
            <a:r>
              <a:rPr dirty="0" sz="1300" spc="-11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apixaban</a:t>
            </a:r>
            <a:r>
              <a:rPr dirty="0" sz="1300" spc="-105">
                <a:latin typeface="Tahoma"/>
                <a:cs typeface="Tahoma"/>
              </a:rPr>
              <a:t> </a:t>
            </a:r>
            <a:r>
              <a:rPr dirty="0" sz="1300" spc="-40">
                <a:latin typeface="Tahoma"/>
                <a:cs typeface="Tahoma"/>
              </a:rPr>
              <a:t>5mg,</a:t>
            </a:r>
            <a:r>
              <a:rPr dirty="0" sz="1300" spc="-11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diltiazem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ER</a:t>
            </a:r>
            <a:r>
              <a:rPr dirty="0" sz="1300" spc="-10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120mg</a:t>
            </a:r>
            <a:endParaRPr sz="1300">
              <a:latin typeface="Tahoma"/>
              <a:cs typeface="Tahoma"/>
            </a:endParaRPr>
          </a:p>
          <a:p>
            <a:pPr marL="572770" marR="770255" indent="-114300">
              <a:lnSpc>
                <a:spcPts val="1420"/>
              </a:lnSpc>
              <a:spcBef>
                <a:spcPts val="480"/>
              </a:spcBef>
              <a:buFont typeface="Arial MT"/>
              <a:buChar char="•"/>
              <a:tabLst>
                <a:tab pos="572770" algn="l"/>
              </a:tabLst>
            </a:pPr>
            <a:r>
              <a:rPr dirty="0" u="sng" sz="130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Physical</a:t>
            </a:r>
            <a:r>
              <a:rPr dirty="0" u="sng" sz="1300" spc="-10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300" spc="-4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exam</a:t>
            </a:r>
            <a:r>
              <a:rPr dirty="0" sz="1300" spc="-45">
                <a:latin typeface="Tahoma"/>
                <a:cs typeface="Tahoma"/>
              </a:rPr>
              <a:t>:</a:t>
            </a:r>
            <a:r>
              <a:rPr dirty="0" sz="1300" spc="-100">
                <a:latin typeface="Tahoma"/>
                <a:cs typeface="Tahoma"/>
              </a:rPr>
              <a:t> </a:t>
            </a:r>
            <a:r>
              <a:rPr dirty="0" sz="1300" spc="-40">
                <a:latin typeface="Tahoma"/>
                <a:cs typeface="Tahoma"/>
              </a:rPr>
              <a:t>128/76.</a:t>
            </a:r>
            <a:r>
              <a:rPr dirty="0" sz="1300" spc="-95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Frail,</a:t>
            </a:r>
            <a:r>
              <a:rPr dirty="0" sz="1300" spc="-9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pale,</a:t>
            </a:r>
            <a:r>
              <a:rPr dirty="0" sz="1300" spc="-95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irregular</a:t>
            </a:r>
            <a:r>
              <a:rPr dirty="0" sz="1300" spc="-90">
                <a:latin typeface="Tahoma"/>
                <a:cs typeface="Tahoma"/>
              </a:rPr>
              <a:t> </a:t>
            </a:r>
            <a:r>
              <a:rPr dirty="0" sz="1300" spc="-30">
                <a:latin typeface="Tahoma"/>
                <a:cs typeface="Tahoma"/>
              </a:rPr>
              <a:t>rhythm,</a:t>
            </a:r>
            <a:r>
              <a:rPr dirty="0" sz="1300" spc="-95">
                <a:latin typeface="Tahoma"/>
                <a:cs typeface="Tahoma"/>
              </a:rPr>
              <a:t> </a:t>
            </a:r>
            <a:r>
              <a:rPr dirty="0" sz="1300" spc="-40">
                <a:latin typeface="Tahoma"/>
                <a:cs typeface="Tahoma"/>
              </a:rPr>
              <a:t>R</a:t>
            </a:r>
            <a:r>
              <a:rPr dirty="0" sz="1300" spc="-9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forefoot amputation,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 spc="-30">
                <a:latin typeface="Tahoma"/>
                <a:cs typeface="Tahoma"/>
              </a:rPr>
              <a:t>neuropathy,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absent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pulses</a:t>
            </a:r>
            <a:r>
              <a:rPr dirty="0" sz="1300" spc="-11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L</a:t>
            </a:r>
            <a:r>
              <a:rPr dirty="0" sz="1300" spc="-10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foot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and</a:t>
            </a:r>
            <a:r>
              <a:rPr dirty="0" sz="1300" spc="-110">
                <a:latin typeface="Tahoma"/>
                <a:cs typeface="Tahoma"/>
              </a:rPr>
              <a:t> </a:t>
            </a:r>
            <a:r>
              <a:rPr dirty="0" sz="1300" spc="-40">
                <a:latin typeface="Tahoma"/>
                <a:cs typeface="Tahoma"/>
              </a:rPr>
              <a:t>R</a:t>
            </a:r>
            <a:r>
              <a:rPr dirty="0" sz="1300" spc="-11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posterior</a:t>
            </a:r>
            <a:r>
              <a:rPr dirty="0" sz="1300" spc="-10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tibial</a:t>
            </a:r>
            <a:endParaRPr sz="1300">
              <a:latin typeface="Tahoma"/>
              <a:cs typeface="Tahoma"/>
            </a:endParaRPr>
          </a:p>
          <a:p>
            <a:pPr marL="572770" marR="868680" indent="-114300">
              <a:lnSpc>
                <a:spcPts val="1390"/>
              </a:lnSpc>
              <a:spcBef>
                <a:spcPts val="500"/>
              </a:spcBef>
              <a:buFont typeface="Arial MT"/>
              <a:buChar char="•"/>
              <a:tabLst>
                <a:tab pos="572770" algn="l"/>
              </a:tabLst>
            </a:pPr>
            <a:r>
              <a:rPr dirty="0" u="sng" sz="1300" spc="-2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Laboratory</a:t>
            </a:r>
            <a:r>
              <a:rPr dirty="0" u="sng" sz="1300" spc="-9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300" spc="-2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tests</a:t>
            </a:r>
            <a:r>
              <a:rPr dirty="0" sz="1300" spc="-20">
                <a:latin typeface="Tahoma"/>
                <a:cs typeface="Tahoma"/>
              </a:rPr>
              <a:t>:</a:t>
            </a:r>
            <a:r>
              <a:rPr dirty="0" sz="1300" spc="-95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A1C</a:t>
            </a:r>
            <a:r>
              <a:rPr dirty="0" sz="1300" spc="-85">
                <a:latin typeface="Tahoma"/>
                <a:cs typeface="Tahoma"/>
              </a:rPr>
              <a:t> </a:t>
            </a:r>
            <a:r>
              <a:rPr dirty="0" sz="1300" spc="-40">
                <a:latin typeface="Tahoma"/>
                <a:cs typeface="Tahoma"/>
              </a:rPr>
              <a:t>4.9%,EGFR</a:t>
            </a:r>
            <a:r>
              <a:rPr dirty="0" sz="1300" spc="-90">
                <a:latin typeface="Tahoma"/>
                <a:cs typeface="Tahoma"/>
              </a:rPr>
              <a:t> </a:t>
            </a:r>
            <a:r>
              <a:rPr dirty="0" sz="1300" spc="-30">
                <a:latin typeface="Tahoma"/>
                <a:cs typeface="Tahoma"/>
              </a:rPr>
              <a:t>78,</a:t>
            </a:r>
            <a:r>
              <a:rPr dirty="0" sz="1300" spc="-95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UACR</a:t>
            </a:r>
            <a:r>
              <a:rPr dirty="0" sz="1300" spc="-85">
                <a:latin typeface="Tahoma"/>
                <a:cs typeface="Tahoma"/>
              </a:rPr>
              <a:t> </a:t>
            </a:r>
            <a:r>
              <a:rPr dirty="0" sz="1300" spc="-30">
                <a:latin typeface="Tahoma"/>
                <a:cs typeface="Tahoma"/>
              </a:rPr>
              <a:t>641</a:t>
            </a:r>
            <a:r>
              <a:rPr dirty="0" sz="1300" spc="-90">
                <a:latin typeface="Tahoma"/>
                <a:cs typeface="Tahoma"/>
              </a:rPr>
              <a:t> </a:t>
            </a:r>
            <a:r>
              <a:rPr dirty="0" sz="1300" spc="-30">
                <a:latin typeface="Tahoma"/>
                <a:cs typeface="Tahoma"/>
              </a:rPr>
              <a:t>/min/1.73m</a:t>
            </a:r>
            <a:r>
              <a:rPr dirty="0" baseline="24691" sz="1350" spc="-44">
                <a:latin typeface="Tahoma"/>
                <a:cs typeface="Tahoma"/>
              </a:rPr>
              <a:t>2,</a:t>
            </a:r>
            <a:r>
              <a:rPr dirty="0" baseline="24691" sz="1350" spc="-112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LDL </a:t>
            </a:r>
            <a:r>
              <a:rPr dirty="0" sz="1300" spc="-45">
                <a:latin typeface="Tahoma"/>
                <a:cs typeface="Tahoma"/>
              </a:rPr>
              <a:t>78mg/dL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 spc="-30">
                <a:latin typeface="Tahoma"/>
                <a:cs typeface="Tahoma"/>
              </a:rPr>
              <a:t>(</a:t>
            </a:r>
            <a:r>
              <a:rPr dirty="0" sz="1300" spc="-30">
                <a:solidFill>
                  <a:srgbClr val="156082"/>
                </a:solidFill>
                <a:latin typeface="Tahoma"/>
                <a:cs typeface="Tahoma"/>
              </a:rPr>
              <a:t>prior</a:t>
            </a:r>
            <a:r>
              <a:rPr dirty="0" sz="1300" spc="-110">
                <a:solidFill>
                  <a:srgbClr val="156082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156082"/>
                </a:solidFill>
                <a:latin typeface="Tahoma"/>
                <a:cs typeface="Tahoma"/>
              </a:rPr>
              <a:t>to</a:t>
            </a:r>
            <a:r>
              <a:rPr dirty="0" sz="1300" spc="-110">
                <a:solidFill>
                  <a:srgbClr val="156082"/>
                </a:solidFill>
                <a:latin typeface="Tahoma"/>
                <a:cs typeface="Tahoma"/>
              </a:rPr>
              <a:t> </a:t>
            </a:r>
            <a:r>
              <a:rPr dirty="0" sz="1300" spc="-25">
                <a:solidFill>
                  <a:srgbClr val="156082"/>
                </a:solidFill>
                <a:latin typeface="Tahoma"/>
                <a:cs typeface="Tahoma"/>
              </a:rPr>
              <a:t>statin</a:t>
            </a:r>
            <a:r>
              <a:rPr dirty="0" sz="1300" spc="-25">
                <a:latin typeface="Tahoma"/>
                <a:cs typeface="Tahoma"/>
              </a:rPr>
              <a:t>),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Hb</a:t>
            </a:r>
            <a:r>
              <a:rPr dirty="0" sz="1300" spc="-110">
                <a:latin typeface="Tahoma"/>
                <a:cs typeface="Tahoma"/>
              </a:rPr>
              <a:t> </a:t>
            </a:r>
            <a:r>
              <a:rPr dirty="0" sz="1300" spc="-30">
                <a:latin typeface="Tahoma"/>
                <a:cs typeface="Tahoma"/>
              </a:rPr>
              <a:t>8.9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g/dL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25499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31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303020" y="7653972"/>
            <a:ext cx="5088255" cy="406400"/>
          </a:xfrm>
          <a:custGeom>
            <a:avLst/>
            <a:gdLst/>
            <a:ahLst/>
            <a:cxnLst/>
            <a:rect l="l" t="t" r="r" b="b"/>
            <a:pathLst>
              <a:path w="5088255" h="406400">
                <a:moveTo>
                  <a:pt x="5088090" y="0"/>
                </a:moveTo>
                <a:lnTo>
                  <a:pt x="0" y="0"/>
                </a:lnTo>
                <a:lnTo>
                  <a:pt x="0" y="190500"/>
                </a:lnTo>
                <a:lnTo>
                  <a:pt x="0" y="215900"/>
                </a:lnTo>
                <a:lnTo>
                  <a:pt x="0" y="406400"/>
                </a:lnTo>
                <a:lnTo>
                  <a:pt x="2443950" y="406400"/>
                </a:lnTo>
                <a:lnTo>
                  <a:pt x="2443950" y="215900"/>
                </a:lnTo>
                <a:lnTo>
                  <a:pt x="5088090" y="215900"/>
                </a:lnTo>
                <a:lnTo>
                  <a:pt x="508809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844549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257810" rIns="0" bIns="0" rtlCol="0" vert="horz">
            <a:spAutoFit/>
          </a:bodyPr>
          <a:lstStyle/>
          <a:p>
            <a:pPr marL="458470" marR="873760">
              <a:lnSpc>
                <a:spcPts val="1900"/>
              </a:lnSpc>
              <a:spcBef>
                <a:spcPts val="2030"/>
              </a:spcBef>
            </a:pPr>
            <a:r>
              <a:rPr dirty="0" sz="1800" spc="-20">
                <a:latin typeface="Trebuchet MS"/>
                <a:cs typeface="Trebuchet MS"/>
              </a:rPr>
              <a:t>AR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 spc="-55">
                <a:latin typeface="Trebuchet MS"/>
                <a:cs typeface="Trebuchet MS"/>
              </a:rPr>
              <a:t>2:Besides</a:t>
            </a:r>
            <a:r>
              <a:rPr dirty="0" sz="1800" spc="-160">
                <a:latin typeface="Trebuchet MS"/>
                <a:cs typeface="Trebuchet MS"/>
              </a:rPr>
              <a:t> </a:t>
            </a:r>
            <a:r>
              <a:rPr dirty="0" sz="1800" spc="-105">
                <a:latin typeface="Trebuchet MS"/>
                <a:cs typeface="Trebuchet MS"/>
              </a:rPr>
              <a:t>reducing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-125">
                <a:latin typeface="Trebuchet MS"/>
                <a:cs typeface="Trebuchet MS"/>
              </a:rPr>
              <a:t>the</a:t>
            </a:r>
            <a:r>
              <a:rPr dirty="0" sz="1800" spc="-160">
                <a:latin typeface="Trebuchet MS"/>
                <a:cs typeface="Trebuchet MS"/>
              </a:rPr>
              <a:t> </a:t>
            </a:r>
            <a:r>
              <a:rPr dirty="0" sz="1800" spc="-80">
                <a:latin typeface="Trebuchet MS"/>
                <a:cs typeface="Trebuchet MS"/>
              </a:rPr>
              <a:t>insulin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-90">
                <a:latin typeface="Trebuchet MS"/>
                <a:cs typeface="Trebuchet MS"/>
              </a:rPr>
              <a:t>dose,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-75">
                <a:latin typeface="Trebuchet MS"/>
                <a:cs typeface="Trebuchet MS"/>
              </a:rPr>
              <a:t>how</a:t>
            </a:r>
            <a:r>
              <a:rPr dirty="0" sz="1800" spc="-160">
                <a:latin typeface="Trebuchet MS"/>
                <a:cs typeface="Trebuchet MS"/>
              </a:rPr>
              <a:t> </a:t>
            </a:r>
            <a:r>
              <a:rPr dirty="0" sz="1800" spc="-65">
                <a:latin typeface="Trebuchet MS"/>
                <a:cs typeface="Trebuchet MS"/>
              </a:rPr>
              <a:t>can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we </a:t>
            </a:r>
            <a:r>
              <a:rPr dirty="0" sz="1800" spc="-135">
                <a:latin typeface="Trebuchet MS"/>
                <a:cs typeface="Trebuchet MS"/>
              </a:rPr>
              <a:t>mitigate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 spc="-45">
                <a:latin typeface="Trebuchet MS"/>
                <a:cs typeface="Trebuchet MS"/>
              </a:rPr>
              <a:t>his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 spc="-80">
                <a:latin typeface="Trebuchet MS"/>
                <a:cs typeface="Trebuchet MS"/>
              </a:rPr>
              <a:t>risk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 spc="-110">
                <a:latin typeface="Trebuchet MS"/>
                <a:cs typeface="Trebuchet MS"/>
              </a:rPr>
              <a:t>of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-95">
                <a:latin typeface="Trebuchet MS"/>
                <a:cs typeface="Trebuchet MS"/>
              </a:rPr>
              <a:t>severe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hypoglycemia?</a:t>
            </a:r>
            <a:endParaRPr sz="1800">
              <a:latin typeface="Trebuchet MS"/>
              <a:cs typeface="Trebuchet MS"/>
            </a:endParaRPr>
          </a:p>
          <a:p>
            <a:pPr marL="715010" indent="-256540">
              <a:lnSpc>
                <a:spcPct val="100000"/>
              </a:lnSpc>
              <a:spcBef>
                <a:spcPts val="1190"/>
              </a:spcBef>
              <a:buAutoNum type="alphaUcPeriod"/>
              <a:tabLst>
                <a:tab pos="715010" algn="l"/>
              </a:tabLst>
            </a:pPr>
            <a:r>
              <a:rPr dirty="0" sz="1400">
                <a:latin typeface="Tahoma"/>
                <a:cs typeface="Tahoma"/>
              </a:rPr>
              <a:t>Discuss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harms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of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hypoglycemia,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and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reassess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A1C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goals</a:t>
            </a:r>
            <a:endParaRPr sz="1400">
              <a:latin typeface="Tahoma"/>
              <a:cs typeface="Tahoma"/>
            </a:endParaRPr>
          </a:p>
          <a:p>
            <a:pPr marL="715010" indent="-256540">
              <a:lnSpc>
                <a:spcPct val="100000"/>
              </a:lnSpc>
              <a:spcBef>
                <a:spcPts val="315"/>
              </a:spcBef>
              <a:buAutoNum type="alphaUcPeriod"/>
              <a:tabLst>
                <a:tab pos="715010" algn="l"/>
              </a:tabLst>
            </a:pPr>
            <a:r>
              <a:rPr dirty="0" sz="1400" spc="-20">
                <a:latin typeface="Tahoma"/>
                <a:cs typeface="Tahoma"/>
              </a:rPr>
              <a:t>Order</a:t>
            </a:r>
            <a:r>
              <a:rPr dirty="0" sz="1400" spc="-10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a</a:t>
            </a:r>
            <a:r>
              <a:rPr dirty="0" sz="1400" spc="-10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continuous</a:t>
            </a:r>
            <a:r>
              <a:rPr dirty="0" sz="1400" spc="-9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glucose</a:t>
            </a:r>
            <a:r>
              <a:rPr dirty="0" sz="1400" spc="-10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monitor</a:t>
            </a:r>
            <a:endParaRPr sz="1400">
              <a:latin typeface="Tahoma"/>
              <a:cs typeface="Tahoma"/>
            </a:endParaRPr>
          </a:p>
          <a:p>
            <a:pPr marL="715010" indent="-256540">
              <a:lnSpc>
                <a:spcPct val="100000"/>
              </a:lnSpc>
              <a:spcBef>
                <a:spcPts val="430"/>
              </a:spcBef>
              <a:buAutoNum type="alphaUcPeriod"/>
              <a:tabLst>
                <a:tab pos="715010" algn="l"/>
              </a:tabLst>
            </a:pPr>
            <a:r>
              <a:rPr dirty="0" sz="1400">
                <a:latin typeface="Tahoma"/>
                <a:cs typeface="Tahoma"/>
              </a:rPr>
              <a:t>Stop</a:t>
            </a:r>
            <a:r>
              <a:rPr dirty="0" sz="1400" spc="-114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insulin</a:t>
            </a:r>
            <a:r>
              <a:rPr dirty="0" sz="1400" spc="-12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glargine</a:t>
            </a:r>
            <a:endParaRPr sz="1400">
              <a:latin typeface="Tahoma"/>
              <a:cs typeface="Tahoma"/>
            </a:endParaRPr>
          </a:p>
          <a:p>
            <a:pPr marL="715010" indent="-256540">
              <a:lnSpc>
                <a:spcPct val="100000"/>
              </a:lnSpc>
              <a:spcBef>
                <a:spcPts val="310"/>
              </a:spcBef>
              <a:buAutoNum type="alphaUcPeriod"/>
              <a:tabLst>
                <a:tab pos="715010" algn="l"/>
              </a:tabLst>
            </a:pPr>
            <a:r>
              <a:rPr dirty="0" sz="1400">
                <a:latin typeface="Tahoma"/>
                <a:cs typeface="Tahoma"/>
              </a:rPr>
              <a:t>Reassess</a:t>
            </a:r>
            <a:r>
              <a:rPr dirty="0" sz="1400" spc="-85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the</a:t>
            </a:r>
            <a:r>
              <a:rPr dirty="0" sz="1400" spc="-85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validity</a:t>
            </a:r>
            <a:r>
              <a:rPr dirty="0" sz="1400" spc="-90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of</a:t>
            </a:r>
            <a:r>
              <a:rPr dirty="0" sz="1400" spc="-8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his</a:t>
            </a:r>
            <a:r>
              <a:rPr dirty="0" sz="1400" spc="-8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A1C</a:t>
            </a:r>
            <a:r>
              <a:rPr dirty="0" sz="1400" spc="-9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measurement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400">
              <a:latin typeface="Tahoma"/>
              <a:cs typeface="Tahoma"/>
            </a:endParaRPr>
          </a:p>
          <a:p>
            <a:pPr marL="458470" marR="565785">
              <a:lnSpc>
                <a:spcPts val="1490"/>
              </a:lnSpc>
              <a:spcBef>
                <a:spcPts val="5"/>
              </a:spcBef>
            </a:pPr>
            <a:r>
              <a:rPr dirty="0" sz="1400" spc="-140">
                <a:latin typeface="Tahoma"/>
                <a:cs typeface="Tahoma"/>
              </a:rPr>
              <a:t>**</a:t>
            </a:r>
            <a:r>
              <a:rPr dirty="0" sz="1400" spc="-12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all</a:t>
            </a:r>
            <a:r>
              <a:rPr dirty="0" sz="1400" spc="-114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correct</a:t>
            </a:r>
            <a:r>
              <a:rPr dirty="0" sz="1400" spc="-114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but</a:t>
            </a:r>
            <a:r>
              <a:rPr dirty="0" sz="1400" spc="-114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would</a:t>
            </a:r>
            <a:r>
              <a:rPr dirty="0" sz="1400" spc="-1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be</a:t>
            </a:r>
            <a:r>
              <a:rPr dirty="0" sz="1400" spc="-114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interesting</a:t>
            </a:r>
            <a:r>
              <a:rPr dirty="0" sz="1400" spc="-11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to</a:t>
            </a:r>
            <a:r>
              <a:rPr dirty="0" sz="1400" spc="-1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see</a:t>
            </a:r>
            <a:r>
              <a:rPr dirty="0" sz="1400" spc="-114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the</a:t>
            </a:r>
            <a:r>
              <a:rPr dirty="0" sz="1400" spc="-114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emphasis</a:t>
            </a:r>
            <a:r>
              <a:rPr dirty="0" sz="1400" spc="-110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that</a:t>
            </a:r>
            <a:r>
              <a:rPr dirty="0" sz="1400" spc="-114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the </a:t>
            </a:r>
            <a:r>
              <a:rPr dirty="0" sz="1400">
                <a:latin typeface="Tahoma"/>
                <a:cs typeface="Tahoma"/>
              </a:rPr>
              <a:t>audience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places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on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each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option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/>
          <p:nvPr/>
        </p:nvSpPr>
        <p:spPr>
          <a:xfrm>
            <a:off x="825499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32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605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ahoma"/>
                <a:cs typeface="Tahoma"/>
              </a:rPr>
              <a:t>5/8/26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303813" y="1434083"/>
            <a:ext cx="2404745" cy="1534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ts val="1864"/>
              </a:lnSpc>
              <a:spcBef>
                <a:spcPts val="100"/>
              </a:spcBef>
            </a:pPr>
            <a:r>
              <a:rPr dirty="0" sz="1600">
                <a:latin typeface="Arial MT"/>
                <a:cs typeface="Arial MT"/>
              </a:rPr>
              <a:t>What’s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in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number?</a:t>
            </a:r>
            <a:endParaRPr sz="1600">
              <a:latin typeface="Arial MT"/>
              <a:cs typeface="Arial MT"/>
            </a:endParaRPr>
          </a:p>
          <a:p>
            <a:pPr>
              <a:lnSpc>
                <a:spcPts val="1625"/>
              </a:lnSpc>
            </a:pPr>
            <a:r>
              <a:rPr dirty="0" sz="1400">
                <a:solidFill>
                  <a:srgbClr val="C81A1A"/>
                </a:solidFill>
                <a:latin typeface="Arial MT"/>
                <a:cs typeface="Arial MT"/>
              </a:rPr>
              <a:t>Interpretation</a:t>
            </a:r>
            <a:r>
              <a:rPr dirty="0" sz="1400" spc="165">
                <a:solidFill>
                  <a:srgbClr val="C81A1A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C81A1A"/>
                </a:solidFill>
                <a:latin typeface="Arial MT"/>
                <a:cs typeface="Arial MT"/>
              </a:rPr>
              <a:t>of</a:t>
            </a:r>
            <a:r>
              <a:rPr dirty="0" sz="1400" spc="55">
                <a:solidFill>
                  <a:srgbClr val="C81A1A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C81A1A"/>
                </a:solidFill>
                <a:latin typeface="Arial MT"/>
                <a:cs typeface="Arial MT"/>
              </a:rPr>
              <a:t>A1C</a:t>
            </a:r>
            <a:endParaRPr sz="1400">
              <a:latin typeface="Arial MT"/>
              <a:cs typeface="Arial MT"/>
            </a:endParaRPr>
          </a:p>
          <a:p>
            <a:pPr marL="570230">
              <a:lnSpc>
                <a:spcPct val="100000"/>
              </a:lnSpc>
              <a:spcBef>
                <a:spcPts val="1350"/>
              </a:spcBef>
            </a:pPr>
            <a:r>
              <a:rPr dirty="0" u="sng" sz="1200" b="1" i="1">
                <a:solidFill>
                  <a:srgbClr val="156082"/>
                </a:solidFill>
                <a:uFill>
                  <a:solidFill>
                    <a:srgbClr val="156082"/>
                  </a:solidFill>
                </a:uFill>
                <a:latin typeface="Arial"/>
                <a:cs typeface="Arial"/>
              </a:rPr>
              <a:t>A1c</a:t>
            </a:r>
            <a:r>
              <a:rPr dirty="0" u="sng" sz="1200" spc="-20" b="1" i="1">
                <a:solidFill>
                  <a:srgbClr val="156082"/>
                </a:solidFill>
                <a:uFill>
                  <a:solidFill>
                    <a:srgbClr val="156082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 i="1">
                <a:solidFill>
                  <a:srgbClr val="156082"/>
                </a:solidFill>
                <a:uFill>
                  <a:solidFill>
                    <a:srgbClr val="156082"/>
                  </a:solidFill>
                </a:uFill>
                <a:latin typeface="Arial"/>
                <a:cs typeface="Arial"/>
              </a:rPr>
              <a:t>may</a:t>
            </a:r>
            <a:r>
              <a:rPr dirty="0" u="sng" sz="1200" spc="-15" b="1" i="1">
                <a:solidFill>
                  <a:srgbClr val="156082"/>
                </a:solidFill>
                <a:uFill>
                  <a:solidFill>
                    <a:srgbClr val="156082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 i="1">
                <a:solidFill>
                  <a:srgbClr val="156082"/>
                </a:solidFill>
                <a:uFill>
                  <a:solidFill>
                    <a:srgbClr val="156082"/>
                  </a:solidFill>
                </a:uFill>
                <a:latin typeface="Arial"/>
                <a:cs typeface="Arial"/>
              </a:rPr>
              <a:t>be</a:t>
            </a:r>
            <a:r>
              <a:rPr dirty="0" u="sng" sz="1200" spc="-15" b="1" i="1">
                <a:solidFill>
                  <a:srgbClr val="156082"/>
                </a:solidFill>
                <a:uFill>
                  <a:solidFill>
                    <a:srgbClr val="156082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 i="1">
                <a:solidFill>
                  <a:srgbClr val="156082"/>
                </a:solidFill>
                <a:uFill>
                  <a:solidFill>
                    <a:srgbClr val="156082"/>
                  </a:solidFill>
                </a:uFill>
                <a:latin typeface="Arial"/>
                <a:cs typeface="Arial"/>
              </a:rPr>
              <a:t>increased</a:t>
            </a:r>
            <a:r>
              <a:rPr dirty="0" u="sng" sz="1200" spc="-15" b="1" i="1">
                <a:solidFill>
                  <a:srgbClr val="156082"/>
                </a:solidFill>
                <a:uFill>
                  <a:solidFill>
                    <a:srgbClr val="156082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25" b="1" i="1">
                <a:solidFill>
                  <a:srgbClr val="156082"/>
                </a:solidFill>
                <a:uFill>
                  <a:solidFill>
                    <a:srgbClr val="156082"/>
                  </a:solidFill>
                </a:uFill>
                <a:latin typeface="Arial"/>
                <a:cs typeface="Arial"/>
              </a:rPr>
              <a:t>by</a:t>
            </a:r>
            <a:endParaRPr sz="1200">
              <a:latin typeface="Arial"/>
              <a:cs typeface="Arial"/>
            </a:endParaRPr>
          </a:p>
          <a:p>
            <a:pPr marL="683260" indent="-113030">
              <a:lnSpc>
                <a:spcPct val="100000"/>
              </a:lnSpc>
              <a:spcBef>
                <a:spcPts val="295"/>
              </a:spcBef>
              <a:buFont typeface="Arial MT"/>
              <a:buChar char="•"/>
              <a:tabLst>
                <a:tab pos="683260" algn="l"/>
              </a:tabLst>
            </a:pPr>
            <a:r>
              <a:rPr dirty="0" sz="1000" spc="-10">
                <a:latin typeface="Tahoma"/>
                <a:cs typeface="Tahoma"/>
              </a:rPr>
              <a:t>Hypothyroidism</a:t>
            </a:r>
            <a:endParaRPr sz="1000">
              <a:latin typeface="Tahoma"/>
              <a:cs typeface="Tahoma"/>
            </a:endParaRPr>
          </a:p>
          <a:p>
            <a:pPr marL="683260" indent="-113030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683260" algn="l"/>
              </a:tabLst>
            </a:pPr>
            <a:r>
              <a:rPr dirty="0" sz="1000" spc="-10">
                <a:latin typeface="Tahoma"/>
                <a:cs typeface="Tahoma"/>
              </a:rPr>
              <a:t>Splenectomy</a:t>
            </a:r>
            <a:endParaRPr sz="1000">
              <a:latin typeface="Tahoma"/>
              <a:cs typeface="Tahoma"/>
            </a:endParaRPr>
          </a:p>
          <a:p>
            <a:pPr marL="683260" indent="-1130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683260" algn="l"/>
              </a:tabLst>
            </a:pPr>
            <a:r>
              <a:rPr dirty="0" sz="1000">
                <a:latin typeface="Tahoma"/>
                <a:cs typeface="Tahoma"/>
              </a:rPr>
              <a:t>Aplastic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anemia</a:t>
            </a:r>
            <a:endParaRPr sz="1000">
              <a:latin typeface="Tahoma"/>
              <a:cs typeface="Tahoma"/>
            </a:endParaRPr>
          </a:p>
          <a:p>
            <a:pPr marL="683260" indent="-11303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683260" algn="l"/>
              </a:tabLst>
            </a:pPr>
            <a:r>
              <a:rPr dirty="0" sz="1000" spc="-50">
                <a:latin typeface="Tahoma"/>
                <a:cs typeface="Tahoma"/>
              </a:rPr>
              <a:t>Iron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deficiency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874520" y="3868928"/>
            <a:ext cx="1235710" cy="25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52000"/>
              </a:lnSpc>
              <a:spcBef>
                <a:spcPts val="100"/>
              </a:spcBef>
            </a:pPr>
            <a:r>
              <a:rPr dirty="0" sz="500">
                <a:latin typeface="Tahoma"/>
                <a:cs typeface="Tahoma"/>
              </a:rPr>
              <a:t>C.</a:t>
            </a:r>
            <a:r>
              <a:rPr dirty="0" sz="500" spc="-40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Kim</a:t>
            </a:r>
            <a:r>
              <a:rPr dirty="0" sz="500" spc="-35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et</a:t>
            </a:r>
            <a:r>
              <a:rPr dirty="0" sz="500" spc="-3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al.</a:t>
            </a:r>
            <a:r>
              <a:rPr dirty="0" sz="500" spc="-3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Diabetes</a:t>
            </a:r>
            <a:r>
              <a:rPr dirty="0" sz="500" spc="-4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Care</a:t>
            </a:r>
            <a:r>
              <a:rPr dirty="0" sz="500" spc="-40">
                <a:latin typeface="Tahoma"/>
                <a:cs typeface="Tahoma"/>
              </a:rPr>
              <a:t> </a:t>
            </a:r>
            <a:r>
              <a:rPr dirty="0" sz="500" spc="-20" b="1">
                <a:latin typeface="Trebuchet MS"/>
                <a:cs typeface="Trebuchet MS"/>
              </a:rPr>
              <a:t>April</a:t>
            </a:r>
            <a:r>
              <a:rPr dirty="0" sz="500" spc="-30" b="1">
                <a:latin typeface="Trebuchet MS"/>
                <a:cs typeface="Trebuchet MS"/>
              </a:rPr>
              <a:t> 2010</a:t>
            </a:r>
            <a:r>
              <a:rPr dirty="0" sz="500" spc="-25" b="1">
                <a:latin typeface="Trebuchet MS"/>
                <a:cs typeface="Trebuchet MS"/>
              </a:rPr>
              <a:t> </a:t>
            </a:r>
            <a:r>
              <a:rPr dirty="0" sz="500" spc="-10">
                <a:latin typeface="Tahoma"/>
                <a:cs typeface="Tahoma"/>
              </a:rPr>
              <a:t>vol.</a:t>
            </a:r>
            <a:r>
              <a:rPr dirty="0" sz="500" spc="-40">
                <a:latin typeface="Tahoma"/>
                <a:cs typeface="Tahoma"/>
              </a:rPr>
              <a:t> </a:t>
            </a:r>
            <a:r>
              <a:rPr dirty="0" sz="500" spc="-25">
                <a:latin typeface="Tahoma"/>
                <a:cs typeface="Tahoma"/>
              </a:rPr>
              <a:t>33</a:t>
            </a:r>
            <a:r>
              <a:rPr dirty="0" sz="500" spc="50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PeacocK</a:t>
            </a:r>
            <a:r>
              <a:rPr dirty="0" sz="500" spc="-30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et</a:t>
            </a:r>
            <a:r>
              <a:rPr dirty="0" sz="500" spc="-2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al.</a:t>
            </a:r>
            <a:r>
              <a:rPr dirty="0" sz="500" spc="-25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Kidney</a:t>
            </a:r>
            <a:r>
              <a:rPr dirty="0" sz="500" spc="-30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International</a:t>
            </a:r>
            <a:r>
              <a:rPr dirty="0" sz="500" spc="-20">
                <a:latin typeface="Tahoma"/>
                <a:cs typeface="Tahoma"/>
              </a:rPr>
              <a:t> </a:t>
            </a:r>
            <a:r>
              <a:rPr dirty="0" sz="500" spc="-30">
                <a:latin typeface="Tahoma"/>
                <a:cs typeface="Tahoma"/>
              </a:rPr>
              <a:t>(2008) </a:t>
            </a:r>
            <a:r>
              <a:rPr dirty="0" sz="500" spc="-25" b="1">
                <a:latin typeface="Trebuchet MS"/>
                <a:cs typeface="Trebuchet MS"/>
              </a:rPr>
              <a:t>73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008120" y="2045716"/>
            <a:ext cx="1795145" cy="1215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u="sng" sz="1200" b="1" i="1">
                <a:solidFill>
                  <a:srgbClr val="156082"/>
                </a:solidFill>
                <a:uFill>
                  <a:solidFill>
                    <a:srgbClr val="156082"/>
                  </a:solidFill>
                </a:uFill>
                <a:latin typeface="Trebuchet MS"/>
                <a:cs typeface="Trebuchet MS"/>
              </a:rPr>
              <a:t>A1C</a:t>
            </a:r>
            <a:r>
              <a:rPr dirty="0" u="sng" sz="1200" spc="-90" b="1" i="1">
                <a:solidFill>
                  <a:srgbClr val="156082"/>
                </a:solidFill>
                <a:uFill>
                  <a:solidFill>
                    <a:srgbClr val="156082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200" spc="-40" b="1" i="1">
                <a:solidFill>
                  <a:srgbClr val="156082"/>
                </a:solidFill>
                <a:uFill>
                  <a:solidFill>
                    <a:srgbClr val="156082"/>
                  </a:solidFill>
                </a:uFill>
                <a:latin typeface="Trebuchet MS"/>
                <a:cs typeface="Trebuchet MS"/>
              </a:rPr>
              <a:t>may</a:t>
            </a:r>
            <a:r>
              <a:rPr dirty="0" u="sng" sz="1200" spc="-85" b="1" i="1">
                <a:solidFill>
                  <a:srgbClr val="156082"/>
                </a:solidFill>
                <a:uFill>
                  <a:solidFill>
                    <a:srgbClr val="156082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200" spc="-10" b="1" i="1">
                <a:solidFill>
                  <a:srgbClr val="156082"/>
                </a:solidFill>
                <a:uFill>
                  <a:solidFill>
                    <a:srgbClr val="156082"/>
                  </a:solidFill>
                </a:uFill>
                <a:latin typeface="Trebuchet MS"/>
                <a:cs typeface="Trebuchet MS"/>
              </a:rPr>
              <a:t>be</a:t>
            </a:r>
            <a:r>
              <a:rPr dirty="0" u="sng" sz="1200" spc="-85" b="1" i="1">
                <a:solidFill>
                  <a:srgbClr val="156082"/>
                </a:solidFill>
                <a:uFill>
                  <a:solidFill>
                    <a:srgbClr val="156082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200" spc="-10" b="1" i="1">
                <a:solidFill>
                  <a:srgbClr val="156082"/>
                </a:solidFill>
                <a:uFill>
                  <a:solidFill>
                    <a:srgbClr val="156082"/>
                  </a:solidFill>
                </a:uFill>
                <a:latin typeface="Trebuchet MS"/>
                <a:cs typeface="Trebuchet MS"/>
              </a:rPr>
              <a:t>decreased</a:t>
            </a:r>
            <a:r>
              <a:rPr dirty="0" u="sng" sz="1200" spc="-85" b="1" i="1">
                <a:solidFill>
                  <a:srgbClr val="156082"/>
                </a:solidFill>
                <a:uFill>
                  <a:solidFill>
                    <a:srgbClr val="156082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200" spc="-35" b="1" i="1">
                <a:solidFill>
                  <a:srgbClr val="156082"/>
                </a:solidFill>
                <a:uFill>
                  <a:solidFill>
                    <a:srgbClr val="156082"/>
                  </a:solidFill>
                </a:uFill>
                <a:latin typeface="Trebuchet MS"/>
                <a:cs typeface="Trebuchet MS"/>
              </a:rPr>
              <a:t>by</a:t>
            </a:r>
            <a:endParaRPr sz="1200">
              <a:latin typeface="Trebuchet MS"/>
              <a:cs typeface="Trebuchet MS"/>
            </a:endParaRPr>
          </a:p>
          <a:p>
            <a:pPr marL="127635" indent="-113030">
              <a:lnSpc>
                <a:spcPct val="100000"/>
              </a:lnSpc>
              <a:spcBef>
                <a:spcPts val="30"/>
              </a:spcBef>
              <a:buChar char="•"/>
              <a:tabLst>
                <a:tab pos="127635" algn="l"/>
              </a:tabLst>
            </a:pPr>
            <a:r>
              <a:rPr dirty="0" sz="1000" spc="-10">
                <a:latin typeface="Arial MT"/>
                <a:cs typeface="Arial MT"/>
              </a:rPr>
              <a:t>Anemia</a:t>
            </a:r>
            <a:endParaRPr sz="1000">
              <a:latin typeface="Arial MT"/>
              <a:cs typeface="Arial MT"/>
            </a:endParaRPr>
          </a:p>
          <a:p>
            <a:pPr marL="127635" indent="-113030">
              <a:lnSpc>
                <a:spcPct val="100000"/>
              </a:lnSpc>
              <a:spcBef>
                <a:spcPts val="190"/>
              </a:spcBef>
              <a:buChar char="•"/>
              <a:tabLst>
                <a:tab pos="127635" algn="l"/>
              </a:tabLst>
            </a:pPr>
            <a:r>
              <a:rPr dirty="0" sz="1000">
                <a:latin typeface="Arial MT"/>
                <a:cs typeface="Arial MT"/>
              </a:rPr>
              <a:t>Blood loss,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transfusions</a:t>
            </a:r>
            <a:endParaRPr sz="1000">
              <a:latin typeface="Arial MT"/>
              <a:cs typeface="Arial MT"/>
            </a:endParaRPr>
          </a:p>
          <a:p>
            <a:pPr marL="127635" indent="-113030">
              <a:lnSpc>
                <a:spcPct val="100000"/>
              </a:lnSpc>
              <a:spcBef>
                <a:spcPts val="100"/>
              </a:spcBef>
              <a:buChar char="•"/>
              <a:tabLst>
                <a:tab pos="127635" algn="l"/>
              </a:tabLst>
            </a:pPr>
            <a:r>
              <a:rPr dirty="0" sz="1000">
                <a:latin typeface="Arial MT"/>
                <a:cs typeface="Arial MT"/>
              </a:rPr>
              <a:t>Abnormal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Hb</a:t>
            </a:r>
            <a:r>
              <a:rPr dirty="0" sz="1000" spc="-10">
                <a:latin typeface="Arial MT"/>
                <a:cs typeface="Arial MT"/>
              </a:rPr>
              <a:t> (spurious)</a:t>
            </a:r>
            <a:endParaRPr sz="1000">
              <a:latin typeface="Arial MT"/>
              <a:cs typeface="Arial MT"/>
            </a:endParaRPr>
          </a:p>
          <a:p>
            <a:pPr marL="127635" indent="-113030">
              <a:lnSpc>
                <a:spcPct val="100000"/>
              </a:lnSpc>
              <a:spcBef>
                <a:spcPts val="215"/>
              </a:spcBef>
              <a:buChar char="•"/>
              <a:tabLst>
                <a:tab pos="127635" algn="l"/>
              </a:tabLst>
            </a:pPr>
            <a:r>
              <a:rPr dirty="0" sz="1000">
                <a:latin typeface="Arial MT"/>
                <a:cs typeface="Arial MT"/>
              </a:rPr>
              <a:t>Hemodialysis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Hct</a:t>
            </a:r>
            <a:r>
              <a:rPr dirty="0" sz="1000" spc="-20">
                <a:latin typeface="Arial MT"/>
                <a:cs typeface="Arial MT"/>
              </a:rPr>
              <a:t> &lt;30%</a:t>
            </a:r>
            <a:endParaRPr sz="1000">
              <a:latin typeface="Arial MT"/>
              <a:cs typeface="Arial MT"/>
            </a:endParaRPr>
          </a:p>
          <a:p>
            <a:pPr marL="127635" indent="-113030">
              <a:lnSpc>
                <a:spcPct val="100000"/>
              </a:lnSpc>
              <a:spcBef>
                <a:spcPts val="95"/>
              </a:spcBef>
              <a:buChar char="•"/>
              <a:tabLst>
                <a:tab pos="127635" algn="l"/>
              </a:tabLst>
            </a:pPr>
            <a:r>
              <a:rPr dirty="0" sz="1000">
                <a:latin typeface="Arial MT"/>
                <a:cs typeface="Arial MT"/>
              </a:rPr>
              <a:t>Liver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disease</a:t>
            </a:r>
            <a:endParaRPr sz="1000">
              <a:latin typeface="Arial MT"/>
              <a:cs typeface="Arial MT"/>
            </a:endParaRPr>
          </a:p>
          <a:p>
            <a:pPr marL="127635" indent="-113030">
              <a:lnSpc>
                <a:spcPct val="100000"/>
              </a:lnSpc>
              <a:spcBef>
                <a:spcPts val="95"/>
              </a:spcBef>
              <a:buChar char="•"/>
              <a:tabLst>
                <a:tab pos="127635" algn="l"/>
              </a:tabLst>
            </a:pPr>
            <a:r>
              <a:rPr dirty="0" sz="1000" spc="-20">
                <a:latin typeface="Arial MT"/>
                <a:cs typeface="Arial MT"/>
              </a:rPr>
              <a:t>Race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384607" y="4380484"/>
            <a:ext cx="9715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898989"/>
                </a:solidFill>
                <a:latin typeface="Arial MT"/>
                <a:cs typeface="Arial MT"/>
              </a:rPr>
              <a:t>33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25499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33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844549" y="11747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454755" y="6973304"/>
            <a:ext cx="1727835" cy="2159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70"/>
              </a:lnSpc>
            </a:pPr>
            <a:r>
              <a:rPr dirty="0" sz="1400" spc="-10">
                <a:latin typeface="Tahoma"/>
                <a:cs typeface="Tahoma"/>
              </a:rPr>
              <a:t>Add</a:t>
            </a:r>
            <a:r>
              <a:rPr dirty="0" sz="1400" spc="-13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an</a:t>
            </a:r>
            <a:r>
              <a:rPr dirty="0" sz="1400" spc="-140">
                <a:latin typeface="Tahoma"/>
                <a:cs typeface="Tahoma"/>
              </a:rPr>
              <a:t> </a:t>
            </a:r>
            <a:r>
              <a:rPr dirty="0" sz="1400" spc="-45">
                <a:latin typeface="Tahoma"/>
                <a:cs typeface="Tahoma"/>
              </a:rPr>
              <a:t>SGLT2</a:t>
            </a:r>
            <a:r>
              <a:rPr dirty="0" sz="1400" spc="-13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inhibitor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0" name="object 10" descr=""/>
          <p:cNvSpPr txBox="1"/>
          <p:nvPr/>
        </p:nvSpPr>
        <p:spPr>
          <a:xfrm>
            <a:off x="844549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920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25"/>
              </a:spcBef>
            </a:pPr>
            <a:endParaRPr sz="1800">
              <a:latin typeface="Times New Roman"/>
              <a:cs typeface="Times New Roman"/>
            </a:endParaRPr>
          </a:p>
          <a:p>
            <a:pPr marL="288925" marR="401955">
              <a:lnSpc>
                <a:spcPts val="1900"/>
              </a:lnSpc>
            </a:pPr>
            <a:r>
              <a:rPr dirty="0" sz="1800" spc="-20">
                <a:latin typeface="Trebuchet MS"/>
                <a:cs typeface="Trebuchet MS"/>
              </a:rPr>
              <a:t>AR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 spc="-125">
                <a:latin typeface="Trebuchet MS"/>
                <a:cs typeface="Trebuchet MS"/>
              </a:rPr>
              <a:t>3:</a:t>
            </a:r>
            <a:r>
              <a:rPr dirty="0" sz="1800" spc="-160">
                <a:latin typeface="Trebuchet MS"/>
                <a:cs typeface="Trebuchet MS"/>
              </a:rPr>
              <a:t> </a:t>
            </a:r>
            <a:r>
              <a:rPr dirty="0" sz="1800" spc="-75">
                <a:latin typeface="Trebuchet MS"/>
                <a:cs typeface="Trebuchet MS"/>
              </a:rPr>
              <a:t>What</a:t>
            </a:r>
            <a:r>
              <a:rPr dirty="0" sz="1800" spc="-160">
                <a:latin typeface="Trebuchet MS"/>
                <a:cs typeface="Trebuchet MS"/>
              </a:rPr>
              <a:t> </a:t>
            </a:r>
            <a:r>
              <a:rPr dirty="0" sz="1800" spc="-105">
                <a:latin typeface="Trebuchet MS"/>
                <a:cs typeface="Trebuchet MS"/>
              </a:rPr>
              <a:t>medication</a:t>
            </a:r>
            <a:r>
              <a:rPr dirty="0" sz="1800" spc="-160">
                <a:latin typeface="Trebuchet MS"/>
                <a:cs typeface="Trebuchet MS"/>
              </a:rPr>
              <a:t> </a:t>
            </a:r>
            <a:r>
              <a:rPr dirty="0" sz="1800" spc="-85">
                <a:latin typeface="Trebuchet MS"/>
                <a:cs typeface="Trebuchet MS"/>
              </a:rPr>
              <a:t>change</a:t>
            </a:r>
            <a:r>
              <a:rPr dirty="0" sz="1800" spc="-160">
                <a:latin typeface="Trebuchet MS"/>
                <a:cs typeface="Trebuchet MS"/>
              </a:rPr>
              <a:t> </a:t>
            </a:r>
            <a:r>
              <a:rPr dirty="0" sz="1800" spc="-95">
                <a:latin typeface="Trebuchet MS"/>
                <a:cs typeface="Trebuchet MS"/>
              </a:rPr>
              <a:t>may</a:t>
            </a:r>
            <a:r>
              <a:rPr dirty="0" sz="1800" spc="-160">
                <a:latin typeface="Trebuchet MS"/>
                <a:cs typeface="Trebuchet MS"/>
              </a:rPr>
              <a:t> </a:t>
            </a:r>
            <a:r>
              <a:rPr dirty="0" sz="1800" spc="-95">
                <a:latin typeface="Trebuchet MS"/>
                <a:cs typeface="Trebuchet MS"/>
              </a:rPr>
              <a:t>be</a:t>
            </a:r>
            <a:r>
              <a:rPr dirty="0" sz="1800" spc="-160">
                <a:latin typeface="Trebuchet MS"/>
                <a:cs typeface="Trebuchet MS"/>
              </a:rPr>
              <a:t> </a:t>
            </a:r>
            <a:r>
              <a:rPr dirty="0" sz="1800" spc="-105">
                <a:latin typeface="Trebuchet MS"/>
                <a:cs typeface="Trebuchet MS"/>
              </a:rPr>
              <a:t>beneficial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 spc="-114">
                <a:latin typeface="Trebuchet MS"/>
                <a:cs typeface="Trebuchet MS"/>
              </a:rPr>
              <a:t>in</a:t>
            </a:r>
            <a:r>
              <a:rPr dirty="0" sz="1800" spc="-160">
                <a:latin typeface="Trebuchet MS"/>
                <a:cs typeface="Trebuchet MS"/>
              </a:rPr>
              <a:t> </a:t>
            </a:r>
            <a:r>
              <a:rPr dirty="0" sz="1800" spc="-110">
                <a:latin typeface="Trebuchet MS"/>
                <a:cs typeface="Trebuchet MS"/>
              </a:rPr>
              <a:t>view</a:t>
            </a:r>
            <a:r>
              <a:rPr dirty="0" sz="1800" spc="-160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of </a:t>
            </a:r>
            <a:r>
              <a:rPr dirty="0" sz="1800" spc="-50">
                <a:latin typeface="Trebuchet MS"/>
                <a:cs typeface="Trebuchet MS"/>
              </a:rPr>
              <a:t>his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 spc="-114">
                <a:latin typeface="Trebuchet MS"/>
                <a:cs typeface="Trebuchet MS"/>
              </a:rPr>
              <a:t>current</a:t>
            </a:r>
            <a:r>
              <a:rPr dirty="0" sz="1800" spc="-17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complications?</a:t>
            </a:r>
            <a:endParaRPr sz="1800">
              <a:latin typeface="Trebuchet MS"/>
              <a:cs typeface="Trebuchet MS"/>
            </a:endParaRPr>
          </a:p>
          <a:p>
            <a:pPr marL="352425">
              <a:lnSpc>
                <a:spcPct val="100000"/>
              </a:lnSpc>
              <a:spcBef>
                <a:spcPts val="1050"/>
              </a:spcBef>
            </a:pPr>
            <a:r>
              <a:rPr dirty="0" sz="1400">
                <a:latin typeface="Tahoma"/>
                <a:cs typeface="Tahoma"/>
              </a:rPr>
              <a:t>A.</a:t>
            </a:r>
            <a:r>
              <a:rPr dirty="0" sz="1400" spc="405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Increase</a:t>
            </a:r>
            <a:r>
              <a:rPr dirty="0" sz="1400" spc="-130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the</a:t>
            </a:r>
            <a:r>
              <a:rPr dirty="0" sz="1400" spc="-13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dose</a:t>
            </a:r>
            <a:r>
              <a:rPr dirty="0" sz="1400" spc="-135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of</a:t>
            </a:r>
            <a:r>
              <a:rPr dirty="0" sz="1400" spc="-13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rosuvastatin</a:t>
            </a:r>
            <a:endParaRPr sz="1400">
              <a:latin typeface="Tahoma"/>
              <a:cs typeface="Tahoma"/>
            </a:endParaRPr>
          </a:p>
          <a:p>
            <a:pPr marL="352425" marR="3164205">
              <a:lnSpc>
                <a:spcPts val="2090"/>
              </a:lnSpc>
              <a:spcBef>
                <a:spcPts val="65"/>
              </a:spcBef>
            </a:pPr>
            <a:r>
              <a:rPr dirty="0" sz="1400">
                <a:latin typeface="Tahoma"/>
                <a:cs typeface="Tahoma"/>
              </a:rPr>
              <a:t>B.</a:t>
            </a:r>
            <a:r>
              <a:rPr dirty="0" sz="1400" spc="37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Change</a:t>
            </a:r>
            <a:r>
              <a:rPr dirty="0" sz="1400" spc="-13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irbesartan</a:t>
            </a:r>
            <a:r>
              <a:rPr dirty="0" sz="1400" spc="-14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to</a:t>
            </a:r>
            <a:r>
              <a:rPr dirty="0" sz="1400" spc="-14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lisinopril </a:t>
            </a:r>
            <a:r>
              <a:rPr dirty="0" sz="1400" spc="25">
                <a:latin typeface="Tahoma"/>
                <a:cs typeface="Tahoma"/>
              </a:rPr>
              <a:t>C.</a:t>
            </a:r>
            <a:endParaRPr sz="1400">
              <a:latin typeface="Tahoma"/>
              <a:cs typeface="Tahoma"/>
            </a:endParaRPr>
          </a:p>
          <a:p>
            <a:pPr marL="352425">
              <a:lnSpc>
                <a:spcPct val="100000"/>
              </a:lnSpc>
              <a:spcBef>
                <a:spcPts val="195"/>
              </a:spcBef>
            </a:pPr>
            <a:r>
              <a:rPr dirty="0" sz="1400">
                <a:latin typeface="Tahoma"/>
                <a:cs typeface="Tahoma"/>
              </a:rPr>
              <a:t>D.</a:t>
            </a:r>
            <a:r>
              <a:rPr dirty="0" sz="1400" spc="27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No</a:t>
            </a:r>
            <a:r>
              <a:rPr dirty="0" sz="1400" spc="-130">
                <a:latin typeface="Tahoma"/>
                <a:cs typeface="Tahoma"/>
              </a:rPr>
              <a:t> </a:t>
            </a:r>
            <a:r>
              <a:rPr dirty="0" sz="1400" spc="-30">
                <a:latin typeface="Tahoma"/>
                <a:cs typeface="Tahoma"/>
              </a:rPr>
              <a:t>change;</a:t>
            </a:r>
            <a:r>
              <a:rPr dirty="0" sz="1400" spc="-13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monitor</a:t>
            </a:r>
            <a:r>
              <a:rPr dirty="0" sz="1400" spc="-12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and</a:t>
            </a:r>
            <a:r>
              <a:rPr dirty="0" sz="1400" spc="-130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follow-</a:t>
            </a:r>
            <a:r>
              <a:rPr dirty="0" sz="1400">
                <a:latin typeface="Tahoma"/>
                <a:cs typeface="Tahoma"/>
              </a:rPr>
              <a:t>up</a:t>
            </a:r>
            <a:r>
              <a:rPr dirty="0" sz="1400" spc="-12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in</a:t>
            </a:r>
            <a:r>
              <a:rPr dirty="0" sz="1400" spc="-135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3</a:t>
            </a:r>
            <a:r>
              <a:rPr dirty="0" sz="1400" spc="-125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mth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25499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34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605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ahoma"/>
                <a:cs typeface="Tahoma"/>
              </a:rPr>
              <a:t>5/8/26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199" y="1168400"/>
            <a:ext cx="6096000" cy="3429000"/>
            <a:chOff x="838199" y="1168400"/>
            <a:chExt cx="6096000" cy="3429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7149" y="1526988"/>
              <a:ext cx="3790037" cy="234277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844549" y="1174750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0" y="0"/>
                  </a:moveTo>
                  <a:lnTo>
                    <a:pt x="6083300" y="0"/>
                  </a:lnTo>
                  <a:lnTo>
                    <a:pt x="6083300" y="3416300"/>
                  </a:lnTo>
                  <a:lnTo>
                    <a:pt x="0" y="3416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25499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35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761" y="6546851"/>
            <a:ext cx="2812226" cy="2008981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44549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172085" rIns="0" bIns="0" rtlCol="0" vert="horz">
            <a:spAutoFit/>
          </a:bodyPr>
          <a:lstStyle/>
          <a:p>
            <a:pPr marL="474345">
              <a:lnSpc>
                <a:spcPct val="100000"/>
              </a:lnSpc>
              <a:spcBef>
                <a:spcPts val="1355"/>
              </a:spcBef>
            </a:pPr>
            <a:r>
              <a:rPr dirty="0" sz="2100" spc="-90" b="1">
                <a:latin typeface="Trebuchet MS"/>
                <a:cs typeface="Trebuchet MS"/>
              </a:rPr>
              <a:t>Diabetes</a:t>
            </a:r>
            <a:r>
              <a:rPr dirty="0" sz="2100" spc="-215" b="1">
                <a:latin typeface="Trebuchet MS"/>
                <a:cs typeface="Trebuchet MS"/>
              </a:rPr>
              <a:t> </a:t>
            </a:r>
            <a:r>
              <a:rPr dirty="0" sz="2100" spc="-114" b="1">
                <a:latin typeface="Trebuchet MS"/>
                <a:cs typeface="Trebuchet MS"/>
              </a:rPr>
              <a:t>and</a:t>
            </a:r>
            <a:r>
              <a:rPr dirty="0" sz="2100" spc="-220" b="1">
                <a:latin typeface="Trebuchet MS"/>
                <a:cs typeface="Trebuchet MS"/>
              </a:rPr>
              <a:t> </a:t>
            </a:r>
            <a:r>
              <a:rPr dirty="0" sz="2100" spc="-155" b="1">
                <a:latin typeface="Trebuchet MS"/>
                <a:cs typeface="Trebuchet MS"/>
              </a:rPr>
              <a:t>the</a:t>
            </a:r>
            <a:r>
              <a:rPr dirty="0" sz="2100" spc="-220" b="1">
                <a:latin typeface="Trebuchet MS"/>
                <a:cs typeface="Trebuchet MS"/>
              </a:rPr>
              <a:t> </a:t>
            </a:r>
            <a:r>
              <a:rPr dirty="0" sz="2100" spc="-20" b="1">
                <a:latin typeface="Trebuchet MS"/>
                <a:cs typeface="Trebuchet MS"/>
              </a:rPr>
              <a:t>brain</a:t>
            </a:r>
            <a:endParaRPr sz="2100">
              <a:latin typeface="Trebuchet MS"/>
              <a:cs typeface="Trebuchet MS"/>
            </a:endParaRPr>
          </a:p>
          <a:p>
            <a:pPr marL="3280410" marR="575945">
              <a:lnSpc>
                <a:spcPts val="600"/>
              </a:lnSpc>
              <a:spcBef>
                <a:spcPts val="1210"/>
              </a:spcBef>
            </a:pPr>
            <a:r>
              <a:rPr dirty="0" sz="600" spc="-20">
                <a:latin typeface="Tahoma"/>
                <a:cs typeface="Tahoma"/>
              </a:rPr>
              <a:t>Morley,</a:t>
            </a:r>
            <a:r>
              <a:rPr dirty="0" sz="600" spc="-45">
                <a:latin typeface="Tahoma"/>
                <a:cs typeface="Tahoma"/>
              </a:rPr>
              <a:t> </a:t>
            </a:r>
            <a:r>
              <a:rPr dirty="0" sz="600" spc="-50">
                <a:latin typeface="Tahoma"/>
                <a:cs typeface="Tahoma"/>
              </a:rPr>
              <a:t>J.</a:t>
            </a:r>
            <a:r>
              <a:rPr dirty="0" sz="600" spc="-45">
                <a:latin typeface="Tahoma"/>
                <a:cs typeface="Tahoma"/>
              </a:rPr>
              <a:t> </a:t>
            </a:r>
            <a:r>
              <a:rPr dirty="0" sz="600" spc="-30">
                <a:latin typeface="Tahoma"/>
                <a:cs typeface="Tahoma"/>
              </a:rPr>
              <a:t>The </a:t>
            </a:r>
            <a:r>
              <a:rPr dirty="0" sz="600">
                <a:latin typeface="Tahoma"/>
                <a:cs typeface="Tahoma"/>
              </a:rPr>
              <a:t>diabetic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brain.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-20" i="1">
                <a:latin typeface="Trebuchet MS"/>
                <a:cs typeface="Trebuchet MS"/>
              </a:rPr>
              <a:t>Nat</a:t>
            </a:r>
            <a:r>
              <a:rPr dirty="0" sz="600" spc="-35" i="1">
                <a:latin typeface="Trebuchet MS"/>
                <a:cs typeface="Trebuchet MS"/>
              </a:rPr>
              <a:t> </a:t>
            </a:r>
            <a:r>
              <a:rPr dirty="0" sz="600" spc="-20" i="1">
                <a:latin typeface="Trebuchet MS"/>
                <a:cs typeface="Trebuchet MS"/>
              </a:rPr>
              <a:t>Rev</a:t>
            </a:r>
            <a:r>
              <a:rPr dirty="0" sz="600" spc="-35" i="1">
                <a:latin typeface="Trebuchet MS"/>
                <a:cs typeface="Trebuchet MS"/>
              </a:rPr>
              <a:t> </a:t>
            </a:r>
            <a:r>
              <a:rPr dirty="0" sz="600" spc="-10" i="1">
                <a:latin typeface="Trebuchet MS"/>
                <a:cs typeface="Trebuchet MS"/>
              </a:rPr>
              <a:t>Endocrinol</a:t>
            </a:r>
            <a:r>
              <a:rPr dirty="0" sz="600" spc="-35" i="1">
                <a:latin typeface="Trebuchet MS"/>
                <a:cs typeface="Trebuchet MS"/>
              </a:rPr>
              <a:t> </a:t>
            </a:r>
            <a:r>
              <a:rPr dirty="0" sz="600" spc="-30" b="1">
                <a:latin typeface="Trebuchet MS"/>
                <a:cs typeface="Trebuchet MS"/>
              </a:rPr>
              <a:t>13</a:t>
            </a:r>
            <a:r>
              <a:rPr dirty="0" sz="600" spc="-30">
                <a:latin typeface="Tahoma"/>
                <a:cs typeface="Tahoma"/>
              </a:rPr>
              <a:t>,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570–571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(2017).</a:t>
            </a:r>
            <a:r>
              <a:rPr dirty="0" sz="600" spc="500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https://doi.org/10.1038/nrendo.</a:t>
            </a:r>
            <a:endParaRPr sz="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600">
              <a:latin typeface="Tahoma"/>
              <a:cs typeface="Tahoma"/>
            </a:endParaRPr>
          </a:p>
          <a:p>
            <a:pPr marL="3439160" marR="575310" indent="-114300">
              <a:lnSpc>
                <a:spcPct val="89700"/>
              </a:lnSpc>
              <a:buFont typeface="Arial MT"/>
              <a:buChar char="•"/>
              <a:tabLst>
                <a:tab pos="3439160" algn="l"/>
              </a:tabLst>
            </a:pPr>
            <a:r>
              <a:rPr dirty="0" sz="1300">
                <a:latin typeface="Tahoma"/>
                <a:cs typeface="Tahoma"/>
              </a:rPr>
              <a:t>Diabetes</a:t>
            </a:r>
            <a:r>
              <a:rPr dirty="0" sz="1300" spc="-105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can</a:t>
            </a:r>
            <a:r>
              <a:rPr dirty="0" sz="1300" spc="-10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affect</a:t>
            </a:r>
            <a:r>
              <a:rPr dirty="0" sz="1300" spc="-105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brain </a:t>
            </a:r>
            <a:r>
              <a:rPr dirty="0" sz="1300" spc="-10">
                <a:latin typeface="Tahoma"/>
                <a:cs typeface="Tahoma"/>
              </a:rPr>
              <a:t>structure</a:t>
            </a:r>
            <a:r>
              <a:rPr dirty="0" sz="1300" spc="-11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and</a:t>
            </a:r>
            <a:r>
              <a:rPr dirty="0" sz="1300" spc="-11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function</a:t>
            </a:r>
            <a:r>
              <a:rPr dirty="0" sz="1300" spc="-110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and </a:t>
            </a:r>
            <a:r>
              <a:rPr dirty="0" sz="1300">
                <a:latin typeface="Tahoma"/>
                <a:cs typeface="Tahoma"/>
              </a:rPr>
              <a:t>lead</a:t>
            </a:r>
            <a:r>
              <a:rPr dirty="0" sz="1300" spc="-9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to</a:t>
            </a:r>
            <a:r>
              <a:rPr dirty="0" sz="1300" spc="-9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significant</a:t>
            </a:r>
            <a:r>
              <a:rPr dirty="0" sz="1300" spc="-10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changes</a:t>
            </a:r>
            <a:r>
              <a:rPr dirty="0" sz="1300" spc="-95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in </a:t>
            </a:r>
            <a:r>
              <a:rPr dirty="0" sz="1300" spc="-10">
                <a:latin typeface="Tahoma"/>
                <a:cs typeface="Tahoma"/>
              </a:rPr>
              <a:t>cognition</a:t>
            </a:r>
            <a:r>
              <a:rPr dirty="0" sz="1300" spc="-9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and</a:t>
            </a:r>
            <a:r>
              <a:rPr dirty="0" sz="1300" spc="-9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behavior</a:t>
            </a:r>
            <a:endParaRPr sz="1300">
              <a:latin typeface="Tahoma"/>
              <a:cs typeface="Tahoma"/>
            </a:endParaRPr>
          </a:p>
          <a:p>
            <a:pPr marL="3438525" indent="-113664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3438525" algn="l"/>
              </a:tabLst>
            </a:pPr>
            <a:r>
              <a:rPr dirty="0" sz="1300" spc="-25">
                <a:latin typeface="Tahoma"/>
                <a:cs typeface="Tahoma"/>
              </a:rPr>
              <a:t>Stroke</a:t>
            </a:r>
            <a:r>
              <a:rPr dirty="0" sz="1300" spc="-95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risk</a:t>
            </a:r>
            <a:r>
              <a:rPr dirty="0" sz="1300" spc="-10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is</a:t>
            </a:r>
            <a:r>
              <a:rPr dirty="0" sz="1300" spc="-95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increased</a:t>
            </a:r>
            <a:r>
              <a:rPr dirty="0" sz="1300" spc="-90">
                <a:latin typeface="Tahoma"/>
                <a:cs typeface="Tahoma"/>
              </a:rPr>
              <a:t> </a:t>
            </a:r>
            <a:r>
              <a:rPr dirty="0" sz="1300" spc="-35">
                <a:latin typeface="Tahoma"/>
                <a:cs typeface="Tahoma"/>
              </a:rPr>
              <a:t>2-</a:t>
            </a:r>
            <a:r>
              <a:rPr dirty="0" sz="1300" spc="-20">
                <a:latin typeface="Tahoma"/>
                <a:cs typeface="Tahoma"/>
              </a:rPr>
              <a:t>fold</a:t>
            </a:r>
            <a:endParaRPr sz="1300">
              <a:latin typeface="Tahoma"/>
              <a:cs typeface="Tahoma"/>
            </a:endParaRPr>
          </a:p>
          <a:p>
            <a:pPr marL="3438525" indent="-113664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438525" algn="l"/>
              </a:tabLst>
            </a:pPr>
            <a:r>
              <a:rPr dirty="0" sz="1300">
                <a:latin typeface="Tahoma"/>
                <a:cs typeface="Tahoma"/>
              </a:rPr>
              <a:t>Depression</a:t>
            </a:r>
            <a:r>
              <a:rPr dirty="0" sz="1300" spc="-85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increases</a:t>
            </a:r>
            <a:r>
              <a:rPr dirty="0" sz="1300" spc="-80">
                <a:latin typeface="Tahoma"/>
                <a:cs typeface="Tahoma"/>
              </a:rPr>
              <a:t> </a:t>
            </a:r>
            <a:r>
              <a:rPr dirty="0" sz="1300" spc="-40">
                <a:latin typeface="Tahoma"/>
                <a:cs typeface="Tahoma"/>
              </a:rPr>
              <a:t>by</a:t>
            </a:r>
            <a:r>
              <a:rPr dirty="0" sz="1300" spc="-85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60%</a:t>
            </a:r>
            <a:endParaRPr sz="1300">
              <a:latin typeface="Tahoma"/>
              <a:cs typeface="Tahoma"/>
            </a:endParaRPr>
          </a:p>
          <a:p>
            <a:pPr marL="3439160" marR="584200" indent="-114300">
              <a:lnSpc>
                <a:spcPct val="89700"/>
              </a:lnSpc>
              <a:spcBef>
                <a:spcPts val="495"/>
              </a:spcBef>
              <a:buFont typeface="Arial MT"/>
              <a:buChar char="•"/>
              <a:tabLst>
                <a:tab pos="3439160" algn="l"/>
              </a:tabLst>
            </a:pPr>
            <a:r>
              <a:rPr dirty="0" sz="1300" spc="-30">
                <a:latin typeface="Tahoma"/>
                <a:cs typeface="Tahoma"/>
              </a:rPr>
              <a:t>Anxiety</a:t>
            </a:r>
            <a:r>
              <a:rPr dirty="0" sz="1300" spc="-12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increased</a:t>
            </a:r>
            <a:r>
              <a:rPr dirty="0" sz="1300" spc="-12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due</a:t>
            </a:r>
            <a:r>
              <a:rPr dirty="0" sz="1300" spc="-12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to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fear </a:t>
            </a:r>
            <a:r>
              <a:rPr dirty="0" sz="1300" spc="-10">
                <a:latin typeface="Tahoma"/>
                <a:cs typeface="Tahoma"/>
              </a:rPr>
              <a:t>of</a:t>
            </a:r>
            <a:r>
              <a:rPr dirty="0" sz="1300" spc="-14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hypoglycemia, </a:t>
            </a:r>
            <a:r>
              <a:rPr dirty="0" sz="1300" spc="-20">
                <a:latin typeface="Tahoma"/>
                <a:cs typeface="Tahoma"/>
              </a:rPr>
              <a:t>management</a:t>
            </a:r>
            <a:r>
              <a:rPr dirty="0" sz="1300" spc="-105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stress,</a:t>
            </a:r>
            <a:r>
              <a:rPr dirty="0" sz="1300" spc="-105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fear</a:t>
            </a:r>
            <a:r>
              <a:rPr dirty="0" sz="1300" spc="-100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of long-</a:t>
            </a:r>
            <a:r>
              <a:rPr dirty="0" sz="1300" spc="-20">
                <a:latin typeface="Tahoma"/>
                <a:cs typeface="Tahoma"/>
              </a:rPr>
              <a:t>term</a:t>
            </a:r>
            <a:r>
              <a:rPr dirty="0" sz="1300" spc="-8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complications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9" name="object 9" descr=""/>
          <p:cNvSpPr txBox="1"/>
          <p:nvPr/>
        </p:nvSpPr>
        <p:spPr>
          <a:xfrm>
            <a:off x="825499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36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605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ahoma"/>
                <a:cs typeface="Tahoma"/>
              </a:rPr>
              <a:t>5/8/26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44549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500">
              <a:latin typeface="Times New Roman"/>
              <a:cs typeface="Times New Roman"/>
            </a:endParaRPr>
          </a:p>
          <a:p>
            <a:pPr marL="1108075">
              <a:lnSpc>
                <a:spcPct val="100000"/>
              </a:lnSpc>
            </a:pPr>
            <a:r>
              <a:rPr dirty="0" sz="500">
                <a:latin typeface="Arial MT"/>
                <a:cs typeface="Arial MT"/>
              </a:rPr>
              <a:t>Facilitating</a:t>
            </a:r>
            <a:r>
              <a:rPr dirty="0" sz="500" spc="100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Positive</a:t>
            </a:r>
            <a:r>
              <a:rPr dirty="0" sz="500" spc="10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Heath</a:t>
            </a:r>
            <a:r>
              <a:rPr dirty="0" sz="500" spc="10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Behaviors</a:t>
            </a:r>
            <a:r>
              <a:rPr dirty="0" sz="500" spc="10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and</a:t>
            </a:r>
            <a:r>
              <a:rPr dirty="0" sz="500" spc="10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Well-being</a:t>
            </a:r>
            <a:r>
              <a:rPr dirty="0" sz="500" spc="10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to</a:t>
            </a:r>
            <a:r>
              <a:rPr dirty="0" sz="500" spc="10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Improve</a:t>
            </a:r>
            <a:r>
              <a:rPr dirty="0" sz="500" spc="10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Health</a:t>
            </a:r>
            <a:r>
              <a:rPr dirty="0" sz="500" spc="105">
                <a:latin typeface="Arial MT"/>
                <a:cs typeface="Arial MT"/>
              </a:rPr>
              <a:t> </a:t>
            </a:r>
            <a:r>
              <a:rPr dirty="0" sz="500" spc="-10">
                <a:latin typeface="Arial MT"/>
                <a:cs typeface="Arial MT"/>
              </a:rPr>
              <a:t>Outcomes:</a:t>
            </a:r>
            <a:endParaRPr sz="500">
              <a:latin typeface="Arial MT"/>
              <a:cs typeface="Arial MT"/>
            </a:endParaRPr>
          </a:p>
          <a:p>
            <a:pPr marL="1108075">
              <a:lnSpc>
                <a:spcPct val="100000"/>
              </a:lnSpc>
            </a:pPr>
            <a:r>
              <a:rPr dirty="0" sz="500" spc="10" i="1">
                <a:latin typeface="Arial"/>
                <a:cs typeface="Arial"/>
              </a:rPr>
              <a:t>Standards</a:t>
            </a:r>
            <a:r>
              <a:rPr dirty="0" sz="500" spc="40" i="1">
                <a:latin typeface="Arial"/>
                <a:cs typeface="Arial"/>
              </a:rPr>
              <a:t> </a:t>
            </a:r>
            <a:r>
              <a:rPr dirty="0" sz="500" spc="10" i="1">
                <a:latin typeface="Arial"/>
                <a:cs typeface="Arial"/>
              </a:rPr>
              <a:t>of</a:t>
            </a:r>
            <a:r>
              <a:rPr dirty="0" sz="500" spc="40" i="1">
                <a:latin typeface="Arial"/>
                <a:cs typeface="Arial"/>
              </a:rPr>
              <a:t> </a:t>
            </a:r>
            <a:r>
              <a:rPr dirty="0" sz="500" spc="10" i="1">
                <a:latin typeface="Arial"/>
                <a:cs typeface="Arial"/>
              </a:rPr>
              <a:t>Care</a:t>
            </a:r>
            <a:r>
              <a:rPr dirty="0" sz="500" spc="40" i="1">
                <a:latin typeface="Arial"/>
                <a:cs typeface="Arial"/>
              </a:rPr>
              <a:t> </a:t>
            </a:r>
            <a:r>
              <a:rPr dirty="0" sz="500" spc="10" i="1">
                <a:latin typeface="Arial"/>
                <a:cs typeface="Arial"/>
              </a:rPr>
              <a:t>in</a:t>
            </a:r>
            <a:r>
              <a:rPr dirty="0" sz="500" spc="45" i="1">
                <a:latin typeface="Arial"/>
                <a:cs typeface="Arial"/>
              </a:rPr>
              <a:t> </a:t>
            </a:r>
            <a:r>
              <a:rPr dirty="0" sz="500" spc="10" i="1">
                <a:latin typeface="Arial"/>
                <a:cs typeface="Arial"/>
              </a:rPr>
              <a:t>Diabetes</a:t>
            </a:r>
            <a:r>
              <a:rPr dirty="0" sz="500" spc="50" i="1">
                <a:latin typeface="Arial"/>
                <a:cs typeface="Arial"/>
              </a:rPr>
              <a:t> </a:t>
            </a:r>
            <a:r>
              <a:rPr dirty="0" sz="500" spc="10" i="1">
                <a:latin typeface="Arial"/>
                <a:cs typeface="Arial"/>
              </a:rPr>
              <a:t>-</a:t>
            </a:r>
            <a:r>
              <a:rPr dirty="0" sz="500" spc="30" i="1">
                <a:latin typeface="Arial"/>
                <a:cs typeface="Arial"/>
              </a:rPr>
              <a:t> </a:t>
            </a:r>
            <a:r>
              <a:rPr dirty="0" sz="500" spc="10" i="1">
                <a:latin typeface="Arial"/>
                <a:cs typeface="Arial"/>
              </a:rPr>
              <a:t>2025</a:t>
            </a:r>
            <a:r>
              <a:rPr dirty="0" sz="500" spc="10">
                <a:latin typeface="Arial MT"/>
                <a:cs typeface="Arial MT"/>
              </a:rPr>
              <a:t>.</a:t>
            </a:r>
            <a:r>
              <a:rPr dirty="0" sz="500" spc="40">
                <a:latin typeface="Arial MT"/>
                <a:cs typeface="Arial MT"/>
              </a:rPr>
              <a:t> </a:t>
            </a:r>
            <a:r>
              <a:rPr dirty="0" sz="500" spc="10" i="1">
                <a:latin typeface="Arial"/>
                <a:cs typeface="Arial"/>
              </a:rPr>
              <a:t>Diabetes</a:t>
            </a:r>
            <a:r>
              <a:rPr dirty="0" sz="500" spc="40" i="1">
                <a:latin typeface="Arial"/>
                <a:cs typeface="Arial"/>
              </a:rPr>
              <a:t> </a:t>
            </a:r>
            <a:r>
              <a:rPr dirty="0" sz="500" spc="10" i="1">
                <a:latin typeface="Arial"/>
                <a:cs typeface="Arial"/>
              </a:rPr>
              <a:t>Care</a:t>
            </a:r>
            <a:r>
              <a:rPr dirty="0" sz="500" spc="45" i="1">
                <a:latin typeface="Arial"/>
                <a:cs typeface="Arial"/>
              </a:rPr>
              <a:t> </a:t>
            </a:r>
            <a:r>
              <a:rPr dirty="0" sz="500" spc="10">
                <a:latin typeface="Arial MT"/>
                <a:cs typeface="Arial MT"/>
              </a:rPr>
              <a:t>2025;48(Suppl.</a:t>
            </a:r>
            <a:r>
              <a:rPr dirty="0" sz="500" spc="35">
                <a:latin typeface="Arial MT"/>
                <a:cs typeface="Arial MT"/>
              </a:rPr>
              <a:t> </a:t>
            </a:r>
            <a:r>
              <a:rPr dirty="0" sz="500" spc="10">
                <a:latin typeface="Arial MT"/>
                <a:cs typeface="Arial MT"/>
              </a:rPr>
              <a:t>1):S86-</a:t>
            </a:r>
            <a:r>
              <a:rPr dirty="0" sz="500" spc="-20">
                <a:latin typeface="Arial MT"/>
                <a:cs typeface="Arial MT"/>
              </a:rPr>
              <a:t>S127</a:t>
            </a:r>
            <a:endParaRPr sz="5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500">
              <a:latin typeface="Arial MT"/>
              <a:cs typeface="Arial MT"/>
            </a:endParaRPr>
          </a:p>
          <a:p>
            <a:pPr algn="r" marR="1056640">
              <a:lnSpc>
                <a:spcPct val="100000"/>
              </a:lnSpc>
            </a:pPr>
            <a:r>
              <a:rPr dirty="0" sz="500" spc="-25">
                <a:solidFill>
                  <a:srgbClr val="111111"/>
                </a:solidFill>
                <a:latin typeface="Calibri"/>
                <a:cs typeface="Calibri"/>
              </a:rPr>
              <a:t>37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930" y="1591376"/>
            <a:ext cx="6014539" cy="224803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25499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37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3900" y="5848350"/>
            <a:ext cx="3338605" cy="274320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844549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85"/>
              </a:spcBef>
            </a:pPr>
            <a:endParaRPr sz="1800">
              <a:latin typeface="Times New Roman"/>
              <a:cs typeface="Times New Roman"/>
            </a:endParaRPr>
          </a:p>
          <a:p>
            <a:pPr marL="471170" marR="4369435">
              <a:lnSpc>
                <a:spcPct val="89300"/>
              </a:lnSpc>
            </a:pPr>
            <a:r>
              <a:rPr dirty="0" sz="1800" spc="-70">
                <a:latin typeface="Trebuchet MS"/>
                <a:cs typeface="Trebuchet MS"/>
              </a:rPr>
              <a:t>Diabetes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and </a:t>
            </a:r>
            <a:r>
              <a:rPr dirty="0" sz="1800" spc="-85">
                <a:latin typeface="Trebuchet MS"/>
                <a:cs typeface="Trebuchet MS"/>
              </a:rPr>
              <a:t>depression;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50">
                <a:latin typeface="Trebuchet MS"/>
                <a:cs typeface="Trebuchet MS"/>
              </a:rPr>
              <a:t>a bidirectional </a:t>
            </a:r>
            <a:r>
              <a:rPr dirty="0" sz="1800" spc="-10">
                <a:latin typeface="Trebuchet MS"/>
                <a:cs typeface="Trebuchet MS"/>
              </a:rPr>
              <a:t>relationship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800">
              <a:latin typeface="Trebuchet MS"/>
              <a:cs typeface="Trebuchet MS"/>
            </a:endParaRPr>
          </a:p>
          <a:p>
            <a:pPr marL="185420">
              <a:lnSpc>
                <a:spcPct val="100000"/>
              </a:lnSpc>
            </a:pPr>
            <a:r>
              <a:rPr dirty="0" sz="500">
                <a:latin typeface="Tahoma"/>
                <a:cs typeface="Tahoma"/>
              </a:rPr>
              <a:t>World</a:t>
            </a:r>
            <a:r>
              <a:rPr dirty="0" sz="500" spc="10">
                <a:latin typeface="Tahoma"/>
                <a:cs typeface="Tahoma"/>
              </a:rPr>
              <a:t> </a:t>
            </a:r>
            <a:r>
              <a:rPr dirty="0" sz="500" spc="-55">
                <a:latin typeface="Tahoma"/>
                <a:cs typeface="Tahoma"/>
              </a:rPr>
              <a:t>J</a:t>
            </a:r>
            <a:r>
              <a:rPr dirty="0" sz="500">
                <a:latin typeface="Tahoma"/>
                <a:cs typeface="Tahoma"/>
              </a:rPr>
              <a:t> Psychiatry.</a:t>
            </a:r>
            <a:r>
              <a:rPr dirty="0" sz="500" spc="1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Oct</a:t>
            </a:r>
            <a:r>
              <a:rPr dirty="0" sz="500" spc="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19, 2024; </a:t>
            </a:r>
            <a:r>
              <a:rPr dirty="0" sz="500" spc="-10">
                <a:latin typeface="Tahoma"/>
                <a:cs typeface="Tahoma"/>
              </a:rPr>
              <a:t>14(10):</a:t>
            </a:r>
            <a:r>
              <a:rPr dirty="0" sz="500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1429-</a:t>
            </a:r>
            <a:endParaRPr sz="500">
              <a:latin typeface="Tahoma"/>
              <a:cs typeface="Tahoma"/>
            </a:endParaRPr>
          </a:p>
          <a:p>
            <a:pPr marL="185420">
              <a:lnSpc>
                <a:spcPct val="100000"/>
              </a:lnSpc>
            </a:pPr>
            <a:r>
              <a:rPr dirty="0" sz="500" spc="-20">
                <a:latin typeface="Tahoma"/>
                <a:cs typeface="Tahoma"/>
              </a:rPr>
              <a:t>1436</a:t>
            </a:r>
            <a:endParaRPr sz="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500">
              <a:latin typeface="Tahoma"/>
              <a:cs typeface="Tahoma"/>
            </a:endParaRPr>
          </a:p>
          <a:p>
            <a:pPr marL="185420">
              <a:lnSpc>
                <a:spcPct val="100000"/>
              </a:lnSpc>
            </a:pPr>
            <a:r>
              <a:rPr dirty="0" sz="500">
                <a:latin typeface="Tahoma"/>
                <a:cs typeface="Tahoma"/>
              </a:rPr>
              <a:t>Liu</a:t>
            </a:r>
            <a:r>
              <a:rPr dirty="0" sz="500" spc="-5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Y,</a:t>
            </a:r>
            <a:r>
              <a:rPr dirty="0" sz="500" spc="-2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Huang</a:t>
            </a:r>
            <a:r>
              <a:rPr dirty="0" sz="500" spc="-1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SY,</a:t>
            </a:r>
            <a:r>
              <a:rPr dirty="0" sz="500" spc="-2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Liu DL,</a:t>
            </a:r>
            <a:r>
              <a:rPr dirty="0" sz="500" spc="-20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Zeng</a:t>
            </a:r>
            <a:r>
              <a:rPr dirty="0" sz="500" spc="-15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XX,</a:t>
            </a:r>
            <a:r>
              <a:rPr dirty="0" sz="500" spc="-2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Pan</a:t>
            </a:r>
            <a:r>
              <a:rPr dirty="0" sz="500" spc="-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XR,</a:t>
            </a:r>
            <a:r>
              <a:rPr dirty="0" sz="500" spc="-20">
                <a:latin typeface="Tahoma"/>
                <a:cs typeface="Tahoma"/>
              </a:rPr>
              <a:t> Peng</a:t>
            </a:r>
            <a:endParaRPr sz="500">
              <a:latin typeface="Tahoma"/>
              <a:cs typeface="Tahoma"/>
            </a:endParaRPr>
          </a:p>
          <a:p>
            <a:pPr marL="185420" marR="4449445">
              <a:lnSpc>
                <a:spcPct val="100000"/>
              </a:lnSpc>
              <a:spcBef>
                <a:spcPts val="95"/>
              </a:spcBef>
            </a:pPr>
            <a:r>
              <a:rPr dirty="0" sz="500" spc="-30">
                <a:latin typeface="Tahoma"/>
                <a:cs typeface="Tahoma"/>
              </a:rPr>
              <a:t>J. </a:t>
            </a:r>
            <a:r>
              <a:rPr dirty="0" sz="500" i="1">
                <a:latin typeface="Trebuchet MS"/>
                <a:cs typeface="Trebuchet MS"/>
              </a:rPr>
              <a:t>World</a:t>
            </a:r>
            <a:r>
              <a:rPr dirty="0" sz="500" spc="-10" i="1">
                <a:latin typeface="Trebuchet MS"/>
                <a:cs typeface="Trebuchet MS"/>
              </a:rPr>
              <a:t> </a:t>
            </a:r>
            <a:r>
              <a:rPr dirty="0" sz="500" spc="-80" i="1">
                <a:latin typeface="Trebuchet MS"/>
                <a:cs typeface="Trebuchet MS"/>
              </a:rPr>
              <a:t>J</a:t>
            </a:r>
            <a:r>
              <a:rPr dirty="0" sz="500" spc="-20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Psychiatry</a:t>
            </a:r>
            <a:r>
              <a:rPr dirty="0" sz="500" spc="-10" i="1">
                <a:latin typeface="Trebuchet MS"/>
                <a:cs typeface="Trebuchet MS"/>
              </a:rPr>
              <a:t> </a:t>
            </a:r>
            <a:r>
              <a:rPr dirty="0" sz="500">
                <a:latin typeface="Tahoma"/>
                <a:cs typeface="Tahoma"/>
              </a:rPr>
              <a:t>2024;</a:t>
            </a:r>
            <a:r>
              <a:rPr dirty="0" sz="500" spc="-30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14(10):</a:t>
            </a:r>
            <a:r>
              <a:rPr dirty="0" sz="500" spc="-3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1429-</a:t>
            </a:r>
            <a:r>
              <a:rPr dirty="0" sz="500" spc="-20">
                <a:latin typeface="Tahoma"/>
                <a:cs typeface="Tahoma"/>
              </a:rPr>
              <a:t>1436</a:t>
            </a:r>
            <a:r>
              <a:rPr dirty="0" sz="500" spc="500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[PMID:</a:t>
            </a:r>
            <a:r>
              <a:rPr dirty="0" sz="500" spc="-70">
                <a:latin typeface="Tahoma"/>
                <a:cs typeface="Tahoma"/>
              </a:rPr>
              <a:t> </a:t>
            </a:r>
            <a:r>
              <a:rPr dirty="0" u="sng" sz="500" spc="-65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50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Tahoma"/>
                <a:cs typeface="Tahoma"/>
              </a:rPr>
              <a:t>39474387</a:t>
            </a:r>
            <a:r>
              <a:rPr dirty="0" sz="500" spc="-15">
                <a:solidFill>
                  <a:srgbClr val="467886"/>
                </a:solidFill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DOI: </a:t>
            </a:r>
            <a:r>
              <a:rPr dirty="0" u="sng" sz="500" spc="-1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Tahoma"/>
                <a:cs typeface="Tahoma"/>
              </a:rPr>
              <a:t>10.5498/wjp.v14.i10.1429</a:t>
            </a:r>
            <a:r>
              <a:rPr dirty="0" sz="500" spc="-10">
                <a:latin typeface="Tahoma"/>
                <a:cs typeface="Tahoma"/>
              </a:rPr>
              <a:t>]</a:t>
            </a:r>
            <a:endParaRPr sz="5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8" name="object 8" descr=""/>
          <p:cNvSpPr txBox="1"/>
          <p:nvPr/>
        </p:nvSpPr>
        <p:spPr>
          <a:xfrm>
            <a:off x="825499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38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605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ahoma"/>
                <a:cs typeface="Tahoma"/>
              </a:rPr>
              <a:t>5/8/26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285208" y="2354710"/>
            <a:ext cx="4598035" cy="2054225"/>
            <a:chOff x="1285208" y="2354710"/>
            <a:chExt cx="4598035" cy="2054225"/>
          </a:xfrm>
        </p:grpSpPr>
        <p:sp>
          <p:nvSpPr>
            <p:cNvPr id="4" name="object 4" descr=""/>
            <p:cNvSpPr/>
            <p:nvPr/>
          </p:nvSpPr>
          <p:spPr>
            <a:xfrm>
              <a:off x="1289971" y="2359473"/>
              <a:ext cx="431165" cy="2044700"/>
            </a:xfrm>
            <a:custGeom>
              <a:avLst/>
              <a:gdLst/>
              <a:ahLst/>
              <a:cxnLst/>
              <a:rect l="l" t="t" r="r" b="b"/>
              <a:pathLst>
                <a:path w="431164" h="2044700">
                  <a:moveTo>
                    <a:pt x="7644" y="0"/>
                  </a:moveTo>
                  <a:lnTo>
                    <a:pt x="41497" y="34990"/>
                  </a:lnTo>
                  <a:lnTo>
                    <a:pt x="73940" y="70822"/>
                  </a:lnTo>
                  <a:lnTo>
                    <a:pt x="104972" y="107458"/>
                  </a:lnTo>
                  <a:lnTo>
                    <a:pt x="134594" y="144864"/>
                  </a:lnTo>
                  <a:lnTo>
                    <a:pt x="162805" y="183003"/>
                  </a:lnTo>
                  <a:lnTo>
                    <a:pt x="189606" y="221839"/>
                  </a:lnTo>
                  <a:lnTo>
                    <a:pt x="214996" y="261337"/>
                  </a:lnTo>
                  <a:lnTo>
                    <a:pt x="238975" y="301461"/>
                  </a:lnTo>
                  <a:lnTo>
                    <a:pt x="261544" y="342176"/>
                  </a:lnTo>
                  <a:lnTo>
                    <a:pt x="282702" y="383444"/>
                  </a:lnTo>
                  <a:lnTo>
                    <a:pt x="302450" y="425232"/>
                  </a:lnTo>
                  <a:lnTo>
                    <a:pt x="320787" y="467502"/>
                  </a:lnTo>
                  <a:lnTo>
                    <a:pt x="337714" y="510220"/>
                  </a:lnTo>
                  <a:lnTo>
                    <a:pt x="353230" y="553349"/>
                  </a:lnTo>
                  <a:lnTo>
                    <a:pt x="367336" y="596853"/>
                  </a:lnTo>
                  <a:lnTo>
                    <a:pt x="380031" y="640698"/>
                  </a:lnTo>
                  <a:lnTo>
                    <a:pt x="391315" y="684846"/>
                  </a:lnTo>
                  <a:lnTo>
                    <a:pt x="401189" y="729263"/>
                  </a:lnTo>
                  <a:lnTo>
                    <a:pt x="409652" y="773912"/>
                  </a:lnTo>
                  <a:lnTo>
                    <a:pt x="416705" y="818758"/>
                  </a:lnTo>
                  <a:lnTo>
                    <a:pt x="422347" y="863765"/>
                  </a:lnTo>
                  <a:lnTo>
                    <a:pt x="426579" y="908897"/>
                  </a:lnTo>
                  <a:lnTo>
                    <a:pt x="429400" y="954119"/>
                  </a:lnTo>
                  <a:lnTo>
                    <a:pt x="430811" y="999394"/>
                  </a:lnTo>
                  <a:lnTo>
                    <a:pt x="430811" y="1044687"/>
                  </a:lnTo>
                  <a:lnTo>
                    <a:pt x="429400" y="1089963"/>
                  </a:lnTo>
                  <a:lnTo>
                    <a:pt x="426579" y="1135184"/>
                  </a:lnTo>
                  <a:lnTo>
                    <a:pt x="422347" y="1180316"/>
                  </a:lnTo>
                  <a:lnTo>
                    <a:pt x="416705" y="1225323"/>
                  </a:lnTo>
                  <a:lnTo>
                    <a:pt x="409652" y="1270169"/>
                  </a:lnTo>
                  <a:lnTo>
                    <a:pt x="401189" y="1314819"/>
                  </a:lnTo>
                  <a:lnTo>
                    <a:pt x="391315" y="1359235"/>
                  </a:lnTo>
                  <a:lnTo>
                    <a:pt x="380031" y="1403384"/>
                  </a:lnTo>
                  <a:lnTo>
                    <a:pt x="367336" y="1447228"/>
                  </a:lnTo>
                  <a:lnTo>
                    <a:pt x="353230" y="1490733"/>
                  </a:lnTo>
                  <a:lnTo>
                    <a:pt x="337714" y="1533862"/>
                  </a:lnTo>
                  <a:lnTo>
                    <a:pt x="320787" y="1576579"/>
                  </a:lnTo>
                  <a:lnTo>
                    <a:pt x="302450" y="1618850"/>
                  </a:lnTo>
                  <a:lnTo>
                    <a:pt x="282702" y="1660637"/>
                  </a:lnTo>
                  <a:lnTo>
                    <a:pt x="261544" y="1701906"/>
                  </a:lnTo>
                  <a:lnTo>
                    <a:pt x="238975" y="1742620"/>
                  </a:lnTo>
                  <a:lnTo>
                    <a:pt x="214996" y="1782744"/>
                  </a:lnTo>
                  <a:lnTo>
                    <a:pt x="189606" y="1822243"/>
                  </a:lnTo>
                  <a:lnTo>
                    <a:pt x="162805" y="1861079"/>
                  </a:lnTo>
                  <a:lnTo>
                    <a:pt x="134594" y="1899218"/>
                  </a:lnTo>
                  <a:lnTo>
                    <a:pt x="104972" y="1936623"/>
                  </a:lnTo>
                  <a:lnTo>
                    <a:pt x="73940" y="1973260"/>
                  </a:lnTo>
                  <a:lnTo>
                    <a:pt x="41497" y="2009091"/>
                  </a:lnTo>
                  <a:lnTo>
                    <a:pt x="7644" y="2044082"/>
                  </a:lnTo>
                  <a:lnTo>
                    <a:pt x="0" y="2036436"/>
                  </a:lnTo>
                  <a:lnTo>
                    <a:pt x="33600" y="2001707"/>
                  </a:lnTo>
                  <a:lnTo>
                    <a:pt x="65800" y="1966143"/>
                  </a:lnTo>
                  <a:lnTo>
                    <a:pt x="96600" y="1929781"/>
                  </a:lnTo>
                  <a:lnTo>
                    <a:pt x="126000" y="1892656"/>
                  </a:lnTo>
                  <a:lnTo>
                    <a:pt x="154000" y="1854802"/>
                  </a:lnTo>
                  <a:lnTo>
                    <a:pt x="180600" y="1816256"/>
                  </a:lnTo>
                  <a:lnTo>
                    <a:pt x="205800" y="1777054"/>
                  </a:lnTo>
                  <a:lnTo>
                    <a:pt x="229600" y="1737230"/>
                  </a:lnTo>
                  <a:lnTo>
                    <a:pt x="252000" y="1696820"/>
                  </a:lnTo>
                  <a:lnTo>
                    <a:pt x="273001" y="1655860"/>
                  </a:lnTo>
                  <a:lnTo>
                    <a:pt x="292601" y="1614385"/>
                  </a:lnTo>
                  <a:lnTo>
                    <a:pt x="310801" y="1572431"/>
                  </a:lnTo>
                  <a:lnTo>
                    <a:pt x="327601" y="1530033"/>
                  </a:lnTo>
                  <a:lnTo>
                    <a:pt x="343001" y="1487226"/>
                  </a:lnTo>
                  <a:lnTo>
                    <a:pt x="357001" y="1444047"/>
                  </a:lnTo>
                  <a:lnTo>
                    <a:pt x="369601" y="1400531"/>
                  </a:lnTo>
                  <a:lnTo>
                    <a:pt x="380801" y="1356712"/>
                  </a:lnTo>
                  <a:lnTo>
                    <a:pt x="390601" y="1312628"/>
                  </a:lnTo>
                  <a:lnTo>
                    <a:pt x="399001" y="1268313"/>
                  </a:lnTo>
                  <a:lnTo>
                    <a:pt x="406001" y="1223802"/>
                  </a:lnTo>
                  <a:lnTo>
                    <a:pt x="411601" y="1179132"/>
                  </a:lnTo>
                  <a:lnTo>
                    <a:pt x="415801" y="1134337"/>
                  </a:lnTo>
                  <a:lnTo>
                    <a:pt x="418601" y="1089454"/>
                  </a:lnTo>
                  <a:lnTo>
                    <a:pt x="420001" y="1044517"/>
                  </a:lnTo>
                  <a:lnTo>
                    <a:pt x="420001" y="999563"/>
                  </a:lnTo>
                  <a:lnTo>
                    <a:pt x="418601" y="954626"/>
                  </a:lnTo>
                  <a:lnTo>
                    <a:pt x="415801" y="909743"/>
                  </a:lnTo>
                  <a:lnTo>
                    <a:pt x="411601" y="864949"/>
                  </a:lnTo>
                  <a:lnTo>
                    <a:pt x="406001" y="820278"/>
                  </a:lnTo>
                  <a:lnTo>
                    <a:pt x="399001" y="775768"/>
                  </a:lnTo>
                  <a:lnTo>
                    <a:pt x="390601" y="731452"/>
                  </a:lnTo>
                  <a:lnTo>
                    <a:pt x="380801" y="687368"/>
                  </a:lnTo>
                  <a:lnTo>
                    <a:pt x="369601" y="643550"/>
                  </a:lnTo>
                  <a:lnTo>
                    <a:pt x="357001" y="600033"/>
                  </a:lnTo>
                  <a:lnTo>
                    <a:pt x="343001" y="556854"/>
                  </a:lnTo>
                  <a:lnTo>
                    <a:pt x="327601" y="514048"/>
                  </a:lnTo>
                  <a:lnTo>
                    <a:pt x="310801" y="471650"/>
                  </a:lnTo>
                  <a:lnTo>
                    <a:pt x="292601" y="429696"/>
                  </a:lnTo>
                  <a:lnTo>
                    <a:pt x="273001" y="388221"/>
                  </a:lnTo>
                  <a:lnTo>
                    <a:pt x="252000" y="347261"/>
                  </a:lnTo>
                  <a:lnTo>
                    <a:pt x="229600" y="306851"/>
                  </a:lnTo>
                  <a:lnTo>
                    <a:pt x="205800" y="267027"/>
                  </a:lnTo>
                  <a:lnTo>
                    <a:pt x="180600" y="227824"/>
                  </a:lnTo>
                  <a:lnTo>
                    <a:pt x="154000" y="189278"/>
                  </a:lnTo>
                  <a:lnTo>
                    <a:pt x="126000" y="151425"/>
                  </a:lnTo>
                  <a:lnTo>
                    <a:pt x="96600" y="114299"/>
                  </a:lnTo>
                  <a:lnTo>
                    <a:pt x="65800" y="77937"/>
                  </a:lnTo>
                  <a:lnTo>
                    <a:pt x="33600" y="42373"/>
                  </a:lnTo>
                  <a:lnTo>
                    <a:pt x="0" y="7644"/>
                  </a:lnTo>
                  <a:lnTo>
                    <a:pt x="7644" y="0"/>
                  </a:lnTo>
                  <a:close/>
                </a:path>
              </a:pathLst>
            </a:custGeom>
            <a:ln w="9525">
              <a:solidFill>
                <a:srgbClr val="BA592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9511" y="2421128"/>
              <a:ext cx="4453128" cy="32918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6191" y="2390648"/>
              <a:ext cx="4102608" cy="43891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0181" y="2442221"/>
              <a:ext cx="4391063" cy="268442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292405" y="2408666"/>
              <a:ext cx="335915" cy="335915"/>
            </a:xfrm>
            <a:custGeom>
              <a:avLst/>
              <a:gdLst/>
              <a:ahLst/>
              <a:cxnLst/>
              <a:rect l="l" t="t" r="r" b="b"/>
              <a:pathLst>
                <a:path w="335914" h="335914">
                  <a:moveTo>
                    <a:pt x="167775" y="0"/>
                  </a:moveTo>
                  <a:lnTo>
                    <a:pt x="123174" y="5993"/>
                  </a:lnTo>
                  <a:lnTo>
                    <a:pt x="83096" y="22906"/>
                  </a:lnTo>
                  <a:lnTo>
                    <a:pt x="49140" y="49140"/>
                  </a:lnTo>
                  <a:lnTo>
                    <a:pt x="22906" y="83096"/>
                  </a:lnTo>
                  <a:lnTo>
                    <a:pt x="5993" y="123174"/>
                  </a:lnTo>
                  <a:lnTo>
                    <a:pt x="0" y="167775"/>
                  </a:lnTo>
                  <a:lnTo>
                    <a:pt x="5993" y="212377"/>
                  </a:lnTo>
                  <a:lnTo>
                    <a:pt x="22906" y="252456"/>
                  </a:lnTo>
                  <a:lnTo>
                    <a:pt x="49140" y="286412"/>
                  </a:lnTo>
                  <a:lnTo>
                    <a:pt x="83096" y="312646"/>
                  </a:lnTo>
                  <a:lnTo>
                    <a:pt x="123174" y="329559"/>
                  </a:lnTo>
                  <a:lnTo>
                    <a:pt x="167775" y="335553"/>
                  </a:lnTo>
                  <a:lnTo>
                    <a:pt x="212377" y="329559"/>
                  </a:lnTo>
                  <a:lnTo>
                    <a:pt x="252456" y="312646"/>
                  </a:lnTo>
                  <a:lnTo>
                    <a:pt x="286412" y="286412"/>
                  </a:lnTo>
                  <a:lnTo>
                    <a:pt x="312646" y="252456"/>
                  </a:lnTo>
                  <a:lnTo>
                    <a:pt x="329559" y="212377"/>
                  </a:lnTo>
                  <a:lnTo>
                    <a:pt x="335553" y="167775"/>
                  </a:lnTo>
                  <a:lnTo>
                    <a:pt x="329559" y="123174"/>
                  </a:lnTo>
                  <a:lnTo>
                    <a:pt x="312646" y="83096"/>
                  </a:lnTo>
                  <a:lnTo>
                    <a:pt x="286412" y="49140"/>
                  </a:lnTo>
                  <a:lnTo>
                    <a:pt x="252456" y="22906"/>
                  </a:lnTo>
                  <a:lnTo>
                    <a:pt x="212377" y="5993"/>
                  </a:lnTo>
                  <a:lnTo>
                    <a:pt x="167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292405" y="2408666"/>
              <a:ext cx="335915" cy="335915"/>
            </a:xfrm>
            <a:custGeom>
              <a:avLst/>
              <a:gdLst/>
              <a:ahLst/>
              <a:cxnLst/>
              <a:rect l="l" t="t" r="r" b="b"/>
              <a:pathLst>
                <a:path w="335914" h="335914">
                  <a:moveTo>
                    <a:pt x="0" y="167776"/>
                  </a:moveTo>
                  <a:lnTo>
                    <a:pt x="5993" y="123174"/>
                  </a:lnTo>
                  <a:lnTo>
                    <a:pt x="22906" y="83096"/>
                  </a:lnTo>
                  <a:lnTo>
                    <a:pt x="49140" y="49140"/>
                  </a:lnTo>
                  <a:lnTo>
                    <a:pt x="83096" y="22906"/>
                  </a:lnTo>
                  <a:lnTo>
                    <a:pt x="123174" y="5993"/>
                  </a:lnTo>
                  <a:lnTo>
                    <a:pt x="167776" y="0"/>
                  </a:lnTo>
                  <a:lnTo>
                    <a:pt x="212377" y="5993"/>
                  </a:lnTo>
                  <a:lnTo>
                    <a:pt x="252456" y="22906"/>
                  </a:lnTo>
                  <a:lnTo>
                    <a:pt x="286411" y="49140"/>
                  </a:lnTo>
                  <a:lnTo>
                    <a:pt x="312646" y="83096"/>
                  </a:lnTo>
                  <a:lnTo>
                    <a:pt x="329559" y="123174"/>
                  </a:lnTo>
                  <a:lnTo>
                    <a:pt x="335552" y="167776"/>
                  </a:lnTo>
                  <a:lnTo>
                    <a:pt x="329559" y="212377"/>
                  </a:lnTo>
                  <a:lnTo>
                    <a:pt x="312646" y="252456"/>
                  </a:lnTo>
                  <a:lnTo>
                    <a:pt x="286411" y="286411"/>
                  </a:lnTo>
                  <a:lnTo>
                    <a:pt x="252456" y="312646"/>
                  </a:lnTo>
                  <a:lnTo>
                    <a:pt x="212377" y="329559"/>
                  </a:lnTo>
                  <a:lnTo>
                    <a:pt x="167776" y="335552"/>
                  </a:lnTo>
                  <a:lnTo>
                    <a:pt x="123174" y="329559"/>
                  </a:lnTo>
                  <a:lnTo>
                    <a:pt x="83096" y="312646"/>
                  </a:lnTo>
                  <a:lnTo>
                    <a:pt x="49140" y="286411"/>
                  </a:lnTo>
                  <a:lnTo>
                    <a:pt x="22906" y="252456"/>
                  </a:lnTo>
                  <a:lnTo>
                    <a:pt x="5993" y="212377"/>
                  </a:lnTo>
                  <a:lnTo>
                    <a:pt x="0" y="167776"/>
                  </a:lnTo>
                  <a:close/>
                </a:path>
              </a:pathLst>
            </a:custGeom>
            <a:ln w="6350">
              <a:solidFill>
                <a:srgbClr val="E9713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535" y="2823464"/>
              <a:ext cx="4261104" cy="32918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4791" y="2814320"/>
              <a:ext cx="3575304" cy="3810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2539" y="2844757"/>
              <a:ext cx="4198705" cy="26844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484763" y="2811200"/>
              <a:ext cx="335915" cy="335915"/>
            </a:xfrm>
            <a:custGeom>
              <a:avLst/>
              <a:gdLst/>
              <a:ahLst/>
              <a:cxnLst/>
              <a:rect l="l" t="t" r="r" b="b"/>
              <a:pathLst>
                <a:path w="335914" h="335914">
                  <a:moveTo>
                    <a:pt x="167775" y="0"/>
                  </a:moveTo>
                  <a:lnTo>
                    <a:pt x="123174" y="5993"/>
                  </a:lnTo>
                  <a:lnTo>
                    <a:pt x="83096" y="22906"/>
                  </a:lnTo>
                  <a:lnTo>
                    <a:pt x="49140" y="49140"/>
                  </a:lnTo>
                  <a:lnTo>
                    <a:pt x="22906" y="83096"/>
                  </a:lnTo>
                  <a:lnTo>
                    <a:pt x="5993" y="123175"/>
                  </a:lnTo>
                  <a:lnTo>
                    <a:pt x="0" y="167777"/>
                  </a:lnTo>
                  <a:lnTo>
                    <a:pt x="5993" y="212378"/>
                  </a:lnTo>
                  <a:lnTo>
                    <a:pt x="22906" y="252457"/>
                  </a:lnTo>
                  <a:lnTo>
                    <a:pt x="49140" y="286412"/>
                  </a:lnTo>
                  <a:lnTo>
                    <a:pt x="83096" y="312646"/>
                  </a:lnTo>
                  <a:lnTo>
                    <a:pt x="123174" y="329559"/>
                  </a:lnTo>
                  <a:lnTo>
                    <a:pt x="167775" y="335553"/>
                  </a:lnTo>
                  <a:lnTo>
                    <a:pt x="212377" y="329559"/>
                  </a:lnTo>
                  <a:lnTo>
                    <a:pt x="252456" y="312646"/>
                  </a:lnTo>
                  <a:lnTo>
                    <a:pt x="286412" y="286412"/>
                  </a:lnTo>
                  <a:lnTo>
                    <a:pt x="312646" y="252457"/>
                  </a:lnTo>
                  <a:lnTo>
                    <a:pt x="329559" y="212378"/>
                  </a:lnTo>
                  <a:lnTo>
                    <a:pt x="335553" y="167777"/>
                  </a:lnTo>
                  <a:lnTo>
                    <a:pt x="329559" y="123175"/>
                  </a:lnTo>
                  <a:lnTo>
                    <a:pt x="312646" y="83096"/>
                  </a:lnTo>
                  <a:lnTo>
                    <a:pt x="286412" y="49140"/>
                  </a:lnTo>
                  <a:lnTo>
                    <a:pt x="252456" y="22906"/>
                  </a:lnTo>
                  <a:lnTo>
                    <a:pt x="212377" y="5993"/>
                  </a:lnTo>
                  <a:lnTo>
                    <a:pt x="167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484763" y="2811200"/>
              <a:ext cx="335915" cy="335915"/>
            </a:xfrm>
            <a:custGeom>
              <a:avLst/>
              <a:gdLst/>
              <a:ahLst/>
              <a:cxnLst/>
              <a:rect l="l" t="t" r="r" b="b"/>
              <a:pathLst>
                <a:path w="335914" h="335914">
                  <a:moveTo>
                    <a:pt x="0" y="167776"/>
                  </a:moveTo>
                  <a:lnTo>
                    <a:pt x="5993" y="123174"/>
                  </a:lnTo>
                  <a:lnTo>
                    <a:pt x="22906" y="83096"/>
                  </a:lnTo>
                  <a:lnTo>
                    <a:pt x="49140" y="49140"/>
                  </a:lnTo>
                  <a:lnTo>
                    <a:pt x="83096" y="22906"/>
                  </a:lnTo>
                  <a:lnTo>
                    <a:pt x="123174" y="5993"/>
                  </a:lnTo>
                  <a:lnTo>
                    <a:pt x="167776" y="0"/>
                  </a:lnTo>
                  <a:lnTo>
                    <a:pt x="212377" y="5993"/>
                  </a:lnTo>
                  <a:lnTo>
                    <a:pt x="252456" y="22906"/>
                  </a:lnTo>
                  <a:lnTo>
                    <a:pt x="286411" y="49140"/>
                  </a:lnTo>
                  <a:lnTo>
                    <a:pt x="312646" y="83096"/>
                  </a:lnTo>
                  <a:lnTo>
                    <a:pt x="329559" y="123174"/>
                  </a:lnTo>
                  <a:lnTo>
                    <a:pt x="335552" y="167776"/>
                  </a:lnTo>
                  <a:lnTo>
                    <a:pt x="329559" y="212377"/>
                  </a:lnTo>
                  <a:lnTo>
                    <a:pt x="312646" y="252456"/>
                  </a:lnTo>
                  <a:lnTo>
                    <a:pt x="286411" y="286411"/>
                  </a:lnTo>
                  <a:lnTo>
                    <a:pt x="252456" y="312646"/>
                  </a:lnTo>
                  <a:lnTo>
                    <a:pt x="212377" y="329559"/>
                  </a:lnTo>
                  <a:lnTo>
                    <a:pt x="167776" y="335552"/>
                  </a:lnTo>
                  <a:lnTo>
                    <a:pt x="123174" y="329559"/>
                  </a:lnTo>
                  <a:lnTo>
                    <a:pt x="83096" y="312646"/>
                  </a:lnTo>
                  <a:lnTo>
                    <a:pt x="49140" y="286411"/>
                  </a:lnTo>
                  <a:lnTo>
                    <a:pt x="22906" y="252456"/>
                  </a:lnTo>
                  <a:lnTo>
                    <a:pt x="5993" y="212377"/>
                  </a:lnTo>
                  <a:lnTo>
                    <a:pt x="0" y="167776"/>
                  </a:lnTo>
                  <a:close/>
                </a:path>
              </a:pathLst>
            </a:custGeom>
            <a:ln w="6350">
              <a:solidFill>
                <a:srgbClr val="E9713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82495" y="3225800"/>
              <a:ext cx="4200144" cy="32918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98319" y="3216656"/>
              <a:ext cx="3560063" cy="3810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1577" y="3247290"/>
              <a:ext cx="4139666" cy="268442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1543801" y="3213736"/>
              <a:ext cx="335915" cy="335915"/>
            </a:xfrm>
            <a:custGeom>
              <a:avLst/>
              <a:gdLst/>
              <a:ahLst/>
              <a:cxnLst/>
              <a:rect l="l" t="t" r="r" b="b"/>
              <a:pathLst>
                <a:path w="335914" h="335914">
                  <a:moveTo>
                    <a:pt x="167775" y="0"/>
                  </a:moveTo>
                  <a:lnTo>
                    <a:pt x="123174" y="5993"/>
                  </a:lnTo>
                  <a:lnTo>
                    <a:pt x="83096" y="22906"/>
                  </a:lnTo>
                  <a:lnTo>
                    <a:pt x="49140" y="49140"/>
                  </a:lnTo>
                  <a:lnTo>
                    <a:pt x="22906" y="83096"/>
                  </a:lnTo>
                  <a:lnTo>
                    <a:pt x="5993" y="123174"/>
                  </a:lnTo>
                  <a:lnTo>
                    <a:pt x="0" y="167775"/>
                  </a:lnTo>
                  <a:lnTo>
                    <a:pt x="5993" y="212377"/>
                  </a:lnTo>
                  <a:lnTo>
                    <a:pt x="22906" y="252456"/>
                  </a:lnTo>
                  <a:lnTo>
                    <a:pt x="49140" y="286412"/>
                  </a:lnTo>
                  <a:lnTo>
                    <a:pt x="83096" y="312646"/>
                  </a:lnTo>
                  <a:lnTo>
                    <a:pt x="123174" y="329559"/>
                  </a:lnTo>
                  <a:lnTo>
                    <a:pt x="167775" y="335553"/>
                  </a:lnTo>
                  <a:lnTo>
                    <a:pt x="212377" y="329559"/>
                  </a:lnTo>
                  <a:lnTo>
                    <a:pt x="252456" y="312646"/>
                  </a:lnTo>
                  <a:lnTo>
                    <a:pt x="286412" y="286412"/>
                  </a:lnTo>
                  <a:lnTo>
                    <a:pt x="312646" y="252456"/>
                  </a:lnTo>
                  <a:lnTo>
                    <a:pt x="329559" y="212377"/>
                  </a:lnTo>
                  <a:lnTo>
                    <a:pt x="335553" y="167775"/>
                  </a:lnTo>
                  <a:lnTo>
                    <a:pt x="329559" y="123174"/>
                  </a:lnTo>
                  <a:lnTo>
                    <a:pt x="312646" y="83096"/>
                  </a:lnTo>
                  <a:lnTo>
                    <a:pt x="286412" y="49140"/>
                  </a:lnTo>
                  <a:lnTo>
                    <a:pt x="252456" y="22906"/>
                  </a:lnTo>
                  <a:lnTo>
                    <a:pt x="212377" y="5993"/>
                  </a:lnTo>
                  <a:lnTo>
                    <a:pt x="167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543801" y="3213736"/>
              <a:ext cx="335915" cy="335915"/>
            </a:xfrm>
            <a:custGeom>
              <a:avLst/>
              <a:gdLst/>
              <a:ahLst/>
              <a:cxnLst/>
              <a:rect l="l" t="t" r="r" b="b"/>
              <a:pathLst>
                <a:path w="335914" h="335914">
                  <a:moveTo>
                    <a:pt x="0" y="167776"/>
                  </a:moveTo>
                  <a:lnTo>
                    <a:pt x="5993" y="123174"/>
                  </a:lnTo>
                  <a:lnTo>
                    <a:pt x="22906" y="83096"/>
                  </a:lnTo>
                  <a:lnTo>
                    <a:pt x="49140" y="49140"/>
                  </a:lnTo>
                  <a:lnTo>
                    <a:pt x="83096" y="22906"/>
                  </a:lnTo>
                  <a:lnTo>
                    <a:pt x="123174" y="5993"/>
                  </a:lnTo>
                  <a:lnTo>
                    <a:pt x="167776" y="0"/>
                  </a:lnTo>
                  <a:lnTo>
                    <a:pt x="212377" y="5993"/>
                  </a:lnTo>
                  <a:lnTo>
                    <a:pt x="252456" y="22906"/>
                  </a:lnTo>
                  <a:lnTo>
                    <a:pt x="286411" y="49140"/>
                  </a:lnTo>
                  <a:lnTo>
                    <a:pt x="312646" y="83096"/>
                  </a:lnTo>
                  <a:lnTo>
                    <a:pt x="329559" y="123174"/>
                  </a:lnTo>
                  <a:lnTo>
                    <a:pt x="335552" y="167776"/>
                  </a:lnTo>
                  <a:lnTo>
                    <a:pt x="329559" y="212377"/>
                  </a:lnTo>
                  <a:lnTo>
                    <a:pt x="312646" y="252456"/>
                  </a:lnTo>
                  <a:lnTo>
                    <a:pt x="286411" y="286411"/>
                  </a:lnTo>
                  <a:lnTo>
                    <a:pt x="252456" y="312646"/>
                  </a:lnTo>
                  <a:lnTo>
                    <a:pt x="212377" y="329559"/>
                  </a:lnTo>
                  <a:lnTo>
                    <a:pt x="167776" y="335552"/>
                  </a:lnTo>
                  <a:lnTo>
                    <a:pt x="123174" y="329559"/>
                  </a:lnTo>
                  <a:lnTo>
                    <a:pt x="83096" y="312646"/>
                  </a:lnTo>
                  <a:lnTo>
                    <a:pt x="49140" y="286411"/>
                  </a:lnTo>
                  <a:lnTo>
                    <a:pt x="22906" y="252456"/>
                  </a:lnTo>
                  <a:lnTo>
                    <a:pt x="5993" y="212377"/>
                  </a:lnTo>
                  <a:lnTo>
                    <a:pt x="0" y="167776"/>
                  </a:lnTo>
                  <a:close/>
                </a:path>
              </a:pathLst>
            </a:custGeom>
            <a:ln w="6350">
              <a:solidFill>
                <a:srgbClr val="E9713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1535" y="3628136"/>
              <a:ext cx="4261104" cy="32918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64791" y="3618992"/>
              <a:ext cx="1719072" cy="38100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2539" y="3649826"/>
              <a:ext cx="4198705" cy="268442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484763" y="3616270"/>
              <a:ext cx="335915" cy="335915"/>
            </a:xfrm>
            <a:custGeom>
              <a:avLst/>
              <a:gdLst/>
              <a:ahLst/>
              <a:cxnLst/>
              <a:rect l="l" t="t" r="r" b="b"/>
              <a:pathLst>
                <a:path w="335914" h="335914">
                  <a:moveTo>
                    <a:pt x="167775" y="0"/>
                  </a:moveTo>
                  <a:lnTo>
                    <a:pt x="123174" y="5993"/>
                  </a:lnTo>
                  <a:lnTo>
                    <a:pt x="83096" y="22906"/>
                  </a:lnTo>
                  <a:lnTo>
                    <a:pt x="49140" y="49140"/>
                  </a:lnTo>
                  <a:lnTo>
                    <a:pt x="22906" y="83096"/>
                  </a:lnTo>
                  <a:lnTo>
                    <a:pt x="5993" y="123175"/>
                  </a:lnTo>
                  <a:lnTo>
                    <a:pt x="0" y="167777"/>
                  </a:lnTo>
                  <a:lnTo>
                    <a:pt x="5993" y="212378"/>
                  </a:lnTo>
                  <a:lnTo>
                    <a:pt x="22906" y="252457"/>
                  </a:lnTo>
                  <a:lnTo>
                    <a:pt x="49140" y="286412"/>
                  </a:lnTo>
                  <a:lnTo>
                    <a:pt x="83096" y="312646"/>
                  </a:lnTo>
                  <a:lnTo>
                    <a:pt x="123174" y="329559"/>
                  </a:lnTo>
                  <a:lnTo>
                    <a:pt x="167775" y="335553"/>
                  </a:lnTo>
                  <a:lnTo>
                    <a:pt x="212377" y="329559"/>
                  </a:lnTo>
                  <a:lnTo>
                    <a:pt x="252456" y="312646"/>
                  </a:lnTo>
                  <a:lnTo>
                    <a:pt x="286412" y="286412"/>
                  </a:lnTo>
                  <a:lnTo>
                    <a:pt x="312646" y="252457"/>
                  </a:lnTo>
                  <a:lnTo>
                    <a:pt x="329559" y="212378"/>
                  </a:lnTo>
                  <a:lnTo>
                    <a:pt x="335553" y="167777"/>
                  </a:lnTo>
                  <a:lnTo>
                    <a:pt x="329559" y="123175"/>
                  </a:lnTo>
                  <a:lnTo>
                    <a:pt x="312646" y="83096"/>
                  </a:lnTo>
                  <a:lnTo>
                    <a:pt x="286412" y="49140"/>
                  </a:lnTo>
                  <a:lnTo>
                    <a:pt x="252456" y="22906"/>
                  </a:lnTo>
                  <a:lnTo>
                    <a:pt x="212377" y="5993"/>
                  </a:lnTo>
                  <a:lnTo>
                    <a:pt x="167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484763" y="3616270"/>
              <a:ext cx="335915" cy="335915"/>
            </a:xfrm>
            <a:custGeom>
              <a:avLst/>
              <a:gdLst/>
              <a:ahLst/>
              <a:cxnLst/>
              <a:rect l="l" t="t" r="r" b="b"/>
              <a:pathLst>
                <a:path w="335914" h="335914">
                  <a:moveTo>
                    <a:pt x="0" y="167776"/>
                  </a:moveTo>
                  <a:lnTo>
                    <a:pt x="5993" y="123174"/>
                  </a:lnTo>
                  <a:lnTo>
                    <a:pt x="22906" y="83096"/>
                  </a:lnTo>
                  <a:lnTo>
                    <a:pt x="49140" y="49140"/>
                  </a:lnTo>
                  <a:lnTo>
                    <a:pt x="83096" y="22906"/>
                  </a:lnTo>
                  <a:lnTo>
                    <a:pt x="123174" y="5993"/>
                  </a:lnTo>
                  <a:lnTo>
                    <a:pt x="167776" y="0"/>
                  </a:lnTo>
                  <a:lnTo>
                    <a:pt x="212377" y="5993"/>
                  </a:lnTo>
                  <a:lnTo>
                    <a:pt x="252456" y="22906"/>
                  </a:lnTo>
                  <a:lnTo>
                    <a:pt x="286411" y="49140"/>
                  </a:lnTo>
                  <a:lnTo>
                    <a:pt x="312646" y="83096"/>
                  </a:lnTo>
                  <a:lnTo>
                    <a:pt x="329559" y="123174"/>
                  </a:lnTo>
                  <a:lnTo>
                    <a:pt x="335552" y="167776"/>
                  </a:lnTo>
                  <a:lnTo>
                    <a:pt x="329559" y="212377"/>
                  </a:lnTo>
                  <a:lnTo>
                    <a:pt x="312646" y="252456"/>
                  </a:lnTo>
                  <a:lnTo>
                    <a:pt x="286411" y="286411"/>
                  </a:lnTo>
                  <a:lnTo>
                    <a:pt x="252456" y="312646"/>
                  </a:lnTo>
                  <a:lnTo>
                    <a:pt x="212377" y="329559"/>
                  </a:lnTo>
                  <a:lnTo>
                    <a:pt x="167776" y="335552"/>
                  </a:lnTo>
                  <a:lnTo>
                    <a:pt x="123174" y="329559"/>
                  </a:lnTo>
                  <a:lnTo>
                    <a:pt x="83096" y="312646"/>
                  </a:lnTo>
                  <a:lnTo>
                    <a:pt x="49140" y="286411"/>
                  </a:lnTo>
                  <a:lnTo>
                    <a:pt x="22906" y="252456"/>
                  </a:lnTo>
                  <a:lnTo>
                    <a:pt x="5993" y="212377"/>
                  </a:lnTo>
                  <a:lnTo>
                    <a:pt x="0" y="167776"/>
                  </a:lnTo>
                  <a:close/>
                </a:path>
              </a:pathLst>
            </a:custGeom>
            <a:ln w="6350">
              <a:solidFill>
                <a:srgbClr val="E9713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9511" y="4030472"/>
              <a:ext cx="4453128" cy="32918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72767" y="4021327"/>
              <a:ext cx="2474976" cy="38100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0181" y="4052360"/>
              <a:ext cx="4391063" cy="268442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844549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1727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60"/>
              </a:spcBef>
            </a:pPr>
            <a:endParaRPr sz="1800">
              <a:latin typeface="Times New Roman"/>
              <a:cs typeface="Times New Roman"/>
            </a:endParaRPr>
          </a:p>
          <a:p>
            <a:pPr marL="349250">
              <a:lnSpc>
                <a:spcPct val="100000"/>
              </a:lnSpc>
            </a:pPr>
            <a:r>
              <a:rPr dirty="0" sz="1800" spc="-105">
                <a:latin typeface="Trebuchet MS"/>
                <a:cs typeface="Trebuchet MS"/>
              </a:rPr>
              <a:t>Learning</a:t>
            </a:r>
            <a:r>
              <a:rPr dirty="0" sz="1800" spc="-14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objectives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800">
              <a:latin typeface="Trebuchet MS"/>
              <a:cs typeface="Trebuchet MS"/>
            </a:endParaRPr>
          </a:p>
          <a:p>
            <a:pPr marL="828675">
              <a:lnSpc>
                <a:spcPct val="100000"/>
              </a:lnSpc>
            </a:pPr>
            <a:r>
              <a:rPr dirty="0" sz="1400" spc="-35" b="1">
                <a:solidFill>
                  <a:srgbClr val="FFFFFF"/>
                </a:solidFill>
                <a:latin typeface="Trebuchet MS"/>
                <a:cs typeface="Trebuchet MS"/>
              </a:rPr>
              <a:t>Review</a:t>
            </a:r>
            <a:r>
              <a:rPr dirty="0" sz="1400" spc="-10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30" b="1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400" spc="-10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rebuchet MS"/>
                <a:cs typeface="Trebuchet MS"/>
              </a:rPr>
              <a:t>ADA</a:t>
            </a:r>
            <a:r>
              <a:rPr dirty="0" sz="1400" spc="-1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95" b="1">
                <a:solidFill>
                  <a:srgbClr val="FFFFFF"/>
                </a:solidFill>
                <a:latin typeface="Trebuchet MS"/>
                <a:cs typeface="Trebuchet MS"/>
              </a:rPr>
              <a:t>2026</a:t>
            </a:r>
            <a:r>
              <a:rPr dirty="0" sz="1400" spc="-10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rebuchet MS"/>
                <a:cs typeface="Trebuchet MS"/>
              </a:rPr>
              <a:t>goals</a:t>
            </a:r>
            <a:r>
              <a:rPr dirty="0" sz="1400" spc="-1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30" b="1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400" spc="-10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Trebuchet MS"/>
                <a:cs typeface="Trebuchet MS"/>
              </a:rPr>
              <a:t>care</a:t>
            </a:r>
            <a:r>
              <a:rPr dirty="0" sz="1400" spc="-1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40" b="1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400" spc="-10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30" b="1">
                <a:solidFill>
                  <a:srgbClr val="FFFFFF"/>
                </a:solidFill>
                <a:latin typeface="Trebuchet MS"/>
                <a:cs typeface="Trebuchet MS"/>
              </a:rPr>
              <a:t>older</a:t>
            </a:r>
            <a:r>
              <a:rPr dirty="0" sz="1400" spc="-1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rebuchet MS"/>
                <a:cs typeface="Trebuchet MS"/>
              </a:rPr>
              <a:t>adults</a:t>
            </a:r>
            <a:endParaRPr sz="1400">
              <a:latin typeface="Trebuchet MS"/>
              <a:cs typeface="Trebuchet MS"/>
            </a:endParaRPr>
          </a:p>
          <a:p>
            <a:pPr algn="just" marL="1020444" marR="1660525">
              <a:lnSpc>
                <a:spcPts val="3170"/>
              </a:lnSpc>
              <a:spcBef>
                <a:spcPts val="254"/>
              </a:spcBef>
            </a:pPr>
            <a:r>
              <a:rPr dirty="0" sz="900" spc="-25">
                <a:solidFill>
                  <a:srgbClr val="FFFFFF"/>
                </a:solidFill>
                <a:latin typeface="Tahoma"/>
                <a:cs typeface="Tahoma"/>
              </a:rPr>
              <a:t>What </a:t>
            </a:r>
            <a:r>
              <a:rPr dirty="0" sz="1200" b="1">
                <a:solidFill>
                  <a:srgbClr val="FFC000"/>
                </a:solidFill>
                <a:latin typeface="Trebuchet MS"/>
                <a:cs typeface="Trebuchet MS"/>
              </a:rPr>
              <a:t>M</a:t>
            </a:r>
            <a:r>
              <a:rPr dirty="0" sz="900">
                <a:solidFill>
                  <a:srgbClr val="FFFFFF"/>
                </a:solidFill>
                <a:latin typeface="Tahoma"/>
                <a:cs typeface="Tahoma"/>
              </a:rPr>
              <a:t>atters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 most;</a:t>
            </a:r>
            <a:r>
              <a:rPr dirty="0" sz="9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Tahoma"/>
                <a:cs typeface="Tahoma"/>
              </a:rPr>
              <a:t>approach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900" spc="-25">
                <a:solidFill>
                  <a:srgbClr val="FFFFFF"/>
                </a:solidFill>
                <a:latin typeface="Tahoma"/>
                <a:cs typeface="Tahoma"/>
              </a:rPr>
              <a:t> rethinking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Tahoma"/>
                <a:cs typeface="Tahoma"/>
              </a:rPr>
              <a:t>goals</a:t>
            </a:r>
            <a:r>
              <a:rPr dirty="0" sz="9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900" spc="-25">
                <a:solidFill>
                  <a:srgbClr val="FFFFFF"/>
                </a:solidFill>
                <a:latin typeface="Tahoma"/>
                <a:cs typeface="Tahoma"/>
              </a:rPr>
              <a:t>realigning 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care </a:t>
            </a:r>
            <a:r>
              <a:rPr dirty="0" sz="1200" b="1">
                <a:solidFill>
                  <a:srgbClr val="FFC000"/>
                </a:solidFill>
                <a:latin typeface="Trebuchet MS"/>
                <a:cs typeface="Trebuchet MS"/>
              </a:rPr>
              <a:t>M</a:t>
            </a:r>
            <a:r>
              <a:rPr dirty="0" sz="900">
                <a:solidFill>
                  <a:srgbClr val="FFFFFF"/>
                </a:solidFill>
                <a:latin typeface="Tahoma"/>
                <a:cs typeface="Tahoma"/>
              </a:rPr>
              <a:t>edication</a:t>
            </a:r>
            <a:r>
              <a:rPr dirty="0" sz="9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management;</a:t>
            </a:r>
            <a:r>
              <a:rPr dirty="0" sz="9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safety</a:t>
            </a:r>
            <a:r>
              <a:rPr dirty="0" sz="9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9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Tahoma"/>
                <a:cs typeface="Tahoma"/>
              </a:rPr>
              <a:t>reduction 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9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Tahoma"/>
                <a:cs typeface="Tahoma"/>
              </a:rPr>
              <a:t>treatment</a:t>
            </a:r>
            <a:r>
              <a:rPr dirty="0" sz="9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Tahoma"/>
                <a:cs typeface="Tahoma"/>
              </a:rPr>
              <a:t>burden Impact</a:t>
            </a:r>
            <a:r>
              <a:rPr dirty="0" sz="9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9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FFFFFF"/>
                </a:solidFill>
                <a:latin typeface="Tahoma"/>
                <a:cs typeface="Tahoma"/>
              </a:rPr>
              <a:t>diabetes</a:t>
            </a:r>
            <a:r>
              <a:rPr dirty="0" sz="9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dirty="0" sz="9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FFC000"/>
                </a:solidFill>
                <a:latin typeface="Trebuchet MS"/>
                <a:cs typeface="Trebuchet MS"/>
              </a:rPr>
              <a:t>M</a:t>
            </a:r>
            <a:r>
              <a:rPr dirty="0" sz="900" spc="-10">
                <a:solidFill>
                  <a:srgbClr val="FFFFFF"/>
                </a:solidFill>
                <a:latin typeface="Tahoma"/>
                <a:cs typeface="Tahoma"/>
              </a:rPr>
              <a:t>obility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900">
              <a:latin typeface="Tahoma"/>
              <a:cs typeface="Tahoma"/>
            </a:endParaRPr>
          </a:p>
          <a:p>
            <a:pPr marL="828675">
              <a:lnSpc>
                <a:spcPct val="100000"/>
              </a:lnSpc>
              <a:spcBef>
                <a:spcPts val="5"/>
              </a:spcBef>
            </a:pPr>
            <a:r>
              <a:rPr dirty="0" sz="900">
                <a:solidFill>
                  <a:srgbClr val="FFFFFF"/>
                </a:solidFill>
                <a:latin typeface="Tahoma"/>
                <a:cs typeface="Tahoma"/>
              </a:rPr>
              <a:t>Bidirectional</a:t>
            </a:r>
            <a:r>
              <a:rPr dirty="0" sz="9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FFFFFF"/>
                </a:solidFill>
                <a:latin typeface="Tahoma"/>
                <a:cs typeface="Tahoma"/>
              </a:rPr>
              <a:t>impact</a:t>
            </a:r>
            <a:r>
              <a:rPr dirty="0" sz="9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9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FFFFFF"/>
                </a:solidFill>
                <a:latin typeface="Tahoma"/>
                <a:cs typeface="Tahoma"/>
              </a:rPr>
              <a:t>diabetes</a:t>
            </a:r>
            <a:r>
              <a:rPr dirty="0" sz="9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dirty="0" sz="9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FFC000"/>
                </a:solidFill>
                <a:latin typeface="Trebuchet MS"/>
                <a:cs typeface="Trebuchet MS"/>
              </a:rPr>
              <a:t>M</a:t>
            </a:r>
            <a:r>
              <a:rPr dirty="0" sz="900" spc="-10">
                <a:solidFill>
                  <a:srgbClr val="FFFFFF"/>
                </a:solidFill>
                <a:latin typeface="Tahoma"/>
                <a:cs typeface="Tahoma"/>
              </a:rPr>
              <a:t>entation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1289230" y="4015630"/>
            <a:ext cx="342265" cy="342265"/>
            <a:chOff x="1289230" y="4015630"/>
            <a:chExt cx="342265" cy="342265"/>
          </a:xfrm>
        </p:grpSpPr>
        <p:sp>
          <p:nvSpPr>
            <p:cNvPr id="30" name="object 30" descr=""/>
            <p:cNvSpPr/>
            <p:nvPr/>
          </p:nvSpPr>
          <p:spPr>
            <a:xfrm>
              <a:off x="1292405" y="4018805"/>
              <a:ext cx="335915" cy="335915"/>
            </a:xfrm>
            <a:custGeom>
              <a:avLst/>
              <a:gdLst/>
              <a:ahLst/>
              <a:cxnLst/>
              <a:rect l="l" t="t" r="r" b="b"/>
              <a:pathLst>
                <a:path w="335914" h="335914">
                  <a:moveTo>
                    <a:pt x="167775" y="0"/>
                  </a:moveTo>
                  <a:lnTo>
                    <a:pt x="123174" y="5993"/>
                  </a:lnTo>
                  <a:lnTo>
                    <a:pt x="83096" y="22906"/>
                  </a:lnTo>
                  <a:lnTo>
                    <a:pt x="49140" y="49140"/>
                  </a:lnTo>
                  <a:lnTo>
                    <a:pt x="22906" y="83096"/>
                  </a:lnTo>
                  <a:lnTo>
                    <a:pt x="5993" y="123174"/>
                  </a:lnTo>
                  <a:lnTo>
                    <a:pt x="0" y="167775"/>
                  </a:lnTo>
                  <a:lnTo>
                    <a:pt x="5993" y="212377"/>
                  </a:lnTo>
                  <a:lnTo>
                    <a:pt x="22906" y="252456"/>
                  </a:lnTo>
                  <a:lnTo>
                    <a:pt x="49140" y="286412"/>
                  </a:lnTo>
                  <a:lnTo>
                    <a:pt x="83096" y="312646"/>
                  </a:lnTo>
                  <a:lnTo>
                    <a:pt x="123174" y="329559"/>
                  </a:lnTo>
                  <a:lnTo>
                    <a:pt x="167775" y="335553"/>
                  </a:lnTo>
                  <a:lnTo>
                    <a:pt x="212377" y="329559"/>
                  </a:lnTo>
                  <a:lnTo>
                    <a:pt x="252456" y="312646"/>
                  </a:lnTo>
                  <a:lnTo>
                    <a:pt x="286412" y="286412"/>
                  </a:lnTo>
                  <a:lnTo>
                    <a:pt x="312646" y="252456"/>
                  </a:lnTo>
                  <a:lnTo>
                    <a:pt x="329559" y="212377"/>
                  </a:lnTo>
                  <a:lnTo>
                    <a:pt x="335553" y="167775"/>
                  </a:lnTo>
                  <a:lnTo>
                    <a:pt x="329559" y="123174"/>
                  </a:lnTo>
                  <a:lnTo>
                    <a:pt x="312646" y="83096"/>
                  </a:lnTo>
                  <a:lnTo>
                    <a:pt x="286412" y="49140"/>
                  </a:lnTo>
                  <a:lnTo>
                    <a:pt x="252456" y="22906"/>
                  </a:lnTo>
                  <a:lnTo>
                    <a:pt x="212377" y="5993"/>
                  </a:lnTo>
                  <a:lnTo>
                    <a:pt x="167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292405" y="4018805"/>
              <a:ext cx="335915" cy="335915"/>
            </a:xfrm>
            <a:custGeom>
              <a:avLst/>
              <a:gdLst/>
              <a:ahLst/>
              <a:cxnLst/>
              <a:rect l="l" t="t" r="r" b="b"/>
              <a:pathLst>
                <a:path w="335914" h="335914">
                  <a:moveTo>
                    <a:pt x="0" y="167776"/>
                  </a:moveTo>
                  <a:lnTo>
                    <a:pt x="5993" y="123174"/>
                  </a:lnTo>
                  <a:lnTo>
                    <a:pt x="22906" y="83096"/>
                  </a:lnTo>
                  <a:lnTo>
                    <a:pt x="49140" y="49140"/>
                  </a:lnTo>
                  <a:lnTo>
                    <a:pt x="83096" y="22906"/>
                  </a:lnTo>
                  <a:lnTo>
                    <a:pt x="123174" y="5993"/>
                  </a:lnTo>
                  <a:lnTo>
                    <a:pt x="167776" y="0"/>
                  </a:lnTo>
                  <a:lnTo>
                    <a:pt x="212377" y="5993"/>
                  </a:lnTo>
                  <a:lnTo>
                    <a:pt x="252456" y="22906"/>
                  </a:lnTo>
                  <a:lnTo>
                    <a:pt x="286411" y="49140"/>
                  </a:lnTo>
                  <a:lnTo>
                    <a:pt x="312646" y="83096"/>
                  </a:lnTo>
                  <a:lnTo>
                    <a:pt x="329559" y="123174"/>
                  </a:lnTo>
                  <a:lnTo>
                    <a:pt x="335552" y="167776"/>
                  </a:lnTo>
                  <a:lnTo>
                    <a:pt x="329559" y="212377"/>
                  </a:lnTo>
                  <a:lnTo>
                    <a:pt x="312646" y="252456"/>
                  </a:lnTo>
                  <a:lnTo>
                    <a:pt x="286411" y="286411"/>
                  </a:lnTo>
                  <a:lnTo>
                    <a:pt x="252456" y="312646"/>
                  </a:lnTo>
                  <a:lnTo>
                    <a:pt x="212377" y="329559"/>
                  </a:lnTo>
                  <a:lnTo>
                    <a:pt x="167776" y="335552"/>
                  </a:lnTo>
                  <a:lnTo>
                    <a:pt x="123174" y="329559"/>
                  </a:lnTo>
                  <a:lnTo>
                    <a:pt x="83096" y="312646"/>
                  </a:lnTo>
                  <a:lnTo>
                    <a:pt x="49140" y="286411"/>
                  </a:lnTo>
                  <a:lnTo>
                    <a:pt x="22906" y="252456"/>
                  </a:lnTo>
                  <a:lnTo>
                    <a:pt x="5993" y="212377"/>
                  </a:lnTo>
                  <a:lnTo>
                    <a:pt x="0" y="167776"/>
                  </a:lnTo>
                  <a:close/>
                </a:path>
              </a:pathLst>
            </a:custGeom>
            <a:ln w="6350">
              <a:solidFill>
                <a:srgbClr val="E971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825499" y="4621784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3" name="object 33" descr=""/>
          <p:cNvSpPr txBox="1"/>
          <p:nvPr/>
        </p:nvSpPr>
        <p:spPr>
          <a:xfrm>
            <a:off x="844549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245110" rIns="0" bIns="0" rtlCol="0" vert="horz">
            <a:spAutoFit/>
          </a:bodyPr>
          <a:lstStyle/>
          <a:p>
            <a:pPr marL="344170">
              <a:lnSpc>
                <a:spcPts val="2245"/>
              </a:lnSpc>
              <a:spcBef>
                <a:spcPts val="1930"/>
              </a:spcBef>
            </a:pPr>
            <a:r>
              <a:rPr dirty="0" sz="2000">
                <a:latin typeface="Trebuchet MS"/>
                <a:cs typeface="Trebuchet MS"/>
              </a:rPr>
              <a:t>Older</a:t>
            </a:r>
            <a:r>
              <a:rPr dirty="0" sz="2000" spc="-105">
                <a:latin typeface="Trebuchet MS"/>
                <a:cs typeface="Trebuchet MS"/>
              </a:rPr>
              <a:t> </a:t>
            </a:r>
            <a:r>
              <a:rPr dirty="0" sz="2000" spc="-130">
                <a:latin typeface="Trebuchet MS"/>
                <a:cs typeface="Trebuchet MS"/>
              </a:rPr>
              <a:t>adults</a:t>
            </a:r>
            <a:r>
              <a:rPr dirty="0" sz="2000" spc="-50">
                <a:latin typeface="Trebuchet MS"/>
                <a:cs typeface="Trebuchet MS"/>
              </a:rPr>
              <a:t> </a:t>
            </a:r>
            <a:r>
              <a:rPr dirty="0" sz="2000" spc="-110">
                <a:latin typeface="Trebuchet MS"/>
                <a:cs typeface="Trebuchet MS"/>
              </a:rPr>
              <a:t>with</a:t>
            </a:r>
            <a:r>
              <a:rPr dirty="0" sz="2000" spc="-50">
                <a:latin typeface="Trebuchet MS"/>
                <a:cs typeface="Trebuchet MS"/>
              </a:rPr>
              <a:t> </a:t>
            </a:r>
            <a:r>
              <a:rPr dirty="0" sz="2000" spc="-35">
                <a:latin typeface="Trebuchet MS"/>
                <a:cs typeface="Trebuchet MS"/>
              </a:rPr>
              <a:t>diabetes:</a:t>
            </a:r>
            <a:endParaRPr sz="2000">
              <a:latin typeface="Trebuchet MS"/>
              <a:cs typeface="Trebuchet MS"/>
            </a:endParaRPr>
          </a:p>
          <a:p>
            <a:pPr marL="344170">
              <a:lnSpc>
                <a:spcPts val="2245"/>
              </a:lnSpc>
            </a:pPr>
            <a:r>
              <a:rPr dirty="0" sz="2000" spc="150">
                <a:latin typeface="Trebuchet MS"/>
                <a:cs typeface="Trebuchet MS"/>
              </a:rPr>
              <a:t>A</a:t>
            </a:r>
            <a:r>
              <a:rPr dirty="0" sz="2000" spc="-40">
                <a:latin typeface="Trebuchet MS"/>
                <a:cs typeface="Trebuchet MS"/>
              </a:rPr>
              <a:t> </a:t>
            </a:r>
            <a:r>
              <a:rPr dirty="0" sz="2000" spc="-130">
                <a:latin typeface="Trebuchet MS"/>
                <a:cs typeface="Trebuchet MS"/>
              </a:rPr>
              <a:t>large</a:t>
            </a:r>
            <a:r>
              <a:rPr dirty="0" sz="2000" spc="-40">
                <a:latin typeface="Trebuchet MS"/>
                <a:cs typeface="Trebuchet MS"/>
              </a:rPr>
              <a:t> </a:t>
            </a:r>
            <a:r>
              <a:rPr dirty="0" sz="2000" spc="-140">
                <a:latin typeface="Trebuchet MS"/>
                <a:cs typeface="Trebuchet MS"/>
              </a:rPr>
              <a:t>and</a:t>
            </a:r>
            <a:r>
              <a:rPr dirty="0" sz="2000" spc="-40">
                <a:latin typeface="Trebuchet MS"/>
                <a:cs typeface="Trebuchet MS"/>
              </a:rPr>
              <a:t> </a:t>
            </a:r>
            <a:r>
              <a:rPr dirty="0" sz="2000" spc="-85">
                <a:latin typeface="Trebuchet MS"/>
                <a:cs typeface="Trebuchet MS"/>
              </a:rPr>
              <a:t>heterogeneous</a:t>
            </a:r>
            <a:r>
              <a:rPr dirty="0" sz="2000" spc="-4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population</a:t>
            </a:r>
            <a:endParaRPr sz="2000">
              <a:latin typeface="Trebuchet MS"/>
              <a:cs typeface="Trebuchet MS"/>
            </a:endParaRPr>
          </a:p>
          <a:p>
            <a:pPr marL="560070">
              <a:lnSpc>
                <a:spcPct val="100000"/>
              </a:lnSpc>
              <a:spcBef>
                <a:spcPts val="1305"/>
              </a:spcBef>
            </a:pPr>
            <a:r>
              <a:rPr dirty="0" sz="1200">
                <a:latin typeface="Calibri"/>
                <a:cs typeface="Calibri"/>
              </a:rPr>
              <a:t>20%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people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≥65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years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age,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&gt;30-</a:t>
            </a:r>
            <a:r>
              <a:rPr dirty="0" sz="1200">
                <a:latin typeface="Calibri"/>
                <a:cs typeface="Calibri"/>
              </a:rPr>
              <a:t>35%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PALTC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residents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diabetes</a:t>
            </a:r>
            <a:endParaRPr sz="1200">
              <a:latin typeface="Calibri"/>
              <a:cs typeface="Calibri"/>
            </a:endParaRPr>
          </a:p>
          <a:p>
            <a:pPr marL="458470" indent="-114300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458470" algn="l"/>
              </a:tabLst>
            </a:pPr>
            <a:r>
              <a:rPr dirty="0" sz="1200">
                <a:latin typeface="Calibri"/>
                <a:cs typeface="Calibri"/>
              </a:rPr>
              <a:t>Highly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heterogeneous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population</a:t>
            </a:r>
            <a:endParaRPr sz="1200">
              <a:latin typeface="Calibri"/>
              <a:cs typeface="Calibri"/>
            </a:endParaRPr>
          </a:p>
          <a:p>
            <a:pPr lvl="1" marL="687070" indent="-114300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687070" algn="l"/>
              </a:tabLst>
            </a:pPr>
            <a:r>
              <a:rPr dirty="0" sz="1200">
                <a:latin typeface="Calibri"/>
                <a:cs typeface="Calibri"/>
              </a:rPr>
              <a:t>Clinical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characteristics</a:t>
            </a:r>
            <a:endParaRPr sz="1200">
              <a:latin typeface="Calibri"/>
              <a:cs typeface="Calibri"/>
            </a:endParaRPr>
          </a:p>
          <a:p>
            <a:pPr lvl="1" marL="687070" indent="-114300">
              <a:lnSpc>
                <a:spcPct val="100000"/>
              </a:lnSpc>
              <a:spcBef>
                <a:spcPts val="70"/>
              </a:spcBef>
              <a:buFont typeface="Arial MT"/>
              <a:buChar char="•"/>
              <a:tabLst>
                <a:tab pos="687070" algn="l"/>
              </a:tabLst>
            </a:pPr>
            <a:r>
              <a:rPr dirty="0" sz="1200" spc="-10">
                <a:latin typeface="Calibri"/>
                <a:cs typeface="Calibri"/>
              </a:rPr>
              <a:t>Self-</a:t>
            </a:r>
            <a:r>
              <a:rPr dirty="0" sz="1200">
                <a:latin typeface="Calibri"/>
                <a:cs typeface="Calibri"/>
              </a:rPr>
              <a:t>care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abilities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and/or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support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system</a:t>
            </a:r>
            <a:endParaRPr sz="1200">
              <a:latin typeface="Calibri"/>
              <a:cs typeface="Calibri"/>
            </a:endParaRPr>
          </a:p>
          <a:p>
            <a:pPr lvl="1" marL="687070" indent="-114300">
              <a:lnSpc>
                <a:spcPct val="100000"/>
              </a:lnSpc>
              <a:spcBef>
                <a:spcPts val="50"/>
              </a:spcBef>
              <a:buFont typeface="Arial MT"/>
              <a:buChar char="•"/>
              <a:tabLst>
                <a:tab pos="687070" algn="l"/>
              </a:tabLst>
            </a:pPr>
            <a:r>
              <a:rPr dirty="0" sz="1200">
                <a:latin typeface="Calibri"/>
                <a:cs typeface="Calibri"/>
              </a:rPr>
              <a:t>Goals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priorities</a:t>
            </a:r>
            <a:endParaRPr sz="1200">
              <a:latin typeface="Calibri"/>
              <a:cs typeface="Calibri"/>
            </a:endParaRPr>
          </a:p>
          <a:p>
            <a:pPr lvl="1" marL="687070" indent="-114300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687070" algn="l"/>
              </a:tabLst>
            </a:pPr>
            <a:r>
              <a:rPr dirty="0" sz="1200">
                <a:latin typeface="Calibri"/>
                <a:cs typeface="Calibri"/>
              </a:rPr>
              <a:t>Living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situations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site</a:t>
            </a:r>
            <a:r>
              <a:rPr dirty="0" sz="1200" spc="-10">
                <a:latin typeface="Calibri"/>
                <a:cs typeface="Calibri"/>
              </a:rPr>
              <a:t> capabilities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Calibri"/>
              <a:cs typeface="Calibri"/>
            </a:endParaRPr>
          </a:p>
          <a:p>
            <a:pPr marL="90805">
              <a:lnSpc>
                <a:spcPts val="830"/>
              </a:lnSpc>
            </a:pPr>
            <a:r>
              <a:rPr dirty="0" sz="700" spc="-35">
                <a:latin typeface="Tahoma"/>
                <a:cs typeface="Tahoma"/>
              </a:rPr>
              <a:t>IDF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>
                <a:latin typeface="Tahoma"/>
                <a:cs typeface="Tahoma"/>
              </a:rPr>
              <a:t>Diabetes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-10">
                <a:latin typeface="Tahoma"/>
                <a:cs typeface="Tahoma"/>
              </a:rPr>
              <a:t>Atlas,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-20">
                <a:latin typeface="Tahoma"/>
                <a:cs typeface="Tahoma"/>
              </a:rPr>
              <a:t>10</a:t>
            </a:r>
            <a:r>
              <a:rPr dirty="0" baseline="22222" sz="750" spc="-30">
                <a:latin typeface="Tahoma"/>
                <a:cs typeface="Tahoma"/>
              </a:rPr>
              <a:t>th</a:t>
            </a:r>
            <a:r>
              <a:rPr dirty="0" baseline="22222" sz="750" spc="-7">
                <a:latin typeface="Tahoma"/>
                <a:cs typeface="Tahoma"/>
              </a:rPr>
              <a:t> </a:t>
            </a:r>
            <a:r>
              <a:rPr dirty="0" sz="700" spc="-10">
                <a:latin typeface="Tahoma"/>
                <a:cs typeface="Tahoma"/>
              </a:rPr>
              <a:t>Edition.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-10">
                <a:latin typeface="Tahoma"/>
                <a:cs typeface="Tahoma"/>
              </a:rPr>
              <a:t>2021.</a:t>
            </a:r>
            <a:endParaRPr sz="700">
              <a:latin typeface="Tahoma"/>
              <a:cs typeface="Tahoma"/>
            </a:endParaRPr>
          </a:p>
          <a:p>
            <a:pPr marL="90805">
              <a:lnSpc>
                <a:spcPts val="830"/>
              </a:lnSpc>
            </a:pPr>
            <a:r>
              <a:rPr dirty="0" sz="700">
                <a:latin typeface="Tahoma"/>
                <a:cs typeface="Tahoma"/>
              </a:rPr>
              <a:t>Munshi</a:t>
            </a:r>
            <a:r>
              <a:rPr dirty="0" sz="700" spc="-55">
                <a:latin typeface="Tahoma"/>
                <a:cs typeface="Tahoma"/>
              </a:rPr>
              <a:t> </a:t>
            </a:r>
            <a:r>
              <a:rPr dirty="0" sz="700" spc="-10">
                <a:latin typeface="Tahoma"/>
                <a:cs typeface="Tahoma"/>
              </a:rPr>
              <a:t>M,</a:t>
            </a:r>
            <a:r>
              <a:rPr dirty="0" sz="700" spc="-50">
                <a:latin typeface="Tahoma"/>
                <a:cs typeface="Tahoma"/>
              </a:rPr>
              <a:t> </a:t>
            </a:r>
            <a:r>
              <a:rPr dirty="0" sz="700" spc="-10">
                <a:latin typeface="Tahoma"/>
                <a:cs typeface="Tahoma"/>
              </a:rPr>
              <a:t>Kahkoska</a:t>
            </a:r>
            <a:r>
              <a:rPr dirty="0" sz="700" spc="-50">
                <a:latin typeface="Tahoma"/>
                <a:cs typeface="Tahoma"/>
              </a:rPr>
              <a:t> </a:t>
            </a:r>
            <a:r>
              <a:rPr dirty="0" sz="700" spc="-20">
                <a:latin typeface="Tahoma"/>
                <a:cs typeface="Tahoma"/>
              </a:rPr>
              <a:t>AR,</a:t>
            </a:r>
            <a:r>
              <a:rPr dirty="0" sz="700" spc="-50">
                <a:latin typeface="Tahoma"/>
                <a:cs typeface="Tahoma"/>
              </a:rPr>
              <a:t> </a:t>
            </a:r>
            <a:r>
              <a:rPr dirty="0" sz="700">
                <a:latin typeface="Tahoma"/>
                <a:cs typeface="Tahoma"/>
              </a:rPr>
              <a:t>Neumiller</a:t>
            </a:r>
            <a:r>
              <a:rPr dirty="0" sz="700" spc="-55">
                <a:latin typeface="Tahoma"/>
                <a:cs typeface="Tahoma"/>
              </a:rPr>
              <a:t> </a:t>
            </a:r>
            <a:r>
              <a:rPr dirty="0" sz="700" spc="-60">
                <a:latin typeface="Tahoma"/>
                <a:cs typeface="Tahoma"/>
              </a:rPr>
              <a:t>JJ,</a:t>
            </a:r>
            <a:r>
              <a:rPr dirty="0" sz="700" spc="-50">
                <a:latin typeface="Tahoma"/>
                <a:cs typeface="Tahoma"/>
              </a:rPr>
              <a:t> </a:t>
            </a:r>
            <a:r>
              <a:rPr dirty="0" sz="700" spc="-10">
                <a:latin typeface="Tahoma"/>
                <a:cs typeface="Tahoma"/>
              </a:rPr>
              <a:t>et</a:t>
            </a:r>
            <a:r>
              <a:rPr dirty="0" sz="700" spc="-60">
                <a:latin typeface="Tahoma"/>
                <a:cs typeface="Tahoma"/>
              </a:rPr>
              <a:t> </a:t>
            </a:r>
            <a:r>
              <a:rPr dirty="0" sz="700">
                <a:latin typeface="Tahoma"/>
                <a:cs typeface="Tahoma"/>
              </a:rPr>
              <a:t>al.</a:t>
            </a:r>
            <a:r>
              <a:rPr dirty="0" sz="700" spc="-55">
                <a:latin typeface="Tahoma"/>
                <a:cs typeface="Tahoma"/>
              </a:rPr>
              <a:t> </a:t>
            </a:r>
            <a:r>
              <a:rPr dirty="0" sz="700" spc="-10" i="1">
                <a:latin typeface="Trebuchet MS"/>
                <a:cs typeface="Trebuchet MS"/>
              </a:rPr>
              <a:t>Lancet</a:t>
            </a:r>
            <a:r>
              <a:rPr dirty="0" sz="700" spc="-45" i="1">
                <a:latin typeface="Trebuchet MS"/>
                <a:cs typeface="Trebuchet MS"/>
              </a:rPr>
              <a:t> </a:t>
            </a:r>
            <a:r>
              <a:rPr dirty="0" sz="700" spc="-10" i="1">
                <a:latin typeface="Trebuchet MS"/>
                <a:cs typeface="Trebuchet MS"/>
              </a:rPr>
              <a:t>Diabetes</a:t>
            </a:r>
            <a:r>
              <a:rPr dirty="0" sz="700" spc="-50" i="1">
                <a:latin typeface="Trebuchet MS"/>
                <a:cs typeface="Trebuchet MS"/>
              </a:rPr>
              <a:t> </a:t>
            </a:r>
            <a:r>
              <a:rPr dirty="0" sz="700" spc="-10" i="1">
                <a:latin typeface="Trebuchet MS"/>
                <a:cs typeface="Trebuchet MS"/>
              </a:rPr>
              <a:t>Endocrinol</a:t>
            </a:r>
            <a:r>
              <a:rPr dirty="0" sz="700" spc="-45" i="1">
                <a:latin typeface="Trebuchet MS"/>
                <a:cs typeface="Trebuchet MS"/>
              </a:rPr>
              <a:t> </a:t>
            </a:r>
            <a:r>
              <a:rPr dirty="0" sz="700" spc="-25">
                <a:latin typeface="Tahoma"/>
                <a:cs typeface="Tahoma"/>
              </a:rPr>
              <a:t>2025</a:t>
            </a:r>
            <a:r>
              <a:rPr dirty="0" sz="700" spc="-50">
                <a:latin typeface="Tahoma"/>
                <a:cs typeface="Tahoma"/>
              </a:rPr>
              <a:t> </a:t>
            </a:r>
            <a:r>
              <a:rPr dirty="0" sz="700" spc="-10">
                <a:latin typeface="Tahoma"/>
                <a:cs typeface="Tahoma"/>
              </a:rPr>
              <a:t>Feb</a:t>
            </a:r>
            <a:r>
              <a:rPr dirty="0" sz="700" spc="-50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17;</a:t>
            </a:r>
            <a:r>
              <a:rPr dirty="0" sz="700" spc="-50">
                <a:latin typeface="Tahoma"/>
                <a:cs typeface="Tahoma"/>
              </a:rPr>
              <a:t> </a:t>
            </a:r>
            <a:r>
              <a:rPr dirty="0" sz="700" spc="-30">
                <a:latin typeface="Tahoma"/>
                <a:cs typeface="Tahoma"/>
              </a:rPr>
              <a:t>PMID:</a:t>
            </a:r>
            <a:r>
              <a:rPr dirty="0" sz="700" spc="-55">
                <a:latin typeface="Tahoma"/>
                <a:cs typeface="Tahoma"/>
              </a:rPr>
              <a:t> </a:t>
            </a:r>
            <a:r>
              <a:rPr dirty="0" sz="700" spc="-10">
                <a:latin typeface="Tahoma"/>
                <a:cs typeface="Tahoma"/>
              </a:rPr>
              <a:t>39978368.</a:t>
            </a:r>
            <a:endParaRPr sz="700">
              <a:latin typeface="Tahoma"/>
              <a:cs typeface="Tahoma"/>
            </a:endParaRPr>
          </a:p>
          <a:p>
            <a:pPr marL="5554980">
              <a:lnSpc>
                <a:spcPct val="100000"/>
              </a:lnSpc>
              <a:spcBef>
                <a:spcPts val="284"/>
              </a:spcBef>
            </a:pPr>
            <a:r>
              <a:rPr dirty="0" sz="800" spc="-50">
                <a:solidFill>
                  <a:srgbClr val="898989"/>
                </a:solidFill>
                <a:latin typeface="Tahoma"/>
                <a:cs typeface="Tahoma"/>
              </a:rPr>
              <a:t>4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25499" y="8914383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605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ahoma"/>
                <a:cs typeface="Tahoma"/>
              </a:rPr>
              <a:t>5/8/26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199" y="1168400"/>
            <a:ext cx="6096000" cy="3429000"/>
            <a:chOff x="838199" y="1168400"/>
            <a:chExt cx="6096000" cy="3429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8430" y="1748118"/>
              <a:ext cx="3666569" cy="221129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844549" y="1174750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0" y="0"/>
                  </a:moveTo>
                  <a:lnTo>
                    <a:pt x="6083300" y="0"/>
                  </a:lnTo>
                  <a:lnTo>
                    <a:pt x="6083300" y="3416300"/>
                  </a:lnTo>
                  <a:lnTo>
                    <a:pt x="0" y="3416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25499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39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03019" y="5760211"/>
            <a:ext cx="392493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200" spc="-80">
                <a:latin typeface="Trebuchet MS"/>
                <a:cs typeface="Trebuchet MS"/>
              </a:rPr>
              <a:t>Diabetes</a:t>
            </a:r>
            <a:r>
              <a:rPr dirty="0" sz="2200" spc="-220">
                <a:latin typeface="Trebuchet MS"/>
                <a:cs typeface="Trebuchet MS"/>
              </a:rPr>
              <a:t> </a:t>
            </a:r>
            <a:r>
              <a:rPr dirty="0" sz="2200" spc="-100">
                <a:latin typeface="Trebuchet MS"/>
                <a:cs typeface="Trebuchet MS"/>
              </a:rPr>
              <a:t>and</a:t>
            </a:r>
            <a:r>
              <a:rPr dirty="0" sz="2200" spc="-210">
                <a:latin typeface="Trebuchet MS"/>
                <a:cs typeface="Trebuchet MS"/>
              </a:rPr>
              <a:t> </a:t>
            </a:r>
            <a:r>
              <a:rPr dirty="0" sz="2200" spc="-85">
                <a:latin typeface="Trebuchet MS"/>
                <a:cs typeface="Trebuchet MS"/>
              </a:rPr>
              <a:t>increased</a:t>
            </a:r>
            <a:r>
              <a:rPr dirty="0" sz="2200" spc="-210">
                <a:latin typeface="Trebuchet MS"/>
                <a:cs typeface="Trebuchet MS"/>
              </a:rPr>
              <a:t> </a:t>
            </a:r>
            <a:r>
              <a:rPr dirty="0" sz="2200" spc="-95">
                <a:latin typeface="Trebuchet MS"/>
                <a:cs typeface="Trebuchet MS"/>
              </a:rPr>
              <a:t>risk</a:t>
            </a:r>
            <a:r>
              <a:rPr dirty="0" sz="2200" spc="-220">
                <a:latin typeface="Trebuchet MS"/>
                <a:cs typeface="Trebuchet MS"/>
              </a:rPr>
              <a:t> </a:t>
            </a:r>
            <a:r>
              <a:rPr dirty="0" sz="2200" spc="-130">
                <a:latin typeface="Trebuchet MS"/>
                <a:cs typeface="Trebuchet MS"/>
              </a:rPr>
              <a:t>of</a:t>
            </a:r>
            <a:r>
              <a:rPr dirty="0" sz="2200" spc="-210">
                <a:latin typeface="Trebuchet MS"/>
                <a:cs typeface="Trebuchet MS"/>
              </a:rPr>
              <a:t> </a:t>
            </a:r>
            <a:r>
              <a:rPr dirty="0" sz="2200" spc="-40">
                <a:latin typeface="Trebuchet MS"/>
                <a:cs typeface="Trebuchet MS"/>
              </a:rPr>
              <a:t>falls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303019" y="6332220"/>
            <a:ext cx="4885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300" indent="-1143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14300" algn="l"/>
              </a:tabLst>
            </a:pPr>
            <a:r>
              <a:rPr dirty="0" sz="1200">
                <a:latin typeface="Tahoma"/>
                <a:cs typeface="Tahoma"/>
              </a:rPr>
              <a:t>Diabetes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mellitus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is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an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independent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fall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risk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factor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among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elderly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nursing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417319" y="6460235"/>
            <a:ext cx="10344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ahoma"/>
                <a:cs typeface="Tahoma"/>
              </a:rPr>
              <a:t>home</a:t>
            </a:r>
            <a:r>
              <a:rPr dirty="0" sz="1200" spc="-11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residents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03019" y="6649211"/>
            <a:ext cx="4670425" cy="33655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14300" marR="5080" indent="-114300">
              <a:lnSpc>
                <a:spcPct val="70000"/>
              </a:lnSpc>
              <a:spcBef>
                <a:spcPts val="530"/>
              </a:spcBef>
              <a:buFont typeface="Arial MT"/>
              <a:buChar char="•"/>
              <a:tabLst>
                <a:tab pos="114300" algn="l"/>
              </a:tabLst>
            </a:pP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Gait</a:t>
            </a:r>
            <a:r>
              <a:rPr dirty="0" sz="1200" spc="-9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problem</a:t>
            </a:r>
            <a:r>
              <a:rPr dirty="0" sz="1200" spc="-8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latin typeface="Tahoma"/>
                <a:cs typeface="Tahoma"/>
              </a:rPr>
              <a:t>(OR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 spc="-245">
                <a:latin typeface="Tahoma"/>
                <a:cs typeface="Tahoma"/>
              </a:rPr>
              <a:t>=</a:t>
            </a:r>
            <a:r>
              <a:rPr dirty="0" sz="1200" spc="-85">
                <a:latin typeface="Tahoma"/>
                <a:cs typeface="Tahoma"/>
              </a:rPr>
              <a:t> </a:t>
            </a:r>
            <a:r>
              <a:rPr dirty="0" sz="1200" spc="-45">
                <a:latin typeface="Tahoma"/>
                <a:cs typeface="Tahoma"/>
              </a:rPr>
              <a:t>1.8),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u="sng" sz="1200">
                <a:solidFill>
                  <a:srgbClr val="E97132"/>
                </a:solidFill>
                <a:uFill>
                  <a:solidFill>
                    <a:srgbClr val="E97132"/>
                  </a:solidFill>
                </a:uFill>
                <a:latin typeface="Tahoma"/>
                <a:cs typeface="Tahoma"/>
              </a:rPr>
              <a:t>balance</a:t>
            </a:r>
            <a:r>
              <a:rPr dirty="0" u="sng" sz="1200" spc="-85">
                <a:solidFill>
                  <a:srgbClr val="E97132"/>
                </a:solidFill>
                <a:uFill>
                  <a:solidFill>
                    <a:srgbClr val="E97132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200">
                <a:solidFill>
                  <a:srgbClr val="E97132"/>
                </a:solidFill>
                <a:uFill>
                  <a:solidFill>
                    <a:srgbClr val="E97132"/>
                  </a:solidFill>
                </a:uFill>
                <a:latin typeface="Tahoma"/>
                <a:cs typeface="Tahoma"/>
              </a:rPr>
              <a:t>difficulties</a:t>
            </a:r>
            <a:r>
              <a:rPr dirty="0" sz="1200" spc="-9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latin typeface="Tahoma"/>
                <a:cs typeface="Tahoma"/>
              </a:rPr>
              <a:t>(OR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 spc="-245">
                <a:latin typeface="Tahoma"/>
                <a:cs typeface="Tahoma"/>
              </a:rPr>
              <a:t>=</a:t>
            </a:r>
            <a:r>
              <a:rPr dirty="0" sz="1200" spc="-85">
                <a:latin typeface="Tahoma"/>
                <a:cs typeface="Tahoma"/>
              </a:rPr>
              <a:t> </a:t>
            </a:r>
            <a:r>
              <a:rPr dirty="0" sz="1200" spc="-45">
                <a:latin typeface="Tahoma"/>
                <a:cs typeface="Tahoma"/>
              </a:rPr>
              <a:t>2.1),</a:t>
            </a:r>
            <a:r>
              <a:rPr dirty="0" sz="1200" spc="-85"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hypotension </a:t>
            </a:r>
            <a:r>
              <a:rPr dirty="0" sz="1200" spc="-50">
                <a:latin typeface="Tahoma"/>
                <a:cs typeface="Tahoma"/>
              </a:rPr>
              <a:t>(OR</a:t>
            </a:r>
            <a:r>
              <a:rPr dirty="0" sz="1200" spc="-120">
                <a:latin typeface="Tahoma"/>
                <a:cs typeface="Tahoma"/>
              </a:rPr>
              <a:t> </a:t>
            </a:r>
            <a:r>
              <a:rPr dirty="0" sz="1200" spc="-245">
                <a:latin typeface="Tahoma"/>
                <a:cs typeface="Tahoma"/>
              </a:rPr>
              <a:t>=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45">
                <a:latin typeface="Tahoma"/>
                <a:cs typeface="Tahoma"/>
              </a:rPr>
              <a:t>1.7),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and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E97132"/>
                </a:solidFill>
                <a:latin typeface="Tahoma"/>
                <a:cs typeface="Tahoma"/>
              </a:rPr>
              <a:t>above</a:t>
            </a:r>
            <a:r>
              <a:rPr dirty="0" sz="1200" spc="-10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E97132"/>
                </a:solidFill>
                <a:latin typeface="Tahoma"/>
                <a:cs typeface="Tahoma"/>
              </a:rPr>
              <a:t>three</a:t>
            </a:r>
            <a:r>
              <a:rPr dirty="0" sz="1200" spc="-10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medications</a:t>
            </a:r>
            <a:r>
              <a:rPr dirty="0" sz="1200" spc="-10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latin typeface="Tahoma"/>
                <a:cs typeface="Tahoma"/>
              </a:rPr>
              <a:t>(OR</a:t>
            </a:r>
            <a:r>
              <a:rPr dirty="0" sz="1200" spc="-110">
                <a:latin typeface="Tahoma"/>
                <a:cs typeface="Tahoma"/>
              </a:rPr>
              <a:t> </a:t>
            </a:r>
            <a:r>
              <a:rPr dirty="0" sz="1200" spc="-245">
                <a:latin typeface="Tahoma"/>
                <a:cs typeface="Tahoma"/>
              </a:rPr>
              <a:t>=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40">
                <a:latin typeface="Tahoma"/>
                <a:cs typeface="Tahoma"/>
              </a:rPr>
              <a:t>1.55)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35">
                <a:latin typeface="Tahoma"/>
                <a:cs typeface="Tahoma"/>
              </a:rPr>
              <a:t>were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significantly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417319" y="6905243"/>
            <a:ext cx="4825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ahoma"/>
                <a:cs typeface="Tahoma"/>
              </a:rPr>
              <a:t>associated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with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 spc="-40">
                <a:latin typeface="Tahoma"/>
                <a:cs typeface="Tahoma"/>
              </a:rPr>
              <a:t>greater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odd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of</a:t>
            </a:r>
            <a:r>
              <a:rPr dirty="0" sz="1200" spc="-85">
                <a:latin typeface="Tahoma"/>
                <a:cs typeface="Tahoma"/>
              </a:rPr>
              <a:t> </a:t>
            </a:r>
            <a:r>
              <a:rPr dirty="0" sz="1200" spc="-35">
                <a:latin typeface="Tahoma"/>
                <a:cs typeface="Tahoma"/>
              </a:rPr>
              <a:t>having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recurrent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falls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in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diabetes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center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417319" y="7030211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ahoma"/>
                <a:cs typeface="Tahoma"/>
              </a:rPr>
              <a:t>study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303019" y="7222235"/>
            <a:ext cx="4561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300" indent="-1143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14300" algn="l"/>
              </a:tabLst>
            </a:pPr>
            <a:r>
              <a:rPr dirty="0" sz="1200" spc="-20">
                <a:solidFill>
                  <a:srgbClr val="0E6EA7"/>
                </a:solidFill>
                <a:latin typeface="Tahoma"/>
                <a:cs typeface="Tahoma"/>
              </a:rPr>
              <a:t>Peripheral</a:t>
            </a:r>
            <a:r>
              <a:rPr dirty="0" sz="1200" spc="-75">
                <a:solidFill>
                  <a:srgbClr val="0E6EA7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0E6EA7"/>
                </a:solidFill>
                <a:latin typeface="Tahoma"/>
                <a:cs typeface="Tahoma"/>
              </a:rPr>
              <a:t>neuropathy,</a:t>
            </a:r>
            <a:r>
              <a:rPr dirty="0" sz="1200" spc="-65">
                <a:solidFill>
                  <a:srgbClr val="0E6EA7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E6EA7"/>
                </a:solidFill>
                <a:latin typeface="Tahoma"/>
                <a:cs typeface="Tahoma"/>
              </a:rPr>
              <a:t>decreased</a:t>
            </a:r>
            <a:r>
              <a:rPr dirty="0" sz="1200" spc="-65">
                <a:solidFill>
                  <a:srgbClr val="0E6EA7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E6EA7"/>
                </a:solidFill>
                <a:latin typeface="Tahoma"/>
                <a:cs typeface="Tahoma"/>
              </a:rPr>
              <a:t>physical</a:t>
            </a:r>
            <a:r>
              <a:rPr dirty="0" sz="1200" spc="-70">
                <a:solidFill>
                  <a:srgbClr val="0E6EA7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6EA7"/>
                </a:solidFill>
                <a:latin typeface="Tahoma"/>
                <a:cs typeface="Tahoma"/>
              </a:rPr>
              <a:t>performance,</a:t>
            </a:r>
            <a:r>
              <a:rPr dirty="0" sz="1200" spc="-65">
                <a:solidFill>
                  <a:srgbClr val="0E6EA7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6EA7"/>
                </a:solidFill>
                <a:latin typeface="Tahoma"/>
                <a:cs typeface="Tahoma"/>
              </a:rPr>
              <a:t>decreased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417319" y="7350252"/>
            <a:ext cx="4739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0E6EA7"/>
                </a:solidFill>
                <a:latin typeface="Tahoma"/>
                <a:cs typeface="Tahoma"/>
              </a:rPr>
              <a:t>cognitive</a:t>
            </a:r>
            <a:r>
              <a:rPr dirty="0" sz="1200" spc="-95">
                <a:solidFill>
                  <a:srgbClr val="0E6EA7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E6EA7"/>
                </a:solidFill>
                <a:latin typeface="Tahoma"/>
                <a:cs typeface="Tahoma"/>
              </a:rPr>
              <a:t>performance,</a:t>
            </a:r>
            <a:r>
              <a:rPr dirty="0" sz="1200" spc="-90">
                <a:solidFill>
                  <a:srgbClr val="0E6EA7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6EA7"/>
                </a:solidFill>
                <a:latin typeface="Tahoma"/>
                <a:cs typeface="Tahoma"/>
              </a:rPr>
              <a:t>poor</a:t>
            </a:r>
            <a:r>
              <a:rPr dirty="0" sz="1200" spc="-95">
                <a:solidFill>
                  <a:srgbClr val="0E6EA7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6EA7"/>
                </a:solidFill>
                <a:latin typeface="Tahoma"/>
                <a:cs typeface="Tahoma"/>
              </a:rPr>
              <a:t>vision,</a:t>
            </a:r>
            <a:r>
              <a:rPr dirty="0" sz="1200" spc="-90">
                <a:solidFill>
                  <a:srgbClr val="0E6EA7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6EA7"/>
                </a:solidFill>
                <a:latin typeface="Tahoma"/>
                <a:cs typeface="Tahoma"/>
              </a:rPr>
              <a:t>and</a:t>
            </a:r>
            <a:r>
              <a:rPr dirty="0" sz="1200" spc="-90">
                <a:solidFill>
                  <a:srgbClr val="0E6EA7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E6EA7"/>
                </a:solidFill>
                <a:latin typeface="Tahoma"/>
                <a:cs typeface="Tahoma"/>
              </a:rPr>
              <a:t>increased</a:t>
            </a:r>
            <a:r>
              <a:rPr dirty="0" sz="1200" spc="-85">
                <a:solidFill>
                  <a:srgbClr val="0E6EA7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E6EA7"/>
                </a:solidFill>
                <a:latin typeface="Tahoma"/>
                <a:cs typeface="Tahoma"/>
              </a:rPr>
              <a:t>use</a:t>
            </a:r>
            <a:r>
              <a:rPr dirty="0" sz="1200" spc="-90">
                <a:solidFill>
                  <a:srgbClr val="0E6EA7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E6EA7"/>
                </a:solidFill>
                <a:latin typeface="Tahoma"/>
                <a:cs typeface="Tahoma"/>
              </a:rPr>
              <a:t>of</a:t>
            </a:r>
            <a:r>
              <a:rPr dirty="0" sz="1200" spc="-95">
                <a:solidFill>
                  <a:srgbClr val="0E6EA7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6EA7"/>
                </a:solidFill>
                <a:latin typeface="Tahoma"/>
                <a:cs typeface="Tahoma"/>
              </a:rPr>
              <a:t>antidepressant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417319" y="7475219"/>
            <a:ext cx="25838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E6EA7"/>
                </a:solidFill>
                <a:latin typeface="Tahoma"/>
                <a:cs typeface="Tahoma"/>
              </a:rPr>
              <a:t>medication</a:t>
            </a:r>
            <a:r>
              <a:rPr dirty="0" sz="1200" spc="-80">
                <a:solidFill>
                  <a:srgbClr val="0E6EA7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0E6EA7"/>
                </a:solidFill>
                <a:latin typeface="Tahoma"/>
                <a:cs typeface="Tahoma"/>
              </a:rPr>
              <a:t>are</a:t>
            </a:r>
            <a:r>
              <a:rPr dirty="0" sz="1200" spc="-90">
                <a:solidFill>
                  <a:srgbClr val="0E6EA7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E6EA7"/>
                </a:solidFill>
                <a:latin typeface="Tahoma"/>
                <a:cs typeface="Tahoma"/>
              </a:rPr>
              <a:t>also</a:t>
            </a:r>
            <a:r>
              <a:rPr dirty="0" sz="1200" spc="-85">
                <a:solidFill>
                  <a:srgbClr val="0E6EA7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6EA7"/>
                </a:solidFill>
                <a:latin typeface="Tahoma"/>
                <a:cs typeface="Tahoma"/>
              </a:rPr>
              <a:t>risk</a:t>
            </a:r>
            <a:r>
              <a:rPr dirty="0" sz="1200" spc="-85">
                <a:solidFill>
                  <a:srgbClr val="0E6EA7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6EA7"/>
                </a:solidFill>
                <a:latin typeface="Tahoma"/>
                <a:cs typeface="Tahoma"/>
              </a:rPr>
              <a:t>factors</a:t>
            </a:r>
            <a:r>
              <a:rPr dirty="0" sz="1200" spc="-85">
                <a:solidFill>
                  <a:srgbClr val="0E6EA7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0E6EA7"/>
                </a:solidFill>
                <a:latin typeface="Tahoma"/>
                <a:cs typeface="Tahoma"/>
              </a:rPr>
              <a:t>for</a:t>
            </a:r>
            <a:r>
              <a:rPr dirty="0" sz="1200" spc="-85">
                <a:solidFill>
                  <a:srgbClr val="0E6EA7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6EA7"/>
                </a:solidFill>
                <a:latin typeface="Tahoma"/>
                <a:cs typeface="Tahoma"/>
              </a:rPr>
              <a:t>falls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303019" y="8231123"/>
            <a:ext cx="4343400" cy="275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36700"/>
              </a:lnSpc>
              <a:spcBef>
                <a:spcPts val="100"/>
              </a:spcBef>
            </a:pPr>
            <a:r>
              <a:rPr dirty="0" sz="600" spc="-35">
                <a:latin typeface="Tahoma"/>
                <a:cs typeface="Tahoma"/>
              </a:rPr>
              <a:t>Maurer,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30">
                <a:latin typeface="Tahoma"/>
                <a:cs typeface="Tahoma"/>
              </a:rPr>
              <a:t>M.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35">
                <a:latin typeface="Tahoma"/>
                <a:cs typeface="Tahoma"/>
              </a:rPr>
              <a:t>S.,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30">
                <a:latin typeface="Tahoma"/>
                <a:cs typeface="Tahoma"/>
              </a:rPr>
              <a:t>Burcham,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50">
                <a:latin typeface="Tahoma"/>
                <a:cs typeface="Tahoma"/>
              </a:rPr>
              <a:t>J.,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>
                <a:latin typeface="Tahoma"/>
                <a:cs typeface="Tahoma"/>
              </a:rPr>
              <a:t>C</a:t>
            </a:r>
            <a:r>
              <a:rPr dirty="0" sz="600" spc="-75">
                <a:latin typeface="Tahoma"/>
                <a:cs typeface="Tahoma"/>
              </a:rPr>
              <a:t> </a:t>
            </a:r>
            <a:r>
              <a:rPr dirty="0" sz="600" spc="-35">
                <a:latin typeface="Tahoma"/>
                <a:cs typeface="Tahoma"/>
              </a:rPr>
              <a:t>Cheng,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H.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40">
                <a:latin typeface="Tahoma"/>
                <a:cs typeface="Tahoma"/>
              </a:rPr>
              <a:t>(2005).</a:t>
            </a:r>
            <a:r>
              <a:rPr dirty="0" sz="600" spc="95">
                <a:latin typeface="Tahoma"/>
                <a:cs typeface="Tahoma"/>
              </a:rPr>
              <a:t> </a:t>
            </a:r>
            <a:r>
              <a:rPr dirty="0" sz="600" spc="-55" i="1">
                <a:latin typeface="Trebuchet MS"/>
                <a:cs typeface="Trebuchet MS"/>
              </a:rPr>
              <a:t>The</a:t>
            </a:r>
            <a:r>
              <a:rPr dirty="0" sz="600" spc="-65" i="1">
                <a:latin typeface="Trebuchet MS"/>
                <a:cs typeface="Trebuchet MS"/>
              </a:rPr>
              <a:t> </a:t>
            </a:r>
            <a:r>
              <a:rPr dirty="0" sz="600" spc="-40" i="1">
                <a:latin typeface="Trebuchet MS"/>
                <a:cs typeface="Trebuchet MS"/>
              </a:rPr>
              <a:t>journals</a:t>
            </a:r>
            <a:r>
              <a:rPr dirty="0" sz="600" spc="-65" i="1">
                <a:latin typeface="Trebuchet MS"/>
                <a:cs typeface="Trebuchet MS"/>
              </a:rPr>
              <a:t> </a:t>
            </a:r>
            <a:r>
              <a:rPr dirty="0" sz="600" spc="-50" i="1">
                <a:latin typeface="Trebuchet MS"/>
                <a:cs typeface="Trebuchet MS"/>
              </a:rPr>
              <a:t>of</a:t>
            </a:r>
            <a:r>
              <a:rPr dirty="0" sz="600" spc="-55" i="1">
                <a:latin typeface="Trebuchet MS"/>
                <a:cs typeface="Trebuchet MS"/>
              </a:rPr>
              <a:t> </a:t>
            </a:r>
            <a:r>
              <a:rPr dirty="0" sz="600" spc="-45" i="1">
                <a:latin typeface="Trebuchet MS"/>
                <a:cs typeface="Trebuchet MS"/>
              </a:rPr>
              <a:t>gerontology</a:t>
            </a:r>
            <a:r>
              <a:rPr dirty="0" sz="600" spc="-60" i="1">
                <a:latin typeface="Trebuchet MS"/>
                <a:cs typeface="Trebuchet MS"/>
              </a:rPr>
              <a:t> </a:t>
            </a:r>
            <a:r>
              <a:rPr dirty="0" sz="600" spc="-30" i="1">
                <a:latin typeface="Trebuchet MS"/>
                <a:cs typeface="Trebuchet MS"/>
              </a:rPr>
              <a:t>series</a:t>
            </a:r>
            <a:r>
              <a:rPr dirty="0" sz="600" spc="-65" i="1">
                <a:latin typeface="Trebuchet MS"/>
                <a:cs typeface="Trebuchet MS"/>
              </a:rPr>
              <a:t> </a:t>
            </a:r>
            <a:r>
              <a:rPr dirty="0" sz="600" spc="-55" i="1">
                <a:latin typeface="Trebuchet MS"/>
                <a:cs typeface="Trebuchet MS"/>
              </a:rPr>
              <a:t>A: </a:t>
            </a:r>
            <a:r>
              <a:rPr dirty="0" sz="600" spc="-40" i="1">
                <a:latin typeface="Trebuchet MS"/>
                <a:cs typeface="Trebuchet MS"/>
              </a:rPr>
              <a:t>biological</a:t>
            </a:r>
            <a:r>
              <a:rPr dirty="0" sz="600" spc="-55" i="1">
                <a:latin typeface="Trebuchet MS"/>
                <a:cs typeface="Trebuchet MS"/>
              </a:rPr>
              <a:t> </a:t>
            </a:r>
            <a:r>
              <a:rPr dirty="0" sz="600" spc="-10" i="1">
                <a:latin typeface="Trebuchet MS"/>
                <a:cs typeface="Trebuchet MS"/>
              </a:rPr>
              <a:t>sciences</a:t>
            </a:r>
            <a:r>
              <a:rPr dirty="0" sz="600" spc="-65" i="1">
                <a:latin typeface="Trebuchet MS"/>
                <a:cs typeface="Trebuchet MS"/>
              </a:rPr>
              <a:t> </a:t>
            </a:r>
            <a:r>
              <a:rPr dirty="0" sz="600" spc="-25" i="1">
                <a:latin typeface="Trebuchet MS"/>
                <a:cs typeface="Trebuchet MS"/>
              </a:rPr>
              <a:t>and</a:t>
            </a:r>
            <a:r>
              <a:rPr dirty="0" sz="600" spc="-75" i="1">
                <a:latin typeface="Trebuchet MS"/>
                <a:cs typeface="Trebuchet MS"/>
              </a:rPr>
              <a:t> </a:t>
            </a:r>
            <a:r>
              <a:rPr dirty="0" sz="600" spc="-35" i="1">
                <a:latin typeface="Trebuchet MS"/>
                <a:cs typeface="Trebuchet MS"/>
              </a:rPr>
              <a:t>medical</a:t>
            </a:r>
            <a:r>
              <a:rPr dirty="0" sz="600" spc="-55" i="1">
                <a:latin typeface="Trebuchet MS"/>
                <a:cs typeface="Trebuchet MS"/>
              </a:rPr>
              <a:t> </a:t>
            </a:r>
            <a:r>
              <a:rPr dirty="0" sz="600" spc="-10" i="1">
                <a:latin typeface="Trebuchet MS"/>
                <a:cs typeface="Trebuchet MS"/>
              </a:rPr>
              <a:t>sciences</a:t>
            </a:r>
            <a:r>
              <a:rPr dirty="0" sz="600" spc="-10">
                <a:latin typeface="Tahoma"/>
                <a:cs typeface="Tahoma"/>
              </a:rPr>
              <a:t>,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55" i="1">
                <a:latin typeface="Trebuchet MS"/>
                <a:cs typeface="Trebuchet MS"/>
              </a:rPr>
              <a:t>C0</a:t>
            </a:r>
            <a:r>
              <a:rPr dirty="0" sz="600" spc="-55">
                <a:latin typeface="Tahoma"/>
                <a:cs typeface="Tahoma"/>
              </a:rPr>
              <a:t>(9), </a:t>
            </a:r>
            <a:r>
              <a:rPr dirty="0" sz="600" spc="-40">
                <a:latin typeface="Tahoma"/>
                <a:cs typeface="Tahoma"/>
              </a:rPr>
              <a:t>1157-</a:t>
            </a:r>
            <a:r>
              <a:rPr dirty="0" sz="600" spc="-20">
                <a:latin typeface="Tahoma"/>
                <a:cs typeface="Tahoma"/>
              </a:rPr>
              <a:t>1162</a:t>
            </a:r>
            <a:r>
              <a:rPr dirty="0" sz="600" spc="500">
                <a:latin typeface="Tahoma"/>
                <a:cs typeface="Tahoma"/>
              </a:rPr>
              <a:t> </a:t>
            </a:r>
            <a:r>
              <a:rPr dirty="0" sz="600" spc="-30">
                <a:latin typeface="Tahoma"/>
                <a:cs typeface="Tahoma"/>
              </a:rPr>
              <a:t>Rashedi,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40">
                <a:latin typeface="Tahoma"/>
                <a:cs typeface="Tahoma"/>
              </a:rPr>
              <a:t>V.,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40">
                <a:latin typeface="Tahoma"/>
                <a:cs typeface="Tahoma"/>
              </a:rPr>
              <a:t>Iranpour,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40">
                <a:latin typeface="Tahoma"/>
                <a:cs typeface="Tahoma"/>
              </a:rPr>
              <a:t>A.,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30">
                <a:latin typeface="Tahoma"/>
                <a:cs typeface="Tahoma"/>
              </a:rPr>
              <a:t>Mohseni,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35">
                <a:latin typeface="Tahoma"/>
                <a:cs typeface="Tahoma"/>
              </a:rPr>
              <a:t>M.,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>
                <a:latin typeface="Tahoma"/>
                <a:cs typeface="Tahoma"/>
              </a:rPr>
              <a:t>C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35">
                <a:latin typeface="Tahoma"/>
                <a:cs typeface="Tahoma"/>
              </a:rPr>
              <a:t>Borhaninejad,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40">
                <a:latin typeface="Tahoma"/>
                <a:cs typeface="Tahoma"/>
              </a:rPr>
              <a:t>V.</a:t>
            </a:r>
            <a:r>
              <a:rPr dirty="0" sz="600" spc="-50">
                <a:latin typeface="Tahoma"/>
                <a:cs typeface="Tahoma"/>
              </a:rPr>
              <a:t> (2019).</a:t>
            </a:r>
            <a:r>
              <a:rPr dirty="0" sz="600" spc="-45">
                <a:latin typeface="Tahoma"/>
                <a:cs typeface="Tahoma"/>
              </a:rPr>
              <a:t> </a:t>
            </a:r>
            <a:r>
              <a:rPr dirty="0" sz="600" spc="-35" i="1">
                <a:latin typeface="Trebuchet MS"/>
                <a:cs typeface="Trebuchet MS"/>
              </a:rPr>
              <a:t>Diabetes</a:t>
            </a:r>
            <a:r>
              <a:rPr dirty="0" sz="600" spc="-55" i="1">
                <a:latin typeface="Trebuchet MS"/>
                <a:cs typeface="Trebuchet MS"/>
              </a:rPr>
              <a:t> </a:t>
            </a:r>
            <a:r>
              <a:rPr dirty="0" sz="600" spc="-35" i="1">
                <a:latin typeface="Trebuchet MS"/>
                <a:cs typeface="Trebuchet MS"/>
              </a:rPr>
              <a:t>&amp;</a:t>
            </a:r>
            <a:r>
              <a:rPr dirty="0" sz="600" spc="-70" i="1">
                <a:latin typeface="Trebuchet MS"/>
                <a:cs typeface="Trebuchet MS"/>
              </a:rPr>
              <a:t> </a:t>
            </a:r>
            <a:r>
              <a:rPr dirty="0" sz="600" spc="-40" i="1">
                <a:latin typeface="Trebuchet MS"/>
                <a:cs typeface="Trebuchet MS"/>
              </a:rPr>
              <a:t>metabolic</a:t>
            </a:r>
            <a:r>
              <a:rPr dirty="0" sz="600" spc="-55" i="1">
                <a:latin typeface="Trebuchet MS"/>
                <a:cs typeface="Trebuchet MS"/>
              </a:rPr>
              <a:t> </a:t>
            </a:r>
            <a:r>
              <a:rPr dirty="0" sz="600" spc="-40" i="1">
                <a:latin typeface="Trebuchet MS"/>
                <a:cs typeface="Trebuchet MS"/>
              </a:rPr>
              <a:t>syndrome: </a:t>
            </a:r>
            <a:r>
              <a:rPr dirty="0" sz="600" spc="-35" i="1">
                <a:latin typeface="Trebuchet MS"/>
                <a:cs typeface="Trebuchet MS"/>
              </a:rPr>
              <a:t>clinical</a:t>
            </a:r>
            <a:r>
              <a:rPr dirty="0" sz="600" spc="-45" i="1">
                <a:latin typeface="Trebuchet MS"/>
                <a:cs typeface="Trebuchet MS"/>
              </a:rPr>
              <a:t> </a:t>
            </a:r>
            <a:r>
              <a:rPr dirty="0" sz="600" spc="-25" i="1">
                <a:latin typeface="Trebuchet MS"/>
                <a:cs typeface="Trebuchet MS"/>
              </a:rPr>
              <a:t>research</a:t>
            </a:r>
            <a:r>
              <a:rPr dirty="0" sz="600" spc="-60" i="1">
                <a:latin typeface="Trebuchet MS"/>
                <a:cs typeface="Trebuchet MS"/>
              </a:rPr>
              <a:t> </a:t>
            </a:r>
            <a:r>
              <a:rPr dirty="0" sz="600" spc="-35" i="1">
                <a:latin typeface="Trebuchet MS"/>
                <a:cs typeface="Trebuchet MS"/>
              </a:rPr>
              <a:t>&amp;</a:t>
            </a:r>
            <a:r>
              <a:rPr dirty="0" sz="600" spc="-75" i="1">
                <a:latin typeface="Trebuchet MS"/>
                <a:cs typeface="Trebuchet MS"/>
              </a:rPr>
              <a:t> </a:t>
            </a:r>
            <a:r>
              <a:rPr dirty="0" sz="600" spc="-45" i="1">
                <a:latin typeface="Trebuchet MS"/>
                <a:cs typeface="Trebuchet MS"/>
              </a:rPr>
              <a:t>reviews</a:t>
            </a:r>
            <a:r>
              <a:rPr dirty="0" sz="600" spc="-45">
                <a:latin typeface="Tahoma"/>
                <a:cs typeface="Tahoma"/>
              </a:rPr>
              <a:t>, </a:t>
            </a:r>
            <a:r>
              <a:rPr dirty="0" sz="600" spc="-45" i="1">
                <a:latin typeface="Trebuchet MS"/>
                <a:cs typeface="Trebuchet MS"/>
              </a:rPr>
              <a:t>13</a:t>
            </a:r>
            <a:r>
              <a:rPr dirty="0" sz="600" spc="-45">
                <a:latin typeface="Tahoma"/>
                <a:cs typeface="Tahoma"/>
              </a:rPr>
              <a:t>(4), </a:t>
            </a:r>
            <a:r>
              <a:rPr dirty="0" sz="600" spc="-40">
                <a:latin typeface="Tahoma"/>
                <a:cs typeface="Tahoma"/>
              </a:rPr>
              <a:t>2347-</a:t>
            </a:r>
            <a:r>
              <a:rPr dirty="0" sz="600" spc="-10">
                <a:latin typeface="Tahoma"/>
                <a:cs typeface="Tahoma"/>
              </a:rPr>
              <a:t>2351.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25499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40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844549" y="54673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605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ahoma"/>
                <a:cs typeface="Tahoma"/>
              </a:rPr>
              <a:t>5/8/26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00149" y="1512316"/>
            <a:ext cx="4297045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575">
              <a:lnSpc>
                <a:spcPts val="1390"/>
              </a:lnSpc>
              <a:spcBef>
                <a:spcPts val="185"/>
              </a:spcBef>
            </a:pPr>
            <a:r>
              <a:rPr dirty="0" sz="1200">
                <a:solidFill>
                  <a:srgbClr val="1B3A69"/>
                </a:solidFill>
                <a:latin typeface="Verdana"/>
                <a:cs typeface="Verdana"/>
              </a:rPr>
              <a:t>Forest</a:t>
            </a:r>
            <a:r>
              <a:rPr dirty="0" sz="1200" spc="-15">
                <a:solidFill>
                  <a:srgbClr val="1B3A69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B3A69"/>
                </a:solidFill>
                <a:latin typeface="Verdana"/>
                <a:cs typeface="Verdana"/>
              </a:rPr>
              <a:t>plots</a:t>
            </a:r>
            <a:r>
              <a:rPr dirty="0" sz="1200" spc="-20">
                <a:solidFill>
                  <a:srgbClr val="1B3A69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B3A69"/>
                </a:solidFill>
                <a:latin typeface="Verdana"/>
                <a:cs typeface="Verdana"/>
              </a:rPr>
              <a:t>showing</a:t>
            </a:r>
            <a:r>
              <a:rPr dirty="0" sz="1200" spc="-15">
                <a:solidFill>
                  <a:srgbClr val="1B3A69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B3A69"/>
                </a:solidFill>
                <a:latin typeface="Verdana"/>
                <a:cs typeface="Verdana"/>
              </a:rPr>
              <a:t>RR</a:t>
            </a:r>
            <a:r>
              <a:rPr dirty="0" sz="1200" spc="-15">
                <a:solidFill>
                  <a:srgbClr val="1B3A69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B3A69"/>
                </a:solidFill>
                <a:latin typeface="Verdana"/>
                <a:cs typeface="Verdana"/>
              </a:rPr>
              <a:t>and</a:t>
            </a:r>
            <a:r>
              <a:rPr dirty="0" sz="1200" spc="-15">
                <a:solidFill>
                  <a:srgbClr val="1B3A69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B3A69"/>
                </a:solidFill>
                <a:latin typeface="Verdana"/>
                <a:cs typeface="Verdana"/>
              </a:rPr>
              <a:t>95%</a:t>
            </a:r>
            <a:r>
              <a:rPr dirty="0" sz="1200" spc="-10">
                <a:solidFill>
                  <a:srgbClr val="1B3A69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B3A69"/>
                </a:solidFill>
                <a:latin typeface="Verdana"/>
                <a:cs typeface="Verdana"/>
              </a:rPr>
              <a:t>CI</a:t>
            </a:r>
            <a:r>
              <a:rPr dirty="0" sz="1200" spc="-20">
                <a:solidFill>
                  <a:srgbClr val="1B3A69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B3A69"/>
                </a:solidFill>
                <a:latin typeface="Verdana"/>
                <a:cs typeface="Verdana"/>
              </a:rPr>
              <a:t>of</a:t>
            </a:r>
            <a:r>
              <a:rPr dirty="0" sz="1200" spc="-15">
                <a:solidFill>
                  <a:srgbClr val="1B3A69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B3A69"/>
                </a:solidFill>
                <a:latin typeface="Verdana"/>
                <a:cs typeface="Verdana"/>
              </a:rPr>
              <a:t>falls</a:t>
            </a:r>
            <a:r>
              <a:rPr dirty="0" sz="1200" spc="-20">
                <a:solidFill>
                  <a:srgbClr val="1B3A69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1B3A69"/>
                </a:solidFill>
                <a:latin typeface="Verdana"/>
                <a:cs typeface="Verdana"/>
              </a:rPr>
              <a:t>comparing </a:t>
            </a:r>
            <a:r>
              <a:rPr dirty="0" sz="1200">
                <a:solidFill>
                  <a:srgbClr val="1B3A69"/>
                </a:solidFill>
                <a:latin typeface="Verdana"/>
                <a:cs typeface="Verdana"/>
              </a:rPr>
              <a:t>the</a:t>
            </a:r>
            <a:r>
              <a:rPr dirty="0" sz="1200" spc="-20">
                <a:solidFill>
                  <a:srgbClr val="1B3A69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B3A69"/>
                </a:solidFill>
                <a:latin typeface="Verdana"/>
                <a:cs typeface="Verdana"/>
              </a:rPr>
              <a:t>diabetic</a:t>
            </a:r>
            <a:r>
              <a:rPr dirty="0" sz="1200" spc="-20">
                <a:solidFill>
                  <a:srgbClr val="1B3A69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B3A69"/>
                </a:solidFill>
                <a:latin typeface="Verdana"/>
                <a:cs typeface="Verdana"/>
              </a:rPr>
              <a:t>individuals</a:t>
            </a:r>
            <a:r>
              <a:rPr dirty="0" sz="1200" spc="-20">
                <a:solidFill>
                  <a:srgbClr val="1B3A69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B3A69"/>
                </a:solidFill>
                <a:latin typeface="Verdana"/>
                <a:cs typeface="Verdana"/>
              </a:rPr>
              <a:t>to</a:t>
            </a:r>
            <a:r>
              <a:rPr dirty="0" sz="1200" spc="-15">
                <a:solidFill>
                  <a:srgbClr val="1B3A69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1B3A69"/>
                </a:solidFill>
                <a:latin typeface="Verdana"/>
                <a:cs typeface="Verdana"/>
              </a:rPr>
              <a:t>non-diabetes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117848" y="2119011"/>
            <a:ext cx="3621404" cy="2195195"/>
            <a:chOff x="3117848" y="2119011"/>
            <a:chExt cx="3621404" cy="219519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4947" y="4167632"/>
              <a:ext cx="824179" cy="14630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7848" y="2119011"/>
              <a:ext cx="2922371" cy="1894188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578098" y="4124452"/>
            <a:ext cx="2206625" cy="20574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40"/>
              </a:spcBef>
            </a:pPr>
            <a:r>
              <a:rPr dirty="0" sz="600" spc="-10" i="1">
                <a:solidFill>
                  <a:srgbClr val="333333"/>
                </a:solidFill>
                <a:latin typeface="Trebuchet MS"/>
                <a:cs typeface="Trebuchet MS"/>
              </a:rPr>
              <a:t>Age</a:t>
            </a:r>
            <a:r>
              <a:rPr dirty="0" sz="600" spc="-35" i="1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dirty="0" sz="600" spc="-20" i="1">
                <a:solidFill>
                  <a:srgbClr val="333333"/>
                </a:solidFill>
                <a:latin typeface="Trebuchet MS"/>
                <a:cs typeface="Trebuchet MS"/>
              </a:rPr>
              <a:t>Ageing</a:t>
            </a:r>
            <a:r>
              <a:rPr dirty="0" sz="600" spc="-20">
                <a:solidFill>
                  <a:srgbClr val="333333"/>
                </a:solidFill>
                <a:latin typeface="Tahoma"/>
                <a:cs typeface="Tahoma"/>
              </a:rPr>
              <a:t>,</a:t>
            </a:r>
            <a:r>
              <a:rPr dirty="0" sz="600" spc="-4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333333"/>
                </a:solidFill>
                <a:latin typeface="Tahoma"/>
                <a:cs typeface="Tahoma"/>
              </a:rPr>
              <a:t>Volume</a:t>
            </a:r>
            <a:r>
              <a:rPr dirty="0" sz="600" spc="-3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600" spc="-20">
                <a:solidFill>
                  <a:srgbClr val="333333"/>
                </a:solidFill>
                <a:latin typeface="Tahoma"/>
                <a:cs typeface="Tahoma"/>
              </a:rPr>
              <a:t>45,</a:t>
            </a:r>
            <a:r>
              <a:rPr dirty="0" sz="600" spc="-4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333333"/>
                </a:solidFill>
                <a:latin typeface="Tahoma"/>
                <a:cs typeface="Tahoma"/>
              </a:rPr>
              <a:t>Issue</a:t>
            </a:r>
            <a:r>
              <a:rPr dirty="0" sz="600" spc="-3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600" spc="-20">
                <a:solidFill>
                  <a:srgbClr val="333333"/>
                </a:solidFill>
                <a:latin typeface="Tahoma"/>
                <a:cs typeface="Tahoma"/>
              </a:rPr>
              <a:t>6,</a:t>
            </a:r>
            <a:r>
              <a:rPr dirty="0" sz="600" spc="-4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333333"/>
                </a:solidFill>
                <a:latin typeface="Tahoma"/>
                <a:cs typeface="Tahoma"/>
              </a:rPr>
              <a:t>2</a:t>
            </a:r>
            <a:r>
              <a:rPr dirty="0" sz="600" spc="-3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333333"/>
                </a:solidFill>
                <a:latin typeface="Tahoma"/>
                <a:cs typeface="Tahoma"/>
              </a:rPr>
              <a:t>November</a:t>
            </a:r>
            <a:r>
              <a:rPr dirty="0" sz="600" spc="-3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600" spc="-20">
                <a:solidFill>
                  <a:srgbClr val="333333"/>
                </a:solidFill>
                <a:latin typeface="Tahoma"/>
                <a:cs typeface="Tahoma"/>
              </a:rPr>
              <a:t>2016,</a:t>
            </a:r>
            <a:r>
              <a:rPr dirty="0" sz="600" spc="-4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333333"/>
                </a:solidFill>
                <a:latin typeface="Tahoma"/>
                <a:cs typeface="Tahoma"/>
              </a:rPr>
              <a:t>Pages</a:t>
            </a:r>
            <a:r>
              <a:rPr dirty="0" sz="600" spc="-3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333333"/>
                </a:solidFill>
                <a:latin typeface="Tahoma"/>
                <a:cs typeface="Tahoma"/>
              </a:rPr>
              <a:t>761–767,</a:t>
            </a:r>
            <a:r>
              <a:rPr dirty="0" sz="600" spc="50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u="sng" sz="600" spc="-1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Tahoma"/>
                <a:cs typeface="Tahoma"/>
              </a:rPr>
              <a:t>https://doi.org/10.1093/ageing/afw140</a:t>
            </a:r>
            <a:endParaRPr sz="6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68069" y="2123440"/>
            <a:ext cx="1489710" cy="2215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200" marR="229235" indent="-190500">
              <a:lnSpc>
                <a:spcPct val="111100"/>
              </a:lnSpc>
              <a:spcBef>
                <a:spcPts val="100"/>
              </a:spcBef>
              <a:buChar char="•"/>
              <a:tabLst>
                <a:tab pos="203200" algn="l"/>
                <a:tab pos="233679" algn="l"/>
              </a:tabLst>
            </a:pPr>
            <a:r>
              <a:rPr dirty="0" sz="1200">
                <a:latin typeface="Arial MT"/>
                <a:cs typeface="Arial MT"/>
              </a:rPr>
              <a:t>	</a:t>
            </a:r>
            <a:r>
              <a:rPr dirty="0" sz="900" spc="-10">
                <a:latin typeface="Tahoma"/>
                <a:cs typeface="Tahoma"/>
              </a:rPr>
              <a:t>Six</a:t>
            </a:r>
            <a:r>
              <a:rPr dirty="0" sz="900">
                <a:latin typeface="Tahoma"/>
                <a:cs typeface="Tahoma"/>
              </a:rPr>
              <a:t> studies</a:t>
            </a:r>
            <a:r>
              <a:rPr dirty="0" sz="900" spc="1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involving </a:t>
            </a:r>
            <a:r>
              <a:rPr dirty="0" sz="900">
                <a:latin typeface="Tahoma"/>
                <a:cs typeface="Tahoma"/>
              </a:rPr>
              <a:t>14,685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participants</a:t>
            </a:r>
            <a:endParaRPr sz="900">
              <a:latin typeface="Tahoma"/>
              <a:cs typeface="Tahoma"/>
            </a:endParaRPr>
          </a:p>
          <a:p>
            <a:pPr marL="203200" marR="165735" indent="-190500">
              <a:lnSpc>
                <a:spcPts val="1100"/>
              </a:lnSpc>
              <a:spcBef>
                <a:spcPts val="20"/>
              </a:spcBef>
              <a:buChar char="•"/>
              <a:tabLst>
                <a:tab pos="203200" algn="l"/>
                <a:tab pos="226695" algn="l"/>
              </a:tabLst>
            </a:pP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35">
                <a:latin typeface="Tahoma"/>
                <a:cs typeface="Tahoma"/>
              </a:rPr>
              <a:t>The</a:t>
            </a:r>
            <a:r>
              <a:rPr dirty="0" sz="900" spc="-2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number</a:t>
            </a:r>
            <a:r>
              <a:rPr dirty="0" sz="900" spc="-4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of</a:t>
            </a:r>
            <a:r>
              <a:rPr dirty="0" sz="900" spc="-3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falls</a:t>
            </a:r>
            <a:r>
              <a:rPr dirty="0" sz="900" spc="-25">
                <a:latin typeface="Tahoma"/>
                <a:cs typeface="Tahoma"/>
              </a:rPr>
              <a:t> in </a:t>
            </a:r>
            <a:r>
              <a:rPr dirty="0" sz="900">
                <a:latin typeface="Tahoma"/>
                <a:cs typeface="Tahoma"/>
              </a:rPr>
              <a:t>diabetic</a:t>
            </a:r>
            <a:r>
              <a:rPr dirty="0" sz="900" spc="1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and</a:t>
            </a:r>
            <a:r>
              <a:rPr dirty="0" sz="900" spc="20">
                <a:latin typeface="Tahoma"/>
                <a:cs typeface="Tahoma"/>
              </a:rPr>
              <a:t> </a:t>
            </a:r>
            <a:r>
              <a:rPr dirty="0" sz="900" spc="-20">
                <a:latin typeface="Tahoma"/>
                <a:cs typeface="Tahoma"/>
              </a:rPr>
              <a:t>non-</a:t>
            </a:r>
            <a:endParaRPr sz="900">
              <a:latin typeface="Tahoma"/>
              <a:cs typeface="Tahoma"/>
            </a:endParaRPr>
          </a:p>
          <a:p>
            <a:pPr marL="203200" marR="19050">
              <a:lnSpc>
                <a:spcPct val="102200"/>
              </a:lnSpc>
              <a:spcBef>
                <a:spcPts val="60"/>
              </a:spcBef>
            </a:pPr>
            <a:r>
              <a:rPr dirty="0" sz="900">
                <a:latin typeface="Tahoma"/>
                <a:cs typeface="Tahoma"/>
              </a:rPr>
              <a:t>diabetic</a:t>
            </a:r>
            <a:r>
              <a:rPr dirty="0" sz="900" spc="10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individuals</a:t>
            </a:r>
            <a:r>
              <a:rPr dirty="0" sz="900" spc="110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was </a:t>
            </a:r>
            <a:r>
              <a:rPr dirty="0" sz="900">
                <a:latin typeface="Tahoma"/>
                <a:cs typeface="Tahoma"/>
              </a:rPr>
              <a:t>423</a:t>
            </a:r>
            <a:r>
              <a:rPr dirty="0" sz="900" spc="-5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of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1,692</a:t>
            </a:r>
            <a:r>
              <a:rPr dirty="0" sz="900" spc="-55">
                <a:latin typeface="Tahoma"/>
                <a:cs typeface="Tahoma"/>
              </a:rPr>
              <a:t> </a:t>
            </a:r>
            <a:r>
              <a:rPr dirty="0" sz="900" spc="-45">
                <a:latin typeface="Tahoma"/>
                <a:cs typeface="Tahoma"/>
              </a:rPr>
              <a:t>(25.0%)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and</a:t>
            </a:r>
            <a:endParaRPr sz="900">
              <a:latin typeface="Tahoma"/>
              <a:cs typeface="Tahoma"/>
            </a:endParaRPr>
          </a:p>
          <a:p>
            <a:pPr marL="203200">
              <a:lnSpc>
                <a:spcPct val="100000"/>
              </a:lnSpc>
              <a:spcBef>
                <a:spcPts val="25"/>
              </a:spcBef>
            </a:pPr>
            <a:r>
              <a:rPr dirty="0" sz="900" spc="-10">
                <a:latin typeface="Tahoma"/>
                <a:cs typeface="Tahoma"/>
              </a:rPr>
              <a:t>2,368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of</a:t>
            </a:r>
            <a:r>
              <a:rPr dirty="0" sz="900" spc="-7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13,011</a:t>
            </a:r>
            <a:r>
              <a:rPr dirty="0" sz="900" spc="-5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(18.2%),</a:t>
            </a:r>
            <a:endParaRPr sz="900">
              <a:latin typeface="Tahoma"/>
              <a:cs typeface="Tahoma"/>
            </a:endParaRPr>
          </a:p>
          <a:p>
            <a:pPr marL="203200">
              <a:lnSpc>
                <a:spcPct val="100000"/>
              </a:lnSpc>
              <a:spcBef>
                <a:spcPts val="20"/>
              </a:spcBef>
            </a:pPr>
            <a:r>
              <a:rPr dirty="0" sz="900" spc="-10">
                <a:latin typeface="Tahoma"/>
                <a:cs typeface="Tahoma"/>
              </a:rPr>
              <a:t>respectively.</a:t>
            </a:r>
            <a:endParaRPr sz="900">
              <a:latin typeface="Tahoma"/>
              <a:cs typeface="Tahoma"/>
            </a:endParaRPr>
          </a:p>
          <a:p>
            <a:pPr marL="202565" indent="-189865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02565" algn="l"/>
              </a:tabLst>
            </a:pPr>
            <a:r>
              <a:rPr dirty="0" sz="900">
                <a:solidFill>
                  <a:srgbClr val="E97132"/>
                </a:solidFill>
                <a:latin typeface="Tahoma"/>
                <a:cs typeface="Tahoma"/>
              </a:rPr>
              <a:t>Diabetes</a:t>
            </a:r>
            <a:r>
              <a:rPr dirty="0" sz="900" spc="1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E97132"/>
                </a:solidFill>
                <a:latin typeface="Tahoma"/>
                <a:cs typeface="Tahoma"/>
              </a:rPr>
              <a:t>was</a:t>
            </a:r>
            <a:r>
              <a:rPr dirty="0" sz="900" spc="1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E97132"/>
                </a:solidFill>
                <a:latin typeface="Tahoma"/>
                <a:cs typeface="Tahoma"/>
              </a:rPr>
              <a:t>associated</a:t>
            </a:r>
            <a:endParaRPr sz="900">
              <a:latin typeface="Tahoma"/>
              <a:cs typeface="Tahoma"/>
            </a:endParaRPr>
          </a:p>
          <a:p>
            <a:pPr marL="203200" marR="47625">
              <a:lnSpc>
                <a:spcPct val="100000"/>
              </a:lnSpc>
              <a:spcBef>
                <a:spcPts val="120"/>
              </a:spcBef>
            </a:pPr>
            <a:r>
              <a:rPr dirty="0" sz="900">
                <a:solidFill>
                  <a:srgbClr val="E97132"/>
                </a:solidFill>
                <a:latin typeface="Tahoma"/>
                <a:cs typeface="Tahoma"/>
              </a:rPr>
              <a:t>with</a:t>
            </a:r>
            <a:r>
              <a:rPr dirty="0" sz="900" spc="-2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E97132"/>
                </a:solidFill>
                <a:latin typeface="Tahoma"/>
                <a:cs typeface="Tahoma"/>
              </a:rPr>
              <a:t>an</a:t>
            </a:r>
            <a:r>
              <a:rPr dirty="0" sz="900" spc="-2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E97132"/>
                </a:solidFill>
                <a:latin typeface="Tahoma"/>
                <a:cs typeface="Tahoma"/>
              </a:rPr>
              <a:t>increased</a:t>
            </a:r>
            <a:r>
              <a:rPr dirty="0" sz="900" spc="-1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E97132"/>
                </a:solidFill>
                <a:latin typeface="Tahoma"/>
                <a:cs typeface="Tahoma"/>
              </a:rPr>
              <a:t>risk</a:t>
            </a:r>
            <a:r>
              <a:rPr dirty="0" sz="900" spc="-2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900" spc="-25">
                <a:solidFill>
                  <a:srgbClr val="E97132"/>
                </a:solidFill>
                <a:latin typeface="Tahoma"/>
                <a:cs typeface="Tahoma"/>
              </a:rPr>
              <a:t>of </a:t>
            </a:r>
            <a:r>
              <a:rPr dirty="0" sz="900">
                <a:solidFill>
                  <a:srgbClr val="E97132"/>
                </a:solidFill>
                <a:latin typeface="Tahoma"/>
                <a:cs typeface="Tahoma"/>
              </a:rPr>
              <a:t>falls</a:t>
            </a:r>
            <a:r>
              <a:rPr dirty="0" sz="900" spc="-2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E97132"/>
                </a:solidFill>
                <a:latin typeface="Tahoma"/>
                <a:cs typeface="Tahoma"/>
              </a:rPr>
              <a:t>(risk</a:t>
            </a:r>
            <a:r>
              <a:rPr dirty="0" sz="900" spc="-2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E97132"/>
                </a:solidFill>
                <a:latin typeface="Tahoma"/>
                <a:cs typeface="Tahoma"/>
              </a:rPr>
              <a:t>ratio</a:t>
            </a:r>
            <a:endParaRPr sz="900">
              <a:latin typeface="Tahoma"/>
              <a:cs typeface="Tahoma"/>
            </a:endParaRPr>
          </a:p>
          <a:p>
            <a:pPr marL="203200">
              <a:lnSpc>
                <a:spcPct val="100000"/>
              </a:lnSpc>
              <a:spcBef>
                <a:spcPts val="25"/>
              </a:spcBef>
            </a:pPr>
            <a:r>
              <a:rPr dirty="0" sz="900" spc="-50">
                <a:solidFill>
                  <a:srgbClr val="E97132"/>
                </a:solidFill>
                <a:latin typeface="Tahoma"/>
                <a:cs typeface="Tahoma"/>
              </a:rPr>
              <a:t>[RR]</a:t>
            </a:r>
            <a:r>
              <a:rPr dirty="0" sz="900" spc="-6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900" spc="-185">
                <a:solidFill>
                  <a:srgbClr val="E97132"/>
                </a:solidFill>
                <a:latin typeface="Tahoma"/>
                <a:cs typeface="Tahoma"/>
              </a:rPr>
              <a:t>=</a:t>
            </a:r>
            <a:r>
              <a:rPr dirty="0" sz="900" spc="-4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900" spc="-20">
                <a:solidFill>
                  <a:srgbClr val="E97132"/>
                </a:solidFill>
                <a:latin typeface="Tahoma"/>
                <a:cs typeface="Tahoma"/>
              </a:rPr>
              <a:t>1.64;</a:t>
            </a:r>
            <a:r>
              <a:rPr dirty="0" sz="900" spc="-5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95%</a:t>
            </a:r>
            <a:endParaRPr sz="900">
              <a:latin typeface="Tahoma"/>
              <a:cs typeface="Tahoma"/>
            </a:endParaRPr>
          </a:p>
          <a:p>
            <a:pPr marL="203200" marR="33020">
              <a:lnSpc>
                <a:spcPct val="102200"/>
              </a:lnSpc>
            </a:pPr>
            <a:r>
              <a:rPr dirty="0" sz="900" spc="10">
                <a:latin typeface="Tahoma"/>
                <a:cs typeface="Tahoma"/>
              </a:rPr>
              <a:t>confidence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intervals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35">
                <a:latin typeface="Tahoma"/>
                <a:cs typeface="Tahoma"/>
              </a:rPr>
              <a:t>[CI] </a:t>
            </a:r>
            <a:r>
              <a:rPr dirty="0" sz="900" spc="-10">
                <a:latin typeface="Tahoma"/>
                <a:cs typeface="Tahoma"/>
              </a:rPr>
              <a:t>1.27–2.11)</a:t>
            </a:r>
            <a:endParaRPr sz="900">
              <a:latin typeface="Tahoma"/>
              <a:cs typeface="Tahoma"/>
            </a:endParaRPr>
          </a:p>
          <a:p>
            <a:pPr marL="202565" indent="-189865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202565" algn="l"/>
              </a:tabLst>
            </a:pPr>
            <a:r>
              <a:rPr dirty="0" sz="1200" spc="-5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25499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41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844549" y="11747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6450" y="6161302"/>
            <a:ext cx="3759277" cy="2293160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844549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222885" rIns="0" bIns="0" rtlCol="0" vert="horz">
            <a:spAutoFit/>
          </a:bodyPr>
          <a:lstStyle/>
          <a:p>
            <a:pPr marL="248920" marR="316230">
              <a:lnSpc>
                <a:spcPts val="2210"/>
              </a:lnSpc>
              <a:spcBef>
                <a:spcPts val="1755"/>
              </a:spcBef>
            </a:pPr>
            <a:r>
              <a:rPr dirty="0" sz="2000" spc="-10">
                <a:latin typeface="Calibri"/>
                <a:cs typeface="Calibri"/>
              </a:rPr>
              <a:t>Mechanisms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underpinning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impaired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physical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function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T2D.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25"/>
              </a:spcBef>
            </a:pPr>
            <a:endParaRPr sz="2000">
              <a:latin typeface="Calibri"/>
              <a:cs typeface="Calibri"/>
            </a:endParaRPr>
          </a:p>
          <a:p>
            <a:pPr marL="156210">
              <a:lnSpc>
                <a:spcPct val="100000"/>
              </a:lnSpc>
            </a:pPr>
            <a:r>
              <a:rPr dirty="0" sz="500" i="1">
                <a:latin typeface="Trebuchet MS"/>
                <a:cs typeface="Trebuchet MS"/>
              </a:rPr>
              <a:t>Ahmad,</a:t>
            </a:r>
            <a:r>
              <a:rPr dirty="0" sz="500" spc="-15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Seargent</a:t>
            </a:r>
            <a:r>
              <a:rPr dirty="0" sz="500" spc="-5" i="1">
                <a:latin typeface="Trebuchet MS"/>
                <a:cs typeface="Trebuchet MS"/>
              </a:rPr>
              <a:t> </a:t>
            </a:r>
            <a:r>
              <a:rPr dirty="0" sz="500" spc="-25" i="1">
                <a:latin typeface="Trebuchet MS"/>
                <a:cs typeface="Trebuchet MS"/>
              </a:rPr>
              <a:t>etal.</a:t>
            </a:r>
            <a:r>
              <a:rPr dirty="0" sz="500" spc="-10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Diabetology </a:t>
            </a:r>
            <a:r>
              <a:rPr dirty="0" sz="500" spc="-10" b="1">
                <a:latin typeface="Trebuchet MS"/>
                <a:cs typeface="Trebuchet MS"/>
              </a:rPr>
              <a:t>2022</a:t>
            </a:r>
            <a:r>
              <a:rPr dirty="0" sz="500" spc="-10">
                <a:latin typeface="Tahoma"/>
                <a:cs typeface="Tahoma"/>
              </a:rPr>
              <a:t>,</a:t>
            </a:r>
            <a:r>
              <a:rPr dirty="0" sz="500" spc="-15">
                <a:latin typeface="Tahoma"/>
                <a:cs typeface="Tahoma"/>
              </a:rPr>
              <a:t> </a:t>
            </a:r>
            <a:r>
              <a:rPr dirty="0" sz="500" spc="-10" i="1">
                <a:latin typeface="Trebuchet MS"/>
                <a:cs typeface="Trebuchet MS"/>
              </a:rPr>
              <a:t>3</a:t>
            </a:r>
            <a:r>
              <a:rPr dirty="0" sz="500" spc="-10">
                <a:latin typeface="Tahoma"/>
                <a:cs typeface="Tahoma"/>
              </a:rPr>
              <a:t>(1),</a:t>
            </a:r>
            <a:r>
              <a:rPr dirty="0" sz="500" spc="-1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30-</a:t>
            </a:r>
            <a:r>
              <a:rPr dirty="0" sz="500" spc="-10">
                <a:latin typeface="Tahoma"/>
                <a:cs typeface="Tahoma"/>
              </a:rPr>
              <a:t>45;</a:t>
            </a:r>
            <a:r>
              <a:rPr dirty="0" sz="500" spc="-15">
                <a:latin typeface="Tahoma"/>
                <a:cs typeface="Tahoma"/>
              </a:rPr>
              <a:t> </a:t>
            </a:r>
            <a:r>
              <a:rPr dirty="0" u="sng" sz="50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https://doi.org/10.33G0/diabetology3010003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3" name="object 13" descr=""/>
          <p:cNvSpPr txBox="1"/>
          <p:nvPr/>
        </p:nvSpPr>
        <p:spPr>
          <a:xfrm>
            <a:off x="825499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42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605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ahoma"/>
                <a:cs typeface="Tahoma"/>
              </a:rPr>
              <a:t>5/8/26</a:t>
            </a:r>
            <a:endParaRPr sz="1300">
              <a:latin typeface="Tahoma"/>
              <a:cs typeface="Tahom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899" y="1835150"/>
            <a:ext cx="5334643" cy="262781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44549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71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endParaRPr sz="1300">
              <a:latin typeface="Times New Roman"/>
              <a:cs typeface="Times New Roman"/>
            </a:endParaRPr>
          </a:p>
          <a:p>
            <a:pPr marL="426720" marR="645795">
              <a:lnSpc>
                <a:spcPct val="93100"/>
              </a:lnSpc>
              <a:spcBef>
                <a:spcPts val="5"/>
              </a:spcBef>
            </a:pPr>
            <a:r>
              <a:rPr dirty="0" sz="1300">
                <a:latin typeface="Calibri"/>
                <a:cs typeface="Calibri"/>
              </a:rPr>
              <a:t>ORs</a:t>
            </a:r>
            <a:r>
              <a:rPr dirty="0" sz="1300" spc="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for</a:t>
            </a:r>
            <a:r>
              <a:rPr dirty="0" sz="1300" spc="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association</a:t>
            </a:r>
            <a:r>
              <a:rPr dirty="0" sz="1300" spc="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diabetes</a:t>
            </a:r>
            <a:r>
              <a:rPr dirty="0" sz="1300" spc="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disability</a:t>
            </a:r>
            <a:r>
              <a:rPr dirty="0" sz="1300" spc="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among</a:t>
            </a:r>
            <a:r>
              <a:rPr dirty="0" sz="1300" spc="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older</a:t>
            </a:r>
            <a:r>
              <a:rPr dirty="0" sz="1300" spc="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U.S.</a:t>
            </a:r>
            <a:r>
              <a:rPr dirty="0" sz="1300" spc="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adults </a:t>
            </a:r>
            <a:r>
              <a:rPr dirty="0" sz="1300">
                <a:latin typeface="Calibri"/>
                <a:cs typeface="Calibri"/>
              </a:rPr>
              <a:t>after</a:t>
            </a:r>
            <a:r>
              <a:rPr dirty="0" sz="1300" spc="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adjustment</a:t>
            </a:r>
            <a:r>
              <a:rPr dirty="0" sz="1300" spc="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for</a:t>
            </a:r>
            <a:r>
              <a:rPr dirty="0" sz="1300" spc="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A1C,</a:t>
            </a:r>
            <a:r>
              <a:rPr dirty="0" sz="1300" spc="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diabetes</a:t>
            </a:r>
            <a:r>
              <a:rPr dirty="0" sz="1300" spc="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duration,</a:t>
            </a:r>
            <a:r>
              <a:rPr dirty="0" sz="1300" spc="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diabetes-</a:t>
            </a:r>
            <a:r>
              <a:rPr dirty="0" sz="1300" spc="-10">
                <a:latin typeface="Calibri"/>
                <a:cs typeface="Calibri"/>
              </a:rPr>
              <a:t>related </a:t>
            </a:r>
            <a:r>
              <a:rPr dirty="0" sz="1300">
                <a:latin typeface="Calibri"/>
                <a:cs typeface="Calibri"/>
              </a:rPr>
              <a:t>comorbidities,</a:t>
            </a:r>
            <a:r>
              <a:rPr dirty="0" sz="1300" spc="6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NHANES,</a:t>
            </a:r>
            <a:r>
              <a:rPr dirty="0" sz="1300" spc="6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1999</a:t>
            </a:r>
            <a:r>
              <a:rPr dirty="0" sz="1300" spc="7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–2004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670175" y="2505075"/>
            <a:ext cx="2347595" cy="1085850"/>
            <a:chOff x="2670175" y="2505075"/>
            <a:chExt cx="2347595" cy="1085850"/>
          </a:xfrm>
        </p:grpSpPr>
        <p:sp>
          <p:nvSpPr>
            <p:cNvPr id="6" name="object 6" descr=""/>
            <p:cNvSpPr/>
            <p:nvPr/>
          </p:nvSpPr>
          <p:spPr>
            <a:xfrm>
              <a:off x="2686050" y="2520950"/>
              <a:ext cx="304800" cy="1054100"/>
            </a:xfrm>
            <a:custGeom>
              <a:avLst/>
              <a:gdLst/>
              <a:ahLst/>
              <a:cxnLst/>
              <a:rect l="l" t="t" r="r" b="b"/>
              <a:pathLst>
                <a:path w="304800" h="1054100">
                  <a:moveTo>
                    <a:pt x="0" y="0"/>
                  </a:moveTo>
                  <a:lnTo>
                    <a:pt x="304800" y="0"/>
                  </a:lnTo>
                  <a:lnTo>
                    <a:pt x="304800" y="1054099"/>
                  </a:lnTo>
                  <a:lnTo>
                    <a:pt x="0" y="1054099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E9713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762500" y="2520950"/>
              <a:ext cx="241300" cy="1054100"/>
            </a:xfrm>
            <a:custGeom>
              <a:avLst/>
              <a:gdLst/>
              <a:ahLst/>
              <a:cxnLst/>
              <a:rect l="l" t="t" r="r" b="b"/>
              <a:pathLst>
                <a:path w="241300" h="1054100">
                  <a:moveTo>
                    <a:pt x="0" y="0"/>
                  </a:moveTo>
                  <a:lnTo>
                    <a:pt x="241300" y="0"/>
                  </a:lnTo>
                  <a:lnTo>
                    <a:pt x="241300" y="1054100"/>
                  </a:lnTo>
                  <a:lnTo>
                    <a:pt x="0" y="1054100"/>
                  </a:lnTo>
                  <a:lnTo>
                    <a:pt x="0" y="0"/>
                  </a:lnTo>
                  <a:close/>
                </a:path>
              </a:pathLst>
            </a:custGeom>
            <a:ln w="26987">
              <a:solidFill>
                <a:srgbClr val="0F9E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25499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43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9" name="object 9" descr=""/>
          <p:cNvSpPr txBox="1"/>
          <p:nvPr/>
        </p:nvSpPr>
        <p:spPr>
          <a:xfrm>
            <a:off x="844549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239395" rIns="0" bIns="0" rtlCol="0" vert="horz">
            <a:spAutoFit/>
          </a:bodyPr>
          <a:lstStyle/>
          <a:p>
            <a:pPr marL="458470">
              <a:lnSpc>
                <a:spcPct val="100000"/>
              </a:lnSpc>
              <a:spcBef>
                <a:spcPts val="1885"/>
              </a:spcBef>
            </a:pPr>
            <a:r>
              <a:rPr dirty="0" sz="2000" spc="-60">
                <a:latin typeface="Trebuchet MS"/>
                <a:cs typeface="Trebuchet MS"/>
              </a:rPr>
              <a:t>Bone</a:t>
            </a:r>
            <a:r>
              <a:rPr dirty="0" sz="2000" spc="-20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Health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2000">
              <a:latin typeface="Trebuchet MS"/>
              <a:cs typeface="Trebuchet MS"/>
            </a:endParaRPr>
          </a:p>
          <a:p>
            <a:pPr lvl="1" marL="458470" marR="597535" indent="-17780">
              <a:lnSpc>
                <a:spcPts val="1100"/>
              </a:lnSpc>
              <a:buFont typeface="Trebuchet MS"/>
              <a:buAutoNum type="arabicPeriod" startAt="11"/>
              <a:tabLst>
                <a:tab pos="723265" algn="l"/>
              </a:tabLst>
            </a:pPr>
            <a:r>
              <a:rPr dirty="0" sz="1000" spc="-100">
                <a:latin typeface="Tahoma"/>
                <a:cs typeface="Tahoma"/>
              </a:rPr>
              <a:t>	</a:t>
            </a:r>
            <a:r>
              <a:rPr dirty="0" sz="1000" spc="-100">
                <a:latin typeface="Tahoma"/>
                <a:cs typeface="Tahoma"/>
              </a:rPr>
              <a:t>To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reduce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the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risk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of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falls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and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fractures,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glycemic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management</a:t>
            </a:r>
            <a:r>
              <a:rPr dirty="0" sz="1000" spc="-7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goals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should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be </a:t>
            </a:r>
            <a:r>
              <a:rPr dirty="0" sz="1000" spc="-10">
                <a:latin typeface="Tahoma"/>
                <a:cs typeface="Tahoma"/>
              </a:rPr>
              <a:t>individualized</a:t>
            </a:r>
            <a:r>
              <a:rPr dirty="0" sz="1000" spc="-7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for</a:t>
            </a:r>
            <a:r>
              <a:rPr dirty="0" sz="1000" spc="-7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people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with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diabetes</a:t>
            </a:r>
            <a:r>
              <a:rPr dirty="0" sz="1000" spc="-7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at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a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higher</a:t>
            </a:r>
            <a:r>
              <a:rPr dirty="0" sz="1000" spc="-7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risk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of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fracture.</a:t>
            </a:r>
            <a:r>
              <a:rPr dirty="0" sz="1000" spc="-70">
                <a:latin typeface="Tahoma"/>
                <a:cs typeface="Tahoma"/>
              </a:rPr>
              <a:t> </a:t>
            </a:r>
            <a:r>
              <a:rPr dirty="0" sz="1000" spc="90" b="1">
                <a:latin typeface="Trebuchet MS"/>
                <a:cs typeface="Trebuchet MS"/>
              </a:rPr>
              <a:t>C</a:t>
            </a:r>
            <a:r>
              <a:rPr dirty="0" sz="1000" spc="-65" b="1"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E97132"/>
                </a:solidFill>
                <a:latin typeface="Tahoma"/>
                <a:cs typeface="Tahoma"/>
              </a:rPr>
              <a:t>Prioritize</a:t>
            </a:r>
            <a:r>
              <a:rPr dirty="0" sz="1000" spc="-7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E97132"/>
                </a:solidFill>
                <a:latin typeface="Tahoma"/>
                <a:cs typeface="Tahoma"/>
              </a:rPr>
              <a:t>use</a:t>
            </a:r>
            <a:r>
              <a:rPr dirty="0" sz="1000" spc="-7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E97132"/>
                </a:solidFill>
                <a:latin typeface="Tahoma"/>
                <a:cs typeface="Tahoma"/>
              </a:rPr>
              <a:t>of</a:t>
            </a:r>
            <a:r>
              <a:rPr dirty="0" sz="1000" spc="-7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E97132"/>
                </a:solidFill>
                <a:latin typeface="Tahoma"/>
                <a:cs typeface="Tahoma"/>
              </a:rPr>
              <a:t>glucose- </a:t>
            </a:r>
            <a:r>
              <a:rPr dirty="0" sz="1000" spc="-20">
                <a:solidFill>
                  <a:srgbClr val="E97132"/>
                </a:solidFill>
                <a:latin typeface="Tahoma"/>
                <a:cs typeface="Tahoma"/>
              </a:rPr>
              <a:t>lowering</a:t>
            </a:r>
            <a:r>
              <a:rPr dirty="0" sz="1000" spc="-7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E97132"/>
                </a:solidFill>
                <a:latin typeface="Tahoma"/>
                <a:cs typeface="Tahoma"/>
              </a:rPr>
              <a:t>medications</a:t>
            </a:r>
            <a:r>
              <a:rPr dirty="0" sz="1000" spc="-7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E97132"/>
                </a:solidFill>
                <a:latin typeface="Tahoma"/>
                <a:cs typeface="Tahoma"/>
              </a:rPr>
              <a:t>that</a:t>
            </a:r>
            <a:r>
              <a:rPr dirty="0" sz="1000" spc="-7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E97132"/>
                </a:solidFill>
                <a:latin typeface="Tahoma"/>
                <a:cs typeface="Tahoma"/>
              </a:rPr>
              <a:t>are</a:t>
            </a:r>
            <a:r>
              <a:rPr dirty="0" sz="1000" spc="-7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E97132"/>
                </a:solidFill>
                <a:latin typeface="Tahoma"/>
                <a:cs typeface="Tahoma"/>
              </a:rPr>
              <a:t>associated</a:t>
            </a:r>
            <a:r>
              <a:rPr dirty="0" sz="1000" spc="-7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E97132"/>
                </a:solidFill>
                <a:latin typeface="Tahoma"/>
                <a:cs typeface="Tahoma"/>
              </a:rPr>
              <a:t>with</a:t>
            </a:r>
            <a:r>
              <a:rPr dirty="0" sz="1000" spc="-7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E97132"/>
                </a:solidFill>
                <a:latin typeface="Tahoma"/>
                <a:cs typeface="Tahoma"/>
              </a:rPr>
              <a:t>low</a:t>
            </a:r>
            <a:r>
              <a:rPr dirty="0" sz="1000" spc="-7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E97132"/>
                </a:solidFill>
                <a:latin typeface="Tahoma"/>
                <a:cs typeface="Tahoma"/>
              </a:rPr>
              <a:t>risk</a:t>
            </a:r>
            <a:r>
              <a:rPr dirty="0" sz="1000" spc="-7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E97132"/>
                </a:solidFill>
                <a:latin typeface="Tahoma"/>
                <a:cs typeface="Tahoma"/>
              </a:rPr>
              <a:t>for</a:t>
            </a:r>
            <a:r>
              <a:rPr dirty="0" sz="1000" spc="-7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E97132"/>
                </a:solidFill>
                <a:latin typeface="Tahoma"/>
                <a:cs typeface="Tahoma"/>
              </a:rPr>
              <a:t>hypoglycemia</a:t>
            </a:r>
            <a:r>
              <a:rPr dirty="0" sz="1000" spc="-7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E97132"/>
                </a:solidFill>
                <a:latin typeface="Tahoma"/>
                <a:cs typeface="Tahoma"/>
              </a:rPr>
              <a:t>to</a:t>
            </a:r>
            <a:r>
              <a:rPr dirty="0" sz="1000" spc="-7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E97132"/>
                </a:solidFill>
                <a:latin typeface="Tahoma"/>
                <a:cs typeface="Tahoma"/>
              </a:rPr>
              <a:t>avoid</a:t>
            </a:r>
            <a:r>
              <a:rPr dirty="0" sz="1000" spc="-6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E97132"/>
                </a:solidFill>
                <a:latin typeface="Tahoma"/>
                <a:cs typeface="Tahoma"/>
              </a:rPr>
              <a:t>falls</a:t>
            </a:r>
            <a:r>
              <a:rPr dirty="0" sz="1000">
                <a:latin typeface="Tahoma"/>
                <a:cs typeface="Tahoma"/>
              </a:rPr>
              <a:t>.</a:t>
            </a:r>
            <a:r>
              <a:rPr dirty="0" sz="1000" spc="-70">
                <a:latin typeface="Tahoma"/>
                <a:cs typeface="Tahoma"/>
              </a:rPr>
              <a:t> </a:t>
            </a:r>
            <a:r>
              <a:rPr dirty="0" sz="1000" spc="-50" b="1">
                <a:latin typeface="Trebuchet MS"/>
                <a:cs typeface="Trebuchet MS"/>
              </a:rPr>
              <a:t>B</a:t>
            </a:r>
            <a:endParaRPr sz="1000">
              <a:latin typeface="Trebuchet MS"/>
              <a:cs typeface="Trebuchet MS"/>
            </a:endParaRPr>
          </a:p>
          <a:p>
            <a:pPr lvl="1" marL="458470" marR="560705" indent="-17780">
              <a:lnSpc>
                <a:spcPct val="87000"/>
              </a:lnSpc>
              <a:spcBef>
                <a:spcPts val="555"/>
              </a:spcBef>
              <a:buFont typeface="Trebuchet MS"/>
              <a:buAutoNum type="arabicPeriod" startAt="11"/>
              <a:tabLst>
                <a:tab pos="723265" algn="l"/>
              </a:tabLst>
            </a:pPr>
            <a:r>
              <a:rPr dirty="0" sz="1000" spc="-10">
                <a:latin typeface="Tahoma"/>
                <a:cs typeface="Tahoma"/>
              </a:rPr>
              <a:t>	</a:t>
            </a:r>
            <a:r>
              <a:rPr dirty="0" sz="1000" spc="-10">
                <a:latin typeface="Tahoma"/>
                <a:cs typeface="Tahoma"/>
              </a:rPr>
              <a:t>Advise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people</a:t>
            </a:r>
            <a:r>
              <a:rPr dirty="0" sz="1000" spc="-6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with</a:t>
            </a:r>
            <a:r>
              <a:rPr dirty="0" sz="1000" spc="-6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diabetes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on</a:t>
            </a:r>
            <a:r>
              <a:rPr dirty="0" sz="1000" spc="-6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their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intake</a:t>
            </a:r>
            <a:r>
              <a:rPr dirty="0" sz="1000" spc="-6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of</a:t>
            </a:r>
            <a:r>
              <a:rPr dirty="0" sz="1000" spc="-6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calcium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(1,000–1,200</a:t>
            </a:r>
            <a:r>
              <a:rPr dirty="0" sz="1000" spc="-6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mg/day)</a:t>
            </a:r>
            <a:r>
              <a:rPr dirty="0" sz="1000" spc="-6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and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vitamin </a:t>
            </a:r>
            <a:r>
              <a:rPr dirty="0" sz="100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to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ensure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it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meets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the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recommended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daily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allowance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for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those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at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risk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for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fracture,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either </a:t>
            </a:r>
            <a:r>
              <a:rPr dirty="0" sz="1000" spc="-30">
                <a:latin typeface="Tahoma"/>
                <a:cs typeface="Tahoma"/>
              </a:rPr>
              <a:t>through</a:t>
            </a:r>
            <a:r>
              <a:rPr dirty="0" sz="1000" spc="-7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their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diet</a:t>
            </a:r>
            <a:r>
              <a:rPr dirty="0" sz="1000" spc="-6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or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supplemental</a:t>
            </a:r>
            <a:r>
              <a:rPr dirty="0" sz="1000" spc="-6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means.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sz="1000" spc="-50" b="1">
                <a:latin typeface="Trebuchet MS"/>
                <a:cs typeface="Trebuchet MS"/>
              </a:rPr>
              <a:t>B</a:t>
            </a:r>
            <a:endParaRPr sz="1000">
              <a:latin typeface="Trebuchet MS"/>
              <a:cs typeface="Trebuchet MS"/>
            </a:endParaRPr>
          </a:p>
          <a:p>
            <a:pPr lvl="1" marL="458470" marR="483870" indent="-43815">
              <a:lnSpc>
                <a:spcPct val="88700"/>
              </a:lnSpc>
              <a:spcBef>
                <a:spcPts val="540"/>
              </a:spcBef>
              <a:buAutoNum type="arabicPeriod" startAt="11"/>
              <a:tabLst>
                <a:tab pos="697230" algn="l"/>
              </a:tabLst>
            </a:pPr>
            <a:r>
              <a:rPr dirty="0" sz="1000" b="1">
                <a:latin typeface="Trebuchet MS"/>
                <a:cs typeface="Trebuchet MS"/>
              </a:rPr>
              <a:t>	</a:t>
            </a:r>
            <a:r>
              <a:rPr dirty="0" sz="1000" b="1">
                <a:latin typeface="Trebuchet MS"/>
                <a:cs typeface="Trebuchet MS"/>
              </a:rPr>
              <a:t>a</a:t>
            </a:r>
            <a:r>
              <a:rPr dirty="0" sz="1000" spc="-55" b="1">
                <a:latin typeface="Trebuchet MS"/>
                <a:cs typeface="Trebuchet MS"/>
              </a:rPr>
              <a:t> </a:t>
            </a:r>
            <a:r>
              <a:rPr dirty="0" sz="1000" spc="-20">
                <a:solidFill>
                  <a:srgbClr val="E97132"/>
                </a:solidFill>
                <a:latin typeface="Tahoma"/>
                <a:cs typeface="Tahoma"/>
              </a:rPr>
              <a:t>Antiresorptive</a:t>
            </a:r>
            <a:r>
              <a:rPr dirty="0" sz="1000" spc="-6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E97132"/>
                </a:solidFill>
                <a:latin typeface="Tahoma"/>
                <a:cs typeface="Tahoma"/>
              </a:rPr>
              <a:t>medications</a:t>
            </a:r>
            <a:r>
              <a:rPr dirty="0" sz="1000" spc="-5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E97132"/>
                </a:solidFill>
                <a:latin typeface="Tahoma"/>
                <a:cs typeface="Tahoma"/>
              </a:rPr>
              <a:t>and</a:t>
            </a:r>
            <a:r>
              <a:rPr dirty="0" sz="1000" spc="-5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E97132"/>
                </a:solidFill>
                <a:latin typeface="Tahoma"/>
                <a:cs typeface="Tahoma"/>
              </a:rPr>
              <a:t>osteoanabolic</a:t>
            </a:r>
            <a:r>
              <a:rPr dirty="0" sz="1000" spc="-6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E97132"/>
                </a:solidFill>
                <a:latin typeface="Tahoma"/>
                <a:cs typeface="Tahoma"/>
              </a:rPr>
              <a:t>agents</a:t>
            </a:r>
            <a:r>
              <a:rPr dirty="0" sz="1000" spc="-5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E97132"/>
                </a:solidFill>
                <a:latin typeface="Tahoma"/>
                <a:cs typeface="Tahoma"/>
              </a:rPr>
              <a:t>should</a:t>
            </a:r>
            <a:r>
              <a:rPr dirty="0" sz="1000" spc="-5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E97132"/>
                </a:solidFill>
                <a:latin typeface="Tahoma"/>
                <a:cs typeface="Tahoma"/>
              </a:rPr>
              <a:t>be</a:t>
            </a:r>
            <a:r>
              <a:rPr dirty="0" sz="1000" spc="-6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E97132"/>
                </a:solidFill>
                <a:latin typeface="Tahoma"/>
                <a:cs typeface="Tahoma"/>
              </a:rPr>
              <a:t>recommended</a:t>
            </a:r>
            <a:r>
              <a:rPr dirty="0" sz="1000" spc="-5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E97132"/>
                </a:solidFill>
                <a:latin typeface="Tahoma"/>
                <a:cs typeface="Tahoma"/>
              </a:rPr>
              <a:t>for</a:t>
            </a:r>
            <a:r>
              <a:rPr dirty="0" sz="1000" spc="-5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E97132"/>
                </a:solidFill>
                <a:latin typeface="Tahoma"/>
                <a:cs typeface="Tahoma"/>
              </a:rPr>
              <a:t>older </a:t>
            </a:r>
            <a:r>
              <a:rPr dirty="0" sz="1000">
                <a:solidFill>
                  <a:srgbClr val="E97132"/>
                </a:solidFill>
                <a:latin typeface="Tahoma"/>
                <a:cs typeface="Tahoma"/>
              </a:rPr>
              <a:t>adults</a:t>
            </a:r>
            <a:r>
              <a:rPr dirty="0" sz="1000" spc="-8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E97132"/>
                </a:solidFill>
                <a:latin typeface="Tahoma"/>
                <a:cs typeface="Tahoma"/>
              </a:rPr>
              <a:t>with</a:t>
            </a:r>
            <a:r>
              <a:rPr dirty="0" sz="1000" spc="-9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E97132"/>
                </a:solidFill>
                <a:latin typeface="Tahoma"/>
                <a:cs typeface="Tahoma"/>
              </a:rPr>
              <a:t>diabetes</a:t>
            </a:r>
            <a:r>
              <a:rPr dirty="0" sz="1000" spc="-8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E97132"/>
                </a:solidFill>
                <a:latin typeface="Tahoma"/>
                <a:cs typeface="Tahoma"/>
              </a:rPr>
              <a:t>who</a:t>
            </a:r>
            <a:r>
              <a:rPr dirty="0" sz="1000" spc="-8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E97132"/>
                </a:solidFill>
                <a:latin typeface="Tahoma"/>
                <a:cs typeface="Tahoma"/>
              </a:rPr>
              <a:t>are</a:t>
            </a:r>
            <a:r>
              <a:rPr dirty="0" sz="1000" spc="-8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E97132"/>
                </a:solidFill>
                <a:latin typeface="Tahoma"/>
                <a:cs typeface="Tahoma"/>
              </a:rPr>
              <a:t>at</a:t>
            </a:r>
            <a:r>
              <a:rPr dirty="0" sz="1000" spc="-8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E97132"/>
                </a:solidFill>
                <a:latin typeface="Tahoma"/>
                <a:cs typeface="Tahoma"/>
              </a:rPr>
              <a:t>higher</a:t>
            </a:r>
            <a:r>
              <a:rPr dirty="0" sz="1000" spc="-8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E97132"/>
                </a:solidFill>
                <a:latin typeface="Tahoma"/>
                <a:cs typeface="Tahoma"/>
              </a:rPr>
              <a:t>risk</a:t>
            </a:r>
            <a:r>
              <a:rPr dirty="0" sz="1000" spc="-8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E97132"/>
                </a:solidFill>
                <a:latin typeface="Tahoma"/>
                <a:cs typeface="Tahoma"/>
              </a:rPr>
              <a:t>of</a:t>
            </a:r>
            <a:r>
              <a:rPr dirty="0" sz="1000" spc="-8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E97132"/>
                </a:solidFill>
                <a:latin typeface="Tahoma"/>
                <a:cs typeface="Tahoma"/>
              </a:rPr>
              <a:t>fracture,</a:t>
            </a:r>
            <a:r>
              <a:rPr dirty="0" sz="1000" spc="-8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E97132"/>
                </a:solidFill>
                <a:latin typeface="Tahoma"/>
                <a:cs typeface="Tahoma"/>
              </a:rPr>
              <a:t>including</a:t>
            </a:r>
            <a:r>
              <a:rPr dirty="0" sz="1000" spc="-8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E97132"/>
                </a:solidFill>
                <a:latin typeface="Tahoma"/>
                <a:cs typeface="Tahoma"/>
              </a:rPr>
              <a:t>those</a:t>
            </a:r>
            <a:r>
              <a:rPr dirty="0" sz="1000" spc="-8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E97132"/>
                </a:solidFill>
                <a:latin typeface="Tahoma"/>
                <a:cs typeface="Tahoma"/>
              </a:rPr>
              <a:t>with</a:t>
            </a:r>
            <a:r>
              <a:rPr dirty="0" sz="1000" spc="-8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E97132"/>
                </a:solidFill>
                <a:latin typeface="Tahoma"/>
                <a:cs typeface="Tahoma"/>
              </a:rPr>
              <a:t>low</a:t>
            </a:r>
            <a:r>
              <a:rPr dirty="0" sz="1000" spc="-8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E97132"/>
                </a:solidFill>
                <a:latin typeface="Tahoma"/>
                <a:cs typeface="Tahoma"/>
              </a:rPr>
              <a:t>bone</a:t>
            </a:r>
            <a:r>
              <a:rPr dirty="0" sz="1000" spc="-8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E97132"/>
                </a:solidFill>
                <a:latin typeface="Tahoma"/>
                <a:cs typeface="Tahoma"/>
              </a:rPr>
              <a:t>mineral density</a:t>
            </a:r>
            <a:r>
              <a:rPr dirty="0" sz="1000" spc="-8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E97132"/>
                </a:solidFill>
                <a:latin typeface="Tahoma"/>
                <a:cs typeface="Tahoma"/>
              </a:rPr>
              <a:t>with</a:t>
            </a:r>
            <a:r>
              <a:rPr dirty="0" sz="1000" spc="-7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E97132"/>
                </a:solidFill>
                <a:latin typeface="Tahoma"/>
                <a:cs typeface="Tahoma"/>
              </a:rPr>
              <a:t>a</a:t>
            </a:r>
            <a:r>
              <a:rPr dirty="0" sz="1000" spc="-7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E97132"/>
                </a:solidFill>
                <a:latin typeface="Tahoma"/>
                <a:cs typeface="Tahoma"/>
              </a:rPr>
              <a:t>T-</a:t>
            </a:r>
            <a:r>
              <a:rPr dirty="0" sz="1000">
                <a:solidFill>
                  <a:srgbClr val="E97132"/>
                </a:solidFill>
                <a:latin typeface="Tahoma"/>
                <a:cs typeface="Tahoma"/>
              </a:rPr>
              <a:t>score</a:t>
            </a:r>
            <a:r>
              <a:rPr dirty="0" sz="1000" spc="-8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204">
                <a:solidFill>
                  <a:srgbClr val="E97132"/>
                </a:solidFill>
                <a:latin typeface="Tahoma"/>
                <a:cs typeface="Tahoma"/>
              </a:rPr>
              <a:t>≤</a:t>
            </a:r>
            <a:r>
              <a:rPr dirty="0" sz="1000" spc="-7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E97132"/>
                </a:solidFill>
                <a:latin typeface="Tahoma"/>
                <a:cs typeface="Tahoma"/>
              </a:rPr>
              <a:t>-</a:t>
            </a:r>
            <a:r>
              <a:rPr dirty="0" sz="1000" spc="-25">
                <a:solidFill>
                  <a:srgbClr val="E97132"/>
                </a:solidFill>
                <a:latin typeface="Tahoma"/>
                <a:cs typeface="Tahoma"/>
              </a:rPr>
              <a:t>2.5,</a:t>
            </a:r>
            <a:r>
              <a:rPr dirty="0" sz="1000" spc="-7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E97132"/>
                </a:solidFill>
                <a:latin typeface="Tahoma"/>
                <a:cs typeface="Tahoma"/>
              </a:rPr>
              <a:t>history</a:t>
            </a:r>
            <a:r>
              <a:rPr dirty="0" sz="1000" spc="-7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E97132"/>
                </a:solidFill>
                <a:latin typeface="Tahoma"/>
                <a:cs typeface="Tahoma"/>
              </a:rPr>
              <a:t>of</a:t>
            </a:r>
            <a:r>
              <a:rPr dirty="0" sz="1000" spc="-8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E97132"/>
                </a:solidFill>
                <a:latin typeface="Tahoma"/>
                <a:cs typeface="Tahoma"/>
              </a:rPr>
              <a:t>fragility</a:t>
            </a:r>
            <a:r>
              <a:rPr dirty="0" sz="1000" spc="-7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E97132"/>
                </a:solidFill>
                <a:latin typeface="Tahoma"/>
                <a:cs typeface="Tahoma"/>
              </a:rPr>
              <a:t>fracture,</a:t>
            </a:r>
            <a:r>
              <a:rPr dirty="0" sz="1000" spc="-7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E97132"/>
                </a:solidFill>
                <a:latin typeface="Tahoma"/>
                <a:cs typeface="Tahoma"/>
              </a:rPr>
              <a:t>or</a:t>
            </a:r>
            <a:r>
              <a:rPr dirty="0" sz="1000" spc="-7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E97132"/>
                </a:solidFill>
                <a:latin typeface="Tahoma"/>
                <a:cs typeface="Tahoma"/>
              </a:rPr>
              <a:t>elevated</a:t>
            </a:r>
            <a:r>
              <a:rPr dirty="0" sz="1000" spc="-7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E97132"/>
                </a:solidFill>
                <a:latin typeface="Tahoma"/>
                <a:cs typeface="Tahoma"/>
              </a:rPr>
              <a:t>Fracture</a:t>
            </a:r>
            <a:r>
              <a:rPr dirty="0" sz="1000" spc="-7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E97132"/>
                </a:solidFill>
                <a:latin typeface="Tahoma"/>
                <a:cs typeface="Tahoma"/>
              </a:rPr>
              <a:t>Risk</a:t>
            </a:r>
            <a:r>
              <a:rPr dirty="0" sz="1000" spc="-8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E97132"/>
                </a:solidFill>
                <a:latin typeface="Tahoma"/>
                <a:cs typeface="Tahoma"/>
              </a:rPr>
              <a:t>Assessment </a:t>
            </a:r>
            <a:r>
              <a:rPr dirty="0" sz="1000" spc="-45">
                <a:solidFill>
                  <a:srgbClr val="E97132"/>
                </a:solidFill>
                <a:latin typeface="Tahoma"/>
                <a:cs typeface="Tahoma"/>
              </a:rPr>
              <a:t>Tool</a:t>
            </a:r>
            <a:r>
              <a:rPr dirty="0" sz="1000" spc="-8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E97132"/>
                </a:solidFill>
                <a:latin typeface="Tahoma"/>
                <a:cs typeface="Tahoma"/>
              </a:rPr>
              <a:t>score</a:t>
            </a:r>
            <a:r>
              <a:rPr dirty="0" sz="1000" spc="-8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125">
                <a:latin typeface="Tahoma"/>
                <a:cs typeface="Tahoma"/>
              </a:rPr>
              <a:t>(≥3%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for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hip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fracture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or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 spc="-105">
                <a:latin typeface="Tahoma"/>
                <a:cs typeface="Tahoma"/>
              </a:rPr>
              <a:t>≥20%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for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major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osteoporotic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fracture).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 spc="-50" b="1">
                <a:latin typeface="Trebuchet MS"/>
                <a:cs typeface="Trebuchet MS"/>
              </a:rPr>
              <a:t>B</a:t>
            </a:r>
            <a:endParaRPr sz="1000">
              <a:latin typeface="Trebuchet MS"/>
              <a:cs typeface="Trebuchet MS"/>
            </a:endParaRPr>
          </a:p>
          <a:p>
            <a:pPr marL="458470">
              <a:lnSpc>
                <a:spcPts val="1150"/>
              </a:lnSpc>
              <a:spcBef>
                <a:spcPts val="409"/>
              </a:spcBef>
            </a:pPr>
            <a:r>
              <a:rPr dirty="0" sz="1000" spc="-60" b="1">
                <a:latin typeface="Trebuchet MS"/>
                <a:cs typeface="Trebuchet MS"/>
              </a:rPr>
              <a:t>4.13b</a:t>
            </a:r>
            <a:r>
              <a:rPr dirty="0" sz="1000" spc="-65" b="1">
                <a:latin typeface="Trebuchet MS"/>
                <a:cs typeface="Trebuchet MS"/>
              </a:rPr>
              <a:t> </a:t>
            </a:r>
            <a:r>
              <a:rPr dirty="0" sz="1000" spc="-35">
                <a:latin typeface="Tahoma"/>
                <a:cs typeface="Tahoma"/>
              </a:rPr>
              <a:t>Treatment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may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be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considered</a:t>
            </a:r>
            <a:r>
              <a:rPr dirty="0" sz="1000" spc="-7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for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adults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with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diabetes</a:t>
            </a:r>
            <a:r>
              <a:rPr dirty="0" sz="1000" spc="-7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with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a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105">
                <a:latin typeface="Tahoma"/>
                <a:cs typeface="Tahoma"/>
              </a:rPr>
              <a:t>T-</a:t>
            </a:r>
            <a:r>
              <a:rPr dirty="0" sz="1000">
                <a:latin typeface="Tahoma"/>
                <a:cs typeface="Tahoma"/>
              </a:rPr>
              <a:t>score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between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−2.0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and</a:t>
            </a:r>
            <a:endParaRPr sz="1000">
              <a:latin typeface="Tahoma"/>
              <a:cs typeface="Tahoma"/>
            </a:endParaRPr>
          </a:p>
          <a:p>
            <a:pPr marL="458470">
              <a:lnSpc>
                <a:spcPts val="1150"/>
              </a:lnSpc>
            </a:pPr>
            <a:r>
              <a:rPr dirty="0" sz="1000" spc="-70">
                <a:latin typeface="Tahoma"/>
                <a:cs typeface="Tahoma"/>
              </a:rPr>
              <a:t>−2.5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in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the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presence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of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additional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risk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factors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for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fracture.</a:t>
            </a:r>
            <a:r>
              <a:rPr dirty="0" sz="1000" spc="-75">
                <a:latin typeface="Tahoma"/>
                <a:cs typeface="Tahoma"/>
              </a:rPr>
              <a:t> </a:t>
            </a:r>
            <a:r>
              <a:rPr dirty="0" sz="1000" spc="40" b="1">
                <a:latin typeface="Trebuchet MS"/>
                <a:cs typeface="Trebuchet MS"/>
              </a:rPr>
              <a:t>C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000">
              <a:latin typeface="Trebuchet MS"/>
              <a:cs typeface="Trebuchet MS"/>
            </a:endParaRPr>
          </a:p>
          <a:p>
            <a:pPr algn="r" marR="1056640">
              <a:lnSpc>
                <a:spcPct val="100000"/>
              </a:lnSpc>
            </a:pPr>
            <a:r>
              <a:rPr dirty="0" sz="500" spc="-25">
                <a:solidFill>
                  <a:srgbClr val="111111"/>
                </a:solidFill>
                <a:latin typeface="Calibri"/>
                <a:cs typeface="Calibri"/>
              </a:rPr>
              <a:t>44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25499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44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605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ahoma"/>
                <a:cs typeface="Tahoma"/>
              </a:rPr>
              <a:t>5/8/26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95168" y="4384040"/>
            <a:ext cx="81280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solidFill>
                  <a:srgbClr val="111111"/>
                </a:solidFill>
                <a:latin typeface="Calibri"/>
                <a:cs typeface="Calibri"/>
              </a:rPr>
              <a:t>45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6487" y="1183131"/>
            <a:ext cx="26282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600" b="1">
                <a:solidFill>
                  <a:srgbClr val="008996"/>
                </a:solidFill>
                <a:latin typeface="Arial"/>
                <a:cs typeface="Arial"/>
              </a:rPr>
              <a:t>4.</a:t>
            </a:r>
            <a:r>
              <a:rPr dirty="0" sz="600" spc="5" b="1">
                <a:solidFill>
                  <a:srgbClr val="008996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008996"/>
                </a:solidFill>
                <a:latin typeface="Arial"/>
                <a:cs typeface="Arial"/>
              </a:rPr>
              <a:t>Comprehensive</a:t>
            </a:r>
            <a:r>
              <a:rPr dirty="0" sz="600" b="1">
                <a:solidFill>
                  <a:srgbClr val="008996"/>
                </a:solidFill>
                <a:latin typeface="Arial"/>
                <a:cs typeface="Arial"/>
              </a:rPr>
              <a:t> Medical</a:t>
            </a:r>
            <a:r>
              <a:rPr dirty="0" sz="600" spc="10" b="1">
                <a:solidFill>
                  <a:srgbClr val="008996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008996"/>
                </a:solidFill>
                <a:latin typeface="Arial"/>
                <a:cs typeface="Arial"/>
              </a:rPr>
              <a:t>Evaluation</a:t>
            </a:r>
            <a:r>
              <a:rPr dirty="0" sz="600" spc="5" b="1">
                <a:solidFill>
                  <a:srgbClr val="008996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008996"/>
                </a:solidFill>
                <a:latin typeface="Arial"/>
                <a:cs typeface="Arial"/>
              </a:rPr>
              <a:t>and</a:t>
            </a:r>
            <a:r>
              <a:rPr dirty="0" sz="600" spc="-10" b="1">
                <a:solidFill>
                  <a:srgbClr val="008996"/>
                </a:solidFill>
                <a:latin typeface="Arial"/>
                <a:cs typeface="Arial"/>
              </a:rPr>
              <a:t> Assessment</a:t>
            </a:r>
            <a:r>
              <a:rPr dirty="0" sz="600" spc="5" b="1">
                <a:solidFill>
                  <a:srgbClr val="008996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008996"/>
                </a:solidFill>
                <a:latin typeface="Arial"/>
                <a:cs typeface="Arial"/>
              </a:rPr>
              <a:t>of</a:t>
            </a:r>
            <a:r>
              <a:rPr dirty="0" sz="600" spc="10" b="1">
                <a:solidFill>
                  <a:srgbClr val="008996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008996"/>
                </a:solidFill>
                <a:latin typeface="Arial"/>
                <a:cs typeface="Arial"/>
              </a:rPr>
              <a:t>Comorbidities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495124" y="4331715"/>
            <a:ext cx="2518410" cy="205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ts val="710"/>
              </a:lnSpc>
              <a:spcBef>
                <a:spcPts val="100"/>
              </a:spcBef>
            </a:pPr>
            <a:r>
              <a:rPr dirty="0" sz="600" spc="-40">
                <a:latin typeface="Arial MT"/>
                <a:cs typeface="Arial MT"/>
              </a:rPr>
              <a:t>Comprehensive</a:t>
            </a:r>
            <a:r>
              <a:rPr dirty="0" sz="600" spc="5">
                <a:latin typeface="Arial MT"/>
                <a:cs typeface="Arial MT"/>
              </a:rPr>
              <a:t> </a:t>
            </a:r>
            <a:r>
              <a:rPr dirty="0" sz="600" spc="-35">
                <a:latin typeface="Arial MT"/>
                <a:cs typeface="Arial MT"/>
              </a:rPr>
              <a:t>Medical</a:t>
            </a:r>
            <a:r>
              <a:rPr dirty="0" sz="600" spc="35">
                <a:latin typeface="Arial MT"/>
                <a:cs typeface="Arial MT"/>
              </a:rPr>
              <a:t> </a:t>
            </a:r>
            <a:r>
              <a:rPr dirty="0" sz="600" spc="-35">
                <a:latin typeface="Arial MT"/>
                <a:cs typeface="Arial MT"/>
              </a:rPr>
              <a:t>Evaluation</a:t>
            </a:r>
            <a:r>
              <a:rPr dirty="0" sz="600" spc="5">
                <a:latin typeface="Arial MT"/>
                <a:cs typeface="Arial MT"/>
              </a:rPr>
              <a:t> </a:t>
            </a:r>
            <a:r>
              <a:rPr dirty="0" sz="600" spc="-35">
                <a:latin typeface="Arial MT"/>
                <a:cs typeface="Arial MT"/>
              </a:rPr>
              <a:t>and</a:t>
            </a:r>
            <a:r>
              <a:rPr dirty="0" sz="600" spc="10">
                <a:latin typeface="Arial MT"/>
                <a:cs typeface="Arial MT"/>
              </a:rPr>
              <a:t> </a:t>
            </a:r>
            <a:r>
              <a:rPr dirty="0" sz="600" spc="-35">
                <a:latin typeface="Arial MT"/>
                <a:cs typeface="Arial MT"/>
              </a:rPr>
              <a:t>Assessment</a:t>
            </a:r>
            <a:r>
              <a:rPr dirty="0" sz="600" spc="20">
                <a:latin typeface="Arial MT"/>
                <a:cs typeface="Arial MT"/>
              </a:rPr>
              <a:t> </a:t>
            </a:r>
            <a:r>
              <a:rPr dirty="0" sz="600" spc="-20">
                <a:latin typeface="Arial MT"/>
                <a:cs typeface="Arial MT"/>
              </a:rPr>
              <a:t>of</a:t>
            </a:r>
            <a:r>
              <a:rPr dirty="0" sz="600" spc="20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Comorbidities:</a:t>
            </a:r>
            <a:endParaRPr sz="600">
              <a:latin typeface="Arial MT"/>
              <a:cs typeface="Arial MT"/>
            </a:endParaRPr>
          </a:p>
          <a:p>
            <a:pPr>
              <a:lnSpc>
                <a:spcPts val="710"/>
              </a:lnSpc>
            </a:pPr>
            <a:r>
              <a:rPr dirty="0" sz="600" spc="-35" i="1">
                <a:latin typeface="Arial"/>
                <a:cs typeface="Arial"/>
              </a:rPr>
              <a:t>Standards</a:t>
            </a:r>
            <a:r>
              <a:rPr dirty="0" sz="600" spc="-5" i="1">
                <a:latin typeface="Arial"/>
                <a:cs typeface="Arial"/>
              </a:rPr>
              <a:t> </a:t>
            </a:r>
            <a:r>
              <a:rPr dirty="0" sz="600" spc="-20" i="1">
                <a:latin typeface="Arial"/>
                <a:cs typeface="Arial"/>
              </a:rPr>
              <a:t>of</a:t>
            </a:r>
            <a:r>
              <a:rPr dirty="0" sz="600" spc="10" i="1">
                <a:latin typeface="Arial"/>
                <a:cs typeface="Arial"/>
              </a:rPr>
              <a:t> </a:t>
            </a:r>
            <a:r>
              <a:rPr dirty="0" sz="600" spc="-35" i="1">
                <a:latin typeface="Arial"/>
                <a:cs typeface="Arial"/>
              </a:rPr>
              <a:t>Care</a:t>
            </a:r>
            <a:r>
              <a:rPr dirty="0" sz="600" i="1">
                <a:latin typeface="Arial"/>
                <a:cs typeface="Arial"/>
              </a:rPr>
              <a:t> </a:t>
            </a:r>
            <a:r>
              <a:rPr dirty="0" sz="600" spc="-20" i="1">
                <a:latin typeface="Arial"/>
                <a:cs typeface="Arial"/>
              </a:rPr>
              <a:t>in</a:t>
            </a:r>
            <a:r>
              <a:rPr dirty="0" sz="600" spc="-5" i="1">
                <a:latin typeface="Arial"/>
                <a:cs typeface="Arial"/>
              </a:rPr>
              <a:t> </a:t>
            </a:r>
            <a:r>
              <a:rPr dirty="0" sz="600" spc="-35" i="1">
                <a:latin typeface="Arial"/>
                <a:cs typeface="Arial"/>
              </a:rPr>
              <a:t>Diabetes</a:t>
            </a:r>
            <a:r>
              <a:rPr dirty="0" sz="600" i="1">
                <a:latin typeface="Arial"/>
                <a:cs typeface="Arial"/>
              </a:rPr>
              <a:t> </a:t>
            </a:r>
            <a:r>
              <a:rPr dirty="0" sz="600" spc="-10" i="1">
                <a:latin typeface="Arial"/>
                <a:cs typeface="Arial"/>
              </a:rPr>
              <a:t>-</a:t>
            </a:r>
            <a:r>
              <a:rPr dirty="0" sz="600" spc="5" i="1">
                <a:latin typeface="Arial"/>
                <a:cs typeface="Arial"/>
              </a:rPr>
              <a:t> </a:t>
            </a:r>
            <a:r>
              <a:rPr dirty="0" sz="600" spc="-35" i="1">
                <a:latin typeface="Arial"/>
                <a:cs typeface="Arial"/>
              </a:rPr>
              <a:t>2026</a:t>
            </a:r>
            <a:r>
              <a:rPr dirty="0" sz="600" spc="-35">
                <a:latin typeface="Arial MT"/>
                <a:cs typeface="Arial MT"/>
              </a:rPr>
              <a:t>.</a:t>
            </a:r>
            <a:r>
              <a:rPr dirty="0" sz="600" spc="10">
                <a:latin typeface="Arial MT"/>
                <a:cs typeface="Arial MT"/>
              </a:rPr>
              <a:t> </a:t>
            </a:r>
            <a:r>
              <a:rPr dirty="0" sz="600" spc="-35" i="1">
                <a:latin typeface="Arial"/>
                <a:cs typeface="Arial"/>
              </a:rPr>
              <a:t>Diabetes</a:t>
            </a:r>
            <a:r>
              <a:rPr dirty="0" sz="600" spc="-5" i="1">
                <a:latin typeface="Arial"/>
                <a:cs typeface="Arial"/>
              </a:rPr>
              <a:t> </a:t>
            </a:r>
            <a:r>
              <a:rPr dirty="0" sz="600" spc="-35" i="1">
                <a:latin typeface="Arial"/>
                <a:cs typeface="Arial"/>
              </a:rPr>
              <a:t>Care</a:t>
            </a:r>
            <a:r>
              <a:rPr dirty="0" sz="600" i="1">
                <a:latin typeface="Arial"/>
                <a:cs typeface="Arial"/>
              </a:rPr>
              <a:t> </a:t>
            </a:r>
            <a:r>
              <a:rPr dirty="0" sz="600" spc="-35">
                <a:latin typeface="Arial MT"/>
                <a:cs typeface="Arial MT"/>
              </a:rPr>
              <a:t>2026;49(Suppl.</a:t>
            </a:r>
            <a:r>
              <a:rPr dirty="0" sz="600" spc="10">
                <a:latin typeface="Arial MT"/>
                <a:cs typeface="Arial MT"/>
              </a:rPr>
              <a:t> </a:t>
            </a:r>
            <a:r>
              <a:rPr dirty="0" sz="600" spc="-35">
                <a:latin typeface="Arial MT"/>
                <a:cs typeface="Arial MT"/>
              </a:rPr>
              <a:t>1):S61-</a:t>
            </a:r>
            <a:r>
              <a:rPr dirty="0" sz="600" spc="-25">
                <a:latin typeface="Arial MT"/>
                <a:cs typeface="Arial MT"/>
              </a:rPr>
              <a:t>S88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838199" y="1168400"/>
            <a:ext cx="6096000" cy="3429000"/>
            <a:chOff x="838199" y="1168400"/>
            <a:chExt cx="6096000" cy="342900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9402" y="2027600"/>
              <a:ext cx="4365057" cy="199468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844549" y="1174750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0" y="0"/>
                  </a:moveTo>
                  <a:lnTo>
                    <a:pt x="6083300" y="0"/>
                  </a:lnTo>
                  <a:lnTo>
                    <a:pt x="6083300" y="3416300"/>
                  </a:lnTo>
                  <a:lnTo>
                    <a:pt x="0" y="3416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825499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45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838199" y="5461000"/>
            <a:ext cx="6096000" cy="3429000"/>
            <a:chOff x="838199" y="5461000"/>
            <a:chExt cx="6096000" cy="342900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7812" y="5761037"/>
              <a:ext cx="4591050" cy="307657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844549" y="5467350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0" y="0"/>
                  </a:moveTo>
                  <a:lnTo>
                    <a:pt x="6083300" y="0"/>
                  </a:lnTo>
                  <a:lnTo>
                    <a:pt x="6083300" y="3416300"/>
                  </a:lnTo>
                  <a:lnTo>
                    <a:pt x="0" y="3416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825499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46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605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ahoma"/>
                <a:cs typeface="Tahoma"/>
              </a:rPr>
              <a:t>5/8/26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318258" y="1439671"/>
            <a:ext cx="244602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700" spc="-95">
                <a:latin typeface="Trebuchet MS"/>
                <a:cs typeface="Trebuchet MS"/>
              </a:rPr>
              <a:t>Interdisciplinary</a:t>
            </a:r>
            <a:r>
              <a:rPr dirty="0" sz="1700" spc="-130">
                <a:latin typeface="Trebuchet MS"/>
                <a:cs typeface="Trebuchet MS"/>
              </a:rPr>
              <a:t> </a:t>
            </a:r>
            <a:r>
              <a:rPr dirty="0" sz="1700" spc="-105">
                <a:latin typeface="Trebuchet MS"/>
                <a:cs typeface="Trebuchet MS"/>
              </a:rPr>
              <a:t>team</a:t>
            </a:r>
            <a:r>
              <a:rPr dirty="0" sz="1700" spc="-125">
                <a:latin typeface="Trebuchet MS"/>
                <a:cs typeface="Trebuchet MS"/>
              </a:rPr>
              <a:t> </a:t>
            </a:r>
            <a:r>
              <a:rPr dirty="0" sz="1700" spc="-25">
                <a:latin typeface="Trebuchet MS"/>
                <a:cs typeface="Trebuchet MS"/>
              </a:rPr>
              <a:t>roles-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92469" y="1436623"/>
            <a:ext cx="2293620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1765" indent="-1517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51765" algn="l"/>
              </a:tabLst>
            </a:pPr>
            <a:r>
              <a:rPr dirty="0" sz="500" spc="-10">
                <a:latin typeface="Tahoma"/>
                <a:cs typeface="Tahoma"/>
              </a:rPr>
              <a:t>Davidson,</a:t>
            </a:r>
            <a:r>
              <a:rPr dirty="0" sz="500" spc="-2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H.</a:t>
            </a:r>
            <a:r>
              <a:rPr dirty="0" sz="500" spc="-20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E.,</a:t>
            </a:r>
            <a:r>
              <a:rPr dirty="0" sz="500" spc="-20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Pandya,</a:t>
            </a:r>
            <a:r>
              <a:rPr dirty="0" sz="500" spc="-2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N</a:t>
            </a:r>
            <a:r>
              <a:rPr dirty="0" sz="500" spc="-20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et</a:t>
            </a:r>
            <a:r>
              <a:rPr dirty="0" sz="500" spc="-2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al</a:t>
            </a:r>
            <a:r>
              <a:rPr dirty="0" sz="500" spc="-20">
                <a:latin typeface="Tahoma"/>
                <a:cs typeface="Tahoma"/>
              </a:rPr>
              <a:t> </a:t>
            </a:r>
            <a:r>
              <a:rPr dirty="0" sz="500" spc="-25">
                <a:latin typeface="Tahoma"/>
                <a:cs typeface="Tahoma"/>
              </a:rPr>
              <a:t>(2024).</a:t>
            </a:r>
            <a:r>
              <a:rPr dirty="0" sz="500" spc="-1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Clinical</a:t>
            </a:r>
            <a:r>
              <a:rPr dirty="0" sz="500" spc="-2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practice</a:t>
            </a:r>
            <a:r>
              <a:rPr dirty="0" sz="500" spc="-20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guideline</a:t>
            </a:r>
            <a:r>
              <a:rPr dirty="0" sz="500" spc="-20">
                <a:latin typeface="Tahoma"/>
                <a:cs typeface="Tahoma"/>
              </a:rPr>
              <a:t> for</a:t>
            </a:r>
            <a:r>
              <a:rPr dirty="0" sz="500" spc="-15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diabetes</a:t>
            </a:r>
            <a:endParaRPr sz="5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992469" y="1485392"/>
            <a:ext cx="2259965" cy="16573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R="5080">
              <a:lnSpc>
                <a:spcPts val="500"/>
              </a:lnSpc>
              <a:spcBef>
                <a:spcPts val="200"/>
              </a:spcBef>
            </a:pPr>
            <a:r>
              <a:rPr dirty="0" sz="500" spc="-10">
                <a:latin typeface="Tahoma"/>
                <a:cs typeface="Tahoma"/>
              </a:rPr>
              <a:t>management</a:t>
            </a:r>
            <a:r>
              <a:rPr dirty="0" sz="500" spc="-3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in</a:t>
            </a:r>
            <a:r>
              <a:rPr dirty="0" sz="500" spc="-30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the</a:t>
            </a:r>
            <a:r>
              <a:rPr dirty="0" sz="500" spc="-30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post-</a:t>
            </a:r>
            <a:r>
              <a:rPr dirty="0" sz="500">
                <a:latin typeface="Tahoma"/>
                <a:cs typeface="Tahoma"/>
              </a:rPr>
              <a:t>acute</a:t>
            </a:r>
            <a:r>
              <a:rPr dirty="0" sz="500" spc="-3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and</a:t>
            </a:r>
            <a:r>
              <a:rPr dirty="0" sz="500" spc="-30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long-term</a:t>
            </a:r>
            <a:r>
              <a:rPr dirty="0" sz="500" spc="-3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care</a:t>
            </a:r>
            <a:r>
              <a:rPr dirty="0" sz="500" spc="-30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setting.</a:t>
            </a:r>
            <a:r>
              <a:rPr dirty="0" sz="500" spc="-30">
                <a:latin typeface="Tahoma"/>
                <a:cs typeface="Tahoma"/>
              </a:rPr>
              <a:t> </a:t>
            </a:r>
            <a:r>
              <a:rPr dirty="0" sz="500" spc="-30" i="1">
                <a:latin typeface="Trebuchet MS"/>
                <a:cs typeface="Trebuchet MS"/>
              </a:rPr>
              <a:t>Journal</a:t>
            </a:r>
            <a:r>
              <a:rPr dirty="0" sz="500" spc="-25" i="1">
                <a:latin typeface="Trebuchet MS"/>
                <a:cs typeface="Trebuchet MS"/>
              </a:rPr>
              <a:t> </a:t>
            </a:r>
            <a:r>
              <a:rPr dirty="0" sz="500" spc="-30" i="1">
                <a:latin typeface="Trebuchet MS"/>
                <a:cs typeface="Trebuchet MS"/>
              </a:rPr>
              <a:t>of</a:t>
            </a:r>
            <a:r>
              <a:rPr dirty="0" sz="500" spc="-25" i="1">
                <a:latin typeface="Trebuchet MS"/>
                <a:cs typeface="Trebuchet MS"/>
              </a:rPr>
              <a:t> </a:t>
            </a:r>
            <a:r>
              <a:rPr dirty="0" sz="500" spc="-30" i="1">
                <a:latin typeface="Trebuchet MS"/>
                <a:cs typeface="Trebuchet MS"/>
              </a:rPr>
              <a:t>the </a:t>
            </a:r>
            <a:r>
              <a:rPr dirty="0" sz="500" spc="-10" i="1">
                <a:latin typeface="Trebuchet MS"/>
                <a:cs typeface="Trebuchet MS"/>
              </a:rPr>
              <a:t>American</a:t>
            </a:r>
            <a:r>
              <a:rPr dirty="0" sz="500" spc="500" i="1">
                <a:latin typeface="Trebuchet MS"/>
                <a:cs typeface="Trebuchet MS"/>
              </a:rPr>
              <a:t> </a:t>
            </a:r>
            <a:r>
              <a:rPr dirty="0" sz="500" spc="-10" i="1">
                <a:latin typeface="Trebuchet MS"/>
                <a:cs typeface="Trebuchet MS"/>
              </a:rPr>
              <a:t>Medical</a:t>
            </a:r>
            <a:r>
              <a:rPr dirty="0" sz="500" spc="5" i="1">
                <a:latin typeface="Trebuchet MS"/>
                <a:cs typeface="Trebuchet MS"/>
              </a:rPr>
              <a:t> </a:t>
            </a:r>
            <a:r>
              <a:rPr dirty="0" sz="500" spc="-10" i="1">
                <a:latin typeface="Trebuchet MS"/>
                <a:cs typeface="Trebuchet MS"/>
              </a:rPr>
              <a:t>Directors</a:t>
            </a:r>
            <a:r>
              <a:rPr dirty="0" sz="500" spc="5" i="1">
                <a:latin typeface="Trebuchet MS"/>
                <a:cs typeface="Trebuchet MS"/>
              </a:rPr>
              <a:t> </a:t>
            </a:r>
            <a:r>
              <a:rPr dirty="0" sz="500" spc="-10" i="1">
                <a:latin typeface="Trebuchet MS"/>
                <a:cs typeface="Trebuchet MS"/>
              </a:rPr>
              <a:t>Association</a:t>
            </a:r>
            <a:r>
              <a:rPr dirty="0" sz="500" spc="-10">
                <a:latin typeface="Tahoma"/>
                <a:cs typeface="Tahoma"/>
              </a:rPr>
              <a:t>,</a:t>
            </a:r>
            <a:r>
              <a:rPr dirty="0" sz="500" spc="-5">
                <a:latin typeface="Tahoma"/>
                <a:cs typeface="Tahoma"/>
              </a:rPr>
              <a:t> </a:t>
            </a:r>
            <a:r>
              <a:rPr dirty="0" sz="500" spc="-25" i="1">
                <a:latin typeface="Trebuchet MS"/>
                <a:cs typeface="Trebuchet MS"/>
              </a:rPr>
              <a:t>25</a:t>
            </a:r>
            <a:r>
              <a:rPr dirty="0" sz="500" spc="-25">
                <a:latin typeface="Tahoma"/>
                <a:cs typeface="Tahoma"/>
              </a:rPr>
              <a:t>(11),</a:t>
            </a:r>
            <a:r>
              <a:rPr dirty="0" sz="500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105342.</a:t>
            </a:r>
            <a:endParaRPr sz="500">
              <a:latin typeface="Tahoma"/>
              <a:cs typeface="Tahom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626844" y="1957842"/>
            <a:ext cx="3619500" cy="2556510"/>
            <a:chOff x="1626844" y="1957842"/>
            <a:chExt cx="3619500" cy="255651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6844" y="1957842"/>
              <a:ext cx="2925093" cy="245971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8927" y="2007260"/>
              <a:ext cx="661035" cy="363855"/>
            </a:xfrm>
            <a:custGeom>
              <a:avLst/>
              <a:gdLst/>
              <a:ahLst/>
              <a:cxnLst/>
              <a:rect l="l" t="t" r="r" b="b"/>
              <a:pathLst>
                <a:path w="661035" h="363855">
                  <a:moveTo>
                    <a:pt x="660753" y="0"/>
                  </a:moveTo>
                  <a:lnTo>
                    <a:pt x="0" y="0"/>
                  </a:lnTo>
                  <a:lnTo>
                    <a:pt x="0" y="363578"/>
                  </a:lnTo>
                  <a:lnTo>
                    <a:pt x="660753" y="363578"/>
                  </a:lnTo>
                  <a:lnTo>
                    <a:pt x="660753" y="0"/>
                  </a:lnTo>
                  <a:close/>
                </a:path>
              </a:pathLst>
            </a:custGeom>
            <a:solidFill>
              <a:srgbClr val="E971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578927" y="2370839"/>
              <a:ext cx="661035" cy="100965"/>
            </a:xfrm>
            <a:custGeom>
              <a:avLst/>
              <a:gdLst/>
              <a:ahLst/>
              <a:cxnLst/>
              <a:rect l="l" t="t" r="r" b="b"/>
              <a:pathLst>
                <a:path w="661035" h="100964">
                  <a:moveTo>
                    <a:pt x="660753" y="0"/>
                  </a:moveTo>
                  <a:lnTo>
                    <a:pt x="0" y="0"/>
                  </a:lnTo>
                  <a:lnTo>
                    <a:pt x="0" y="100619"/>
                  </a:lnTo>
                  <a:lnTo>
                    <a:pt x="660753" y="100619"/>
                  </a:lnTo>
                  <a:lnTo>
                    <a:pt x="660753" y="0"/>
                  </a:lnTo>
                  <a:close/>
                </a:path>
              </a:pathLst>
            </a:custGeom>
            <a:solidFill>
              <a:srgbClr val="CCD2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578927" y="2471458"/>
              <a:ext cx="661035" cy="236220"/>
            </a:xfrm>
            <a:custGeom>
              <a:avLst/>
              <a:gdLst/>
              <a:ahLst/>
              <a:cxnLst/>
              <a:rect l="l" t="t" r="r" b="b"/>
              <a:pathLst>
                <a:path w="661035" h="236219">
                  <a:moveTo>
                    <a:pt x="660753" y="0"/>
                  </a:moveTo>
                  <a:lnTo>
                    <a:pt x="0" y="0"/>
                  </a:lnTo>
                  <a:lnTo>
                    <a:pt x="0" y="235861"/>
                  </a:lnTo>
                  <a:lnTo>
                    <a:pt x="660753" y="235861"/>
                  </a:lnTo>
                  <a:lnTo>
                    <a:pt x="660753" y="0"/>
                  </a:lnTo>
                  <a:close/>
                </a:path>
              </a:pathLst>
            </a:custGeom>
            <a:solidFill>
              <a:srgbClr val="E7EA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578927" y="2707320"/>
              <a:ext cx="661035" cy="255904"/>
            </a:xfrm>
            <a:custGeom>
              <a:avLst/>
              <a:gdLst/>
              <a:ahLst/>
              <a:cxnLst/>
              <a:rect l="l" t="t" r="r" b="b"/>
              <a:pathLst>
                <a:path w="661035" h="255905">
                  <a:moveTo>
                    <a:pt x="660753" y="0"/>
                  </a:moveTo>
                  <a:lnTo>
                    <a:pt x="0" y="0"/>
                  </a:lnTo>
                  <a:lnTo>
                    <a:pt x="0" y="255776"/>
                  </a:lnTo>
                  <a:lnTo>
                    <a:pt x="660753" y="255776"/>
                  </a:lnTo>
                  <a:lnTo>
                    <a:pt x="660753" y="0"/>
                  </a:lnTo>
                  <a:close/>
                </a:path>
              </a:pathLst>
            </a:custGeom>
            <a:solidFill>
              <a:srgbClr val="CCD2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578927" y="2963097"/>
              <a:ext cx="661035" cy="158115"/>
            </a:xfrm>
            <a:custGeom>
              <a:avLst/>
              <a:gdLst/>
              <a:ahLst/>
              <a:cxnLst/>
              <a:rect l="l" t="t" r="r" b="b"/>
              <a:pathLst>
                <a:path w="661035" h="158114">
                  <a:moveTo>
                    <a:pt x="660753" y="0"/>
                  </a:moveTo>
                  <a:lnTo>
                    <a:pt x="0" y="0"/>
                  </a:lnTo>
                  <a:lnTo>
                    <a:pt x="0" y="157728"/>
                  </a:lnTo>
                  <a:lnTo>
                    <a:pt x="660753" y="157728"/>
                  </a:lnTo>
                  <a:lnTo>
                    <a:pt x="660753" y="0"/>
                  </a:lnTo>
                  <a:close/>
                </a:path>
              </a:pathLst>
            </a:custGeom>
            <a:solidFill>
              <a:srgbClr val="E7EA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578927" y="3120825"/>
              <a:ext cx="661035" cy="165735"/>
            </a:xfrm>
            <a:custGeom>
              <a:avLst/>
              <a:gdLst/>
              <a:ahLst/>
              <a:cxnLst/>
              <a:rect l="l" t="t" r="r" b="b"/>
              <a:pathLst>
                <a:path w="661035" h="165735">
                  <a:moveTo>
                    <a:pt x="660753" y="0"/>
                  </a:moveTo>
                  <a:lnTo>
                    <a:pt x="0" y="0"/>
                  </a:lnTo>
                  <a:lnTo>
                    <a:pt x="0" y="165718"/>
                  </a:lnTo>
                  <a:lnTo>
                    <a:pt x="660753" y="165718"/>
                  </a:lnTo>
                  <a:lnTo>
                    <a:pt x="660753" y="0"/>
                  </a:lnTo>
                  <a:close/>
                </a:path>
              </a:pathLst>
            </a:custGeom>
            <a:solidFill>
              <a:srgbClr val="CCD2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578927" y="3286543"/>
              <a:ext cx="661035" cy="100965"/>
            </a:xfrm>
            <a:custGeom>
              <a:avLst/>
              <a:gdLst/>
              <a:ahLst/>
              <a:cxnLst/>
              <a:rect l="l" t="t" r="r" b="b"/>
              <a:pathLst>
                <a:path w="661035" h="100964">
                  <a:moveTo>
                    <a:pt x="660753" y="0"/>
                  </a:moveTo>
                  <a:lnTo>
                    <a:pt x="0" y="0"/>
                  </a:lnTo>
                  <a:lnTo>
                    <a:pt x="0" y="100619"/>
                  </a:lnTo>
                  <a:lnTo>
                    <a:pt x="660753" y="100619"/>
                  </a:lnTo>
                  <a:lnTo>
                    <a:pt x="660753" y="0"/>
                  </a:lnTo>
                  <a:close/>
                </a:path>
              </a:pathLst>
            </a:custGeom>
            <a:solidFill>
              <a:srgbClr val="E7EA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578927" y="3387163"/>
              <a:ext cx="661035" cy="139065"/>
            </a:xfrm>
            <a:custGeom>
              <a:avLst/>
              <a:gdLst/>
              <a:ahLst/>
              <a:cxnLst/>
              <a:rect l="l" t="t" r="r" b="b"/>
              <a:pathLst>
                <a:path w="661035" h="139064">
                  <a:moveTo>
                    <a:pt x="660753" y="0"/>
                  </a:moveTo>
                  <a:lnTo>
                    <a:pt x="0" y="0"/>
                  </a:lnTo>
                  <a:lnTo>
                    <a:pt x="0" y="138484"/>
                  </a:lnTo>
                  <a:lnTo>
                    <a:pt x="660753" y="138484"/>
                  </a:lnTo>
                  <a:lnTo>
                    <a:pt x="660753" y="0"/>
                  </a:lnTo>
                  <a:close/>
                </a:path>
              </a:pathLst>
            </a:custGeom>
            <a:solidFill>
              <a:srgbClr val="CCD2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578927" y="3525647"/>
              <a:ext cx="661035" cy="222885"/>
            </a:xfrm>
            <a:custGeom>
              <a:avLst/>
              <a:gdLst/>
              <a:ahLst/>
              <a:cxnLst/>
              <a:rect l="l" t="t" r="r" b="b"/>
              <a:pathLst>
                <a:path w="661035" h="222885">
                  <a:moveTo>
                    <a:pt x="660753" y="0"/>
                  </a:moveTo>
                  <a:lnTo>
                    <a:pt x="0" y="0"/>
                  </a:lnTo>
                  <a:lnTo>
                    <a:pt x="0" y="222682"/>
                  </a:lnTo>
                  <a:lnTo>
                    <a:pt x="660753" y="222682"/>
                  </a:lnTo>
                  <a:lnTo>
                    <a:pt x="660753" y="0"/>
                  </a:lnTo>
                  <a:close/>
                </a:path>
              </a:pathLst>
            </a:custGeom>
            <a:solidFill>
              <a:srgbClr val="E7EA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578927" y="3748330"/>
              <a:ext cx="661035" cy="100965"/>
            </a:xfrm>
            <a:custGeom>
              <a:avLst/>
              <a:gdLst/>
              <a:ahLst/>
              <a:cxnLst/>
              <a:rect l="l" t="t" r="r" b="b"/>
              <a:pathLst>
                <a:path w="661035" h="100964">
                  <a:moveTo>
                    <a:pt x="660753" y="0"/>
                  </a:moveTo>
                  <a:lnTo>
                    <a:pt x="0" y="0"/>
                  </a:lnTo>
                  <a:lnTo>
                    <a:pt x="0" y="100619"/>
                  </a:lnTo>
                  <a:lnTo>
                    <a:pt x="660753" y="100619"/>
                  </a:lnTo>
                  <a:lnTo>
                    <a:pt x="660753" y="0"/>
                  </a:lnTo>
                  <a:close/>
                </a:path>
              </a:pathLst>
            </a:custGeom>
            <a:solidFill>
              <a:srgbClr val="CCD2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578927" y="3848950"/>
              <a:ext cx="661035" cy="100965"/>
            </a:xfrm>
            <a:custGeom>
              <a:avLst/>
              <a:gdLst/>
              <a:ahLst/>
              <a:cxnLst/>
              <a:rect l="l" t="t" r="r" b="b"/>
              <a:pathLst>
                <a:path w="661035" h="100964">
                  <a:moveTo>
                    <a:pt x="660753" y="0"/>
                  </a:moveTo>
                  <a:lnTo>
                    <a:pt x="0" y="0"/>
                  </a:lnTo>
                  <a:lnTo>
                    <a:pt x="0" y="100619"/>
                  </a:lnTo>
                  <a:lnTo>
                    <a:pt x="660753" y="100619"/>
                  </a:lnTo>
                  <a:lnTo>
                    <a:pt x="660753" y="0"/>
                  </a:lnTo>
                  <a:close/>
                </a:path>
              </a:pathLst>
            </a:custGeom>
            <a:solidFill>
              <a:srgbClr val="E7EA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578927" y="3949570"/>
              <a:ext cx="661035" cy="114935"/>
            </a:xfrm>
            <a:custGeom>
              <a:avLst/>
              <a:gdLst/>
              <a:ahLst/>
              <a:cxnLst/>
              <a:rect l="l" t="t" r="r" b="b"/>
              <a:pathLst>
                <a:path w="661035" h="114935">
                  <a:moveTo>
                    <a:pt x="660753" y="0"/>
                  </a:moveTo>
                  <a:lnTo>
                    <a:pt x="0" y="0"/>
                  </a:lnTo>
                  <a:lnTo>
                    <a:pt x="0" y="114425"/>
                  </a:lnTo>
                  <a:lnTo>
                    <a:pt x="660753" y="114425"/>
                  </a:lnTo>
                  <a:lnTo>
                    <a:pt x="660753" y="0"/>
                  </a:lnTo>
                  <a:close/>
                </a:path>
              </a:pathLst>
            </a:custGeom>
            <a:solidFill>
              <a:srgbClr val="CCD2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578927" y="4063995"/>
              <a:ext cx="661035" cy="114935"/>
            </a:xfrm>
            <a:custGeom>
              <a:avLst/>
              <a:gdLst/>
              <a:ahLst/>
              <a:cxnLst/>
              <a:rect l="l" t="t" r="r" b="b"/>
              <a:pathLst>
                <a:path w="661035" h="114935">
                  <a:moveTo>
                    <a:pt x="660753" y="0"/>
                  </a:moveTo>
                  <a:lnTo>
                    <a:pt x="0" y="0"/>
                  </a:lnTo>
                  <a:lnTo>
                    <a:pt x="0" y="114425"/>
                  </a:lnTo>
                  <a:lnTo>
                    <a:pt x="660753" y="114425"/>
                  </a:lnTo>
                  <a:lnTo>
                    <a:pt x="660753" y="0"/>
                  </a:lnTo>
                  <a:close/>
                </a:path>
              </a:pathLst>
            </a:custGeom>
            <a:solidFill>
              <a:srgbClr val="E7EA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578927" y="4178422"/>
              <a:ext cx="661035" cy="114935"/>
            </a:xfrm>
            <a:custGeom>
              <a:avLst/>
              <a:gdLst/>
              <a:ahLst/>
              <a:cxnLst/>
              <a:rect l="l" t="t" r="r" b="b"/>
              <a:pathLst>
                <a:path w="661035" h="114935">
                  <a:moveTo>
                    <a:pt x="660753" y="0"/>
                  </a:moveTo>
                  <a:lnTo>
                    <a:pt x="0" y="0"/>
                  </a:lnTo>
                  <a:lnTo>
                    <a:pt x="0" y="114425"/>
                  </a:lnTo>
                  <a:lnTo>
                    <a:pt x="660753" y="114425"/>
                  </a:lnTo>
                  <a:lnTo>
                    <a:pt x="660753" y="0"/>
                  </a:lnTo>
                  <a:close/>
                </a:path>
              </a:pathLst>
            </a:custGeom>
            <a:solidFill>
              <a:srgbClr val="CCD2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578927" y="4292848"/>
              <a:ext cx="661035" cy="114935"/>
            </a:xfrm>
            <a:custGeom>
              <a:avLst/>
              <a:gdLst/>
              <a:ahLst/>
              <a:cxnLst/>
              <a:rect l="l" t="t" r="r" b="b"/>
              <a:pathLst>
                <a:path w="661035" h="114935">
                  <a:moveTo>
                    <a:pt x="660753" y="0"/>
                  </a:moveTo>
                  <a:lnTo>
                    <a:pt x="0" y="0"/>
                  </a:lnTo>
                  <a:lnTo>
                    <a:pt x="0" y="114425"/>
                  </a:lnTo>
                  <a:lnTo>
                    <a:pt x="660753" y="114425"/>
                  </a:lnTo>
                  <a:lnTo>
                    <a:pt x="660753" y="0"/>
                  </a:lnTo>
                  <a:close/>
                </a:path>
              </a:pathLst>
            </a:custGeom>
            <a:solidFill>
              <a:srgbClr val="E7EA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578927" y="4407274"/>
              <a:ext cx="661035" cy="100965"/>
            </a:xfrm>
            <a:custGeom>
              <a:avLst/>
              <a:gdLst/>
              <a:ahLst/>
              <a:cxnLst/>
              <a:rect l="l" t="t" r="r" b="b"/>
              <a:pathLst>
                <a:path w="661035" h="100964">
                  <a:moveTo>
                    <a:pt x="660753" y="0"/>
                  </a:moveTo>
                  <a:lnTo>
                    <a:pt x="0" y="0"/>
                  </a:lnTo>
                  <a:lnTo>
                    <a:pt x="0" y="100619"/>
                  </a:lnTo>
                  <a:lnTo>
                    <a:pt x="660753" y="100619"/>
                  </a:lnTo>
                  <a:lnTo>
                    <a:pt x="660753" y="0"/>
                  </a:lnTo>
                  <a:close/>
                </a:path>
              </a:pathLst>
            </a:custGeom>
            <a:solidFill>
              <a:srgbClr val="CCD2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575752" y="2361313"/>
              <a:ext cx="667385" cy="19050"/>
            </a:xfrm>
            <a:custGeom>
              <a:avLst/>
              <a:gdLst/>
              <a:ahLst/>
              <a:cxnLst/>
              <a:rect l="l" t="t" r="r" b="b"/>
              <a:pathLst>
                <a:path w="667385" h="19050">
                  <a:moveTo>
                    <a:pt x="0" y="0"/>
                  </a:moveTo>
                  <a:lnTo>
                    <a:pt x="667103" y="0"/>
                  </a:lnTo>
                  <a:lnTo>
                    <a:pt x="667103" y="19049"/>
                  </a:lnTo>
                  <a:lnTo>
                    <a:pt x="0" y="19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575752" y="2004085"/>
              <a:ext cx="667385" cy="2506980"/>
            </a:xfrm>
            <a:custGeom>
              <a:avLst/>
              <a:gdLst/>
              <a:ahLst/>
              <a:cxnLst/>
              <a:rect l="l" t="t" r="r" b="b"/>
              <a:pathLst>
                <a:path w="667385" h="2506979">
                  <a:moveTo>
                    <a:pt x="0" y="467373"/>
                  </a:moveTo>
                  <a:lnTo>
                    <a:pt x="667103" y="467373"/>
                  </a:lnTo>
                </a:path>
                <a:path w="667385" h="2506979">
                  <a:moveTo>
                    <a:pt x="0" y="703234"/>
                  </a:moveTo>
                  <a:lnTo>
                    <a:pt x="667103" y="703234"/>
                  </a:lnTo>
                </a:path>
                <a:path w="667385" h="2506979">
                  <a:moveTo>
                    <a:pt x="0" y="959011"/>
                  </a:moveTo>
                  <a:lnTo>
                    <a:pt x="667103" y="959011"/>
                  </a:lnTo>
                </a:path>
                <a:path w="667385" h="2506979">
                  <a:moveTo>
                    <a:pt x="0" y="1116739"/>
                  </a:moveTo>
                  <a:lnTo>
                    <a:pt x="667103" y="1116739"/>
                  </a:lnTo>
                </a:path>
                <a:path w="667385" h="2506979">
                  <a:moveTo>
                    <a:pt x="0" y="1282458"/>
                  </a:moveTo>
                  <a:lnTo>
                    <a:pt x="667103" y="1282458"/>
                  </a:lnTo>
                </a:path>
                <a:path w="667385" h="2506979">
                  <a:moveTo>
                    <a:pt x="0" y="1383078"/>
                  </a:moveTo>
                  <a:lnTo>
                    <a:pt x="667103" y="1383078"/>
                  </a:lnTo>
                </a:path>
                <a:path w="667385" h="2506979">
                  <a:moveTo>
                    <a:pt x="0" y="1521562"/>
                  </a:moveTo>
                  <a:lnTo>
                    <a:pt x="667103" y="1521562"/>
                  </a:lnTo>
                </a:path>
                <a:path w="667385" h="2506979">
                  <a:moveTo>
                    <a:pt x="0" y="1744244"/>
                  </a:moveTo>
                  <a:lnTo>
                    <a:pt x="667103" y="1744244"/>
                  </a:lnTo>
                </a:path>
                <a:path w="667385" h="2506979">
                  <a:moveTo>
                    <a:pt x="0" y="1844864"/>
                  </a:moveTo>
                  <a:lnTo>
                    <a:pt x="667103" y="1844864"/>
                  </a:lnTo>
                </a:path>
                <a:path w="667385" h="2506979">
                  <a:moveTo>
                    <a:pt x="0" y="1945484"/>
                  </a:moveTo>
                  <a:lnTo>
                    <a:pt x="667103" y="1945484"/>
                  </a:lnTo>
                </a:path>
                <a:path w="667385" h="2506979">
                  <a:moveTo>
                    <a:pt x="0" y="2059910"/>
                  </a:moveTo>
                  <a:lnTo>
                    <a:pt x="667103" y="2059910"/>
                  </a:lnTo>
                </a:path>
                <a:path w="667385" h="2506979">
                  <a:moveTo>
                    <a:pt x="0" y="2174336"/>
                  </a:moveTo>
                  <a:lnTo>
                    <a:pt x="667103" y="2174336"/>
                  </a:lnTo>
                </a:path>
                <a:path w="667385" h="2506979">
                  <a:moveTo>
                    <a:pt x="0" y="2288762"/>
                  </a:moveTo>
                  <a:lnTo>
                    <a:pt x="667103" y="2288762"/>
                  </a:lnTo>
                </a:path>
                <a:path w="667385" h="2506979">
                  <a:moveTo>
                    <a:pt x="0" y="2403188"/>
                  </a:moveTo>
                  <a:lnTo>
                    <a:pt x="667103" y="2403188"/>
                  </a:lnTo>
                </a:path>
                <a:path w="667385" h="2506979">
                  <a:moveTo>
                    <a:pt x="3175" y="0"/>
                  </a:moveTo>
                  <a:lnTo>
                    <a:pt x="3175" y="2506983"/>
                  </a:lnTo>
                </a:path>
                <a:path w="667385" h="2506979">
                  <a:moveTo>
                    <a:pt x="663928" y="0"/>
                  </a:moveTo>
                  <a:lnTo>
                    <a:pt x="663928" y="2506983"/>
                  </a:lnTo>
                </a:path>
                <a:path w="667385" h="2506979">
                  <a:moveTo>
                    <a:pt x="0" y="3175"/>
                  </a:moveTo>
                  <a:lnTo>
                    <a:pt x="667103" y="3175"/>
                  </a:lnTo>
                </a:path>
                <a:path w="667385" h="2506979">
                  <a:moveTo>
                    <a:pt x="0" y="2503808"/>
                  </a:moveTo>
                  <a:lnTo>
                    <a:pt x="667103" y="2503808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4608428" y="1999996"/>
            <a:ext cx="439420" cy="226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10000"/>
              </a:lnSpc>
              <a:spcBef>
                <a:spcPts val="100"/>
              </a:spcBef>
            </a:pPr>
            <a:r>
              <a:rPr dirty="0" sz="600" spc="-10" b="1">
                <a:solidFill>
                  <a:srgbClr val="FFFFFF"/>
                </a:solidFill>
                <a:latin typeface="Trebuchet MS"/>
                <a:cs typeface="Trebuchet MS"/>
              </a:rPr>
              <a:t>Consultant</a:t>
            </a:r>
            <a:r>
              <a:rPr dirty="0" sz="600" spc="5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10" b="1">
                <a:solidFill>
                  <a:srgbClr val="FFFFFF"/>
                </a:solidFill>
                <a:latin typeface="Trebuchet MS"/>
                <a:cs typeface="Trebuchet MS"/>
              </a:rPr>
              <a:t>pharmacist</a:t>
            </a:r>
            <a:endParaRPr sz="600">
              <a:latin typeface="Trebuchet MS"/>
              <a:cs typeface="Trebuchet MS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838199" y="1168400"/>
            <a:ext cx="6096000" cy="3429000"/>
            <a:chOff x="838199" y="1168400"/>
            <a:chExt cx="6096000" cy="3429000"/>
          </a:xfrm>
        </p:grpSpPr>
        <p:pic>
          <p:nvPicPr>
            <p:cNvPr id="28" name="object 2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5736" y="2701544"/>
              <a:ext cx="134112" cy="14020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5736" y="2527808"/>
              <a:ext cx="134112" cy="146303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5736" y="2945383"/>
              <a:ext cx="164591" cy="29870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5736" y="3366007"/>
              <a:ext cx="164591" cy="14020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42687" y="3573272"/>
              <a:ext cx="137160" cy="140208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42687" y="3835400"/>
              <a:ext cx="137160" cy="131063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30496" y="4042664"/>
              <a:ext cx="134112" cy="152400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844549" y="1174750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0" y="0"/>
                  </a:moveTo>
                  <a:lnTo>
                    <a:pt x="6083300" y="0"/>
                  </a:lnTo>
                  <a:lnTo>
                    <a:pt x="6083300" y="3416300"/>
                  </a:lnTo>
                  <a:lnTo>
                    <a:pt x="0" y="3416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825499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47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254124" y="6315868"/>
            <a:ext cx="5257800" cy="1767839"/>
          </a:xfrm>
          <a:prstGeom prst="rect">
            <a:avLst/>
          </a:prstGeom>
          <a:solidFill>
            <a:srgbClr val="FBE3D6"/>
          </a:solidFill>
        </p:spPr>
        <p:txBody>
          <a:bodyPr wrap="square" lIns="0" tIns="1663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10"/>
              </a:spcBef>
            </a:pP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700" spc="-10">
                <a:latin typeface="Trebuchet MS"/>
                <a:cs typeface="Trebuchet MS"/>
              </a:rPr>
              <a:t>Discussion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825499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48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844549" y="54673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605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ahoma"/>
                <a:cs typeface="Tahoma"/>
              </a:rPr>
              <a:t>5/8/26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44549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75565" rIns="0" bIns="0" rtlCol="0" vert="horz">
            <a:spAutoFit/>
          </a:bodyPr>
          <a:lstStyle/>
          <a:p>
            <a:pPr marL="2094230">
              <a:lnSpc>
                <a:spcPct val="100000"/>
              </a:lnSpc>
              <a:spcBef>
                <a:spcPts val="595"/>
              </a:spcBef>
            </a:pPr>
            <a:r>
              <a:rPr dirty="0" sz="600">
                <a:latin typeface="Arial MT"/>
                <a:cs typeface="Arial MT"/>
              </a:rPr>
              <a:t>From:</a:t>
            </a:r>
            <a:r>
              <a:rPr dirty="0" sz="600" spc="130">
                <a:latin typeface="Arial MT"/>
                <a:cs typeface="Arial MT"/>
              </a:rPr>
              <a:t> </a:t>
            </a:r>
            <a:r>
              <a:rPr dirty="0" sz="600" b="1">
                <a:latin typeface="Arial"/>
                <a:cs typeface="Arial"/>
              </a:rPr>
              <a:t>13.</a:t>
            </a:r>
            <a:r>
              <a:rPr dirty="0" sz="600" spc="135" b="1">
                <a:latin typeface="Arial"/>
                <a:cs typeface="Arial"/>
              </a:rPr>
              <a:t> </a:t>
            </a:r>
            <a:r>
              <a:rPr dirty="0" sz="600" b="1">
                <a:latin typeface="Arial"/>
                <a:cs typeface="Arial"/>
              </a:rPr>
              <a:t>Older</a:t>
            </a:r>
            <a:r>
              <a:rPr dirty="0" sz="600" spc="100" b="1">
                <a:latin typeface="Arial"/>
                <a:cs typeface="Arial"/>
              </a:rPr>
              <a:t> </a:t>
            </a:r>
            <a:r>
              <a:rPr dirty="0" sz="600" b="1">
                <a:latin typeface="Arial"/>
                <a:cs typeface="Arial"/>
              </a:rPr>
              <a:t>Adults:</a:t>
            </a:r>
            <a:r>
              <a:rPr dirty="0" sz="600" spc="140" b="1">
                <a:latin typeface="Arial"/>
                <a:cs typeface="Arial"/>
              </a:rPr>
              <a:t> </a:t>
            </a:r>
            <a:r>
              <a:rPr dirty="0" sz="600" b="1">
                <a:latin typeface="Arial"/>
                <a:cs typeface="Arial"/>
              </a:rPr>
              <a:t>Standards</a:t>
            </a:r>
            <a:r>
              <a:rPr dirty="0" sz="600" spc="160" b="1">
                <a:latin typeface="Arial"/>
                <a:cs typeface="Arial"/>
              </a:rPr>
              <a:t> </a:t>
            </a:r>
            <a:r>
              <a:rPr dirty="0" sz="600" b="1">
                <a:latin typeface="Arial"/>
                <a:cs typeface="Arial"/>
              </a:rPr>
              <a:t>of</a:t>
            </a:r>
            <a:r>
              <a:rPr dirty="0" sz="600" spc="140" b="1">
                <a:latin typeface="Arial"/>
                <a:cs typeface="Arial"/>
              </a:rPr>
              <a:t> </a:t>
            </a:r>
            <a:r>
              <a:rPr dirty="0" sz="600" b="1">
                <a:latin typeface="Arial"/>
                <a:cs typeface="Arial"/>
              </a:rPr>
              <a:t>Care</a:t>
            </a:r>
            <a:r>
              <a:rPr dirty="0" sz="600" spc="160" b="1">
                <a:latin typeface="Arial"/>
                <a:cs typeface="Arial"/>
              </a:rPr>
              <a:t> </a:t>
            </a:r>
            <a:r>
              <a:rPr dirty="0" sz="600" b="1">
                <a:latin typeface="Arial"/>
                <a:cs typeface="Arial"/>
              </a:rPr>
              <a:t>in</a:t>
            </a:r>
            <a:r>
              <a:rPr dirty="0" sz="600" spc="165" b="1">
                <a:latin typeface="Arial"/>
                <a:cs typeface="Arial"/>
              </a:rPr>
              <a:t> </a:t>
            </a:r>
            <a:r>
              <a:rPr dirty="0" sz="600" b="1">
                <a:latin typeface="Arial"/>
                <a:cs typeface="Arial"/>
              </a:rPr>
              <a:t>Diabetes—</a:t>
            </a:r>
            <a:r>
              <a:rPr dirty="0" sz="600" spc="-20" b="1">
                <a:latin typeface="Arial"/>
                <a:cs typeface="Arial"/>
              </a:rPr>
              <a:t>2026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600">
              <a:latin typeface="Arial"/>
              <a:cs typeface="Arial"/>
            </a:endParaRPr>
          </a:p>
          <a:p>
            <a:pPr marL="876935">
              <a:lnSpc>
                <a:spcPct val="100000"/>
              </a:lnSpc>
            </a:pPr>
            <a:r>
              <a:rPr dirty="0" sz="600" spc="-10" i="1">
                <a:latin typeface="Arial"/>
                <a:cs typeface="Arial"/>
              </a:rPr>
              <a:t>Diabetes</a:t>
            </a:r>
            <a:r>
              <a:rPr dirty="0" sz="600" spc="15" i="1">
                <a:latin typeface="Arial"/>
                <a:cs typeface="Arial"/>
              </a:rPr>
              <a:t> </a:t>
            </a:r>
            <a:r>
              <a:rPr dirty="0" sz="600" i="1">
                <a:latin typeface="Arial"/>
                <a:cs typeface="Arial"/>
              </a:rPr>
              <a:t>Care</a:t>
            </a:r>
            <a:r>
              <a:rPr dirty="0" sz="600" spc="15" i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1</a:t>
            </a:r>
            <a:r>
              <a:rPr dirty="0" sz="600" spc="1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January</a:t>
            </a:r>
            <a:r>
              <a:rPr dirty="0" sz="600" spc="20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2026;</a:t>
            </a:r>
            <a:r>
              <a:rPr dirty="0" sz="600" spc="2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49</a:t>
            </a:r>
            <a:r>
              <a:rPr dirty="0" sz="600" spc="10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(Supplement_1):</a:t>
            </a:r>
            <a:r>
              <a:rPr dirty="0" sz="600" spc="20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S277–S296.</a:t>
            </a:r>
            <a:r>
              <a:rPr dirty="0" sz="600" spc="20">
                <a:latin typeface="Arial MT"/>
                <a:cs typeface="Arial MT"/>
              </a:rPr>
              <a:t> </a:t>
            </a:r>
            <a:r>
              <a:rPr dirty="0" u="sng" sz="600" spc="-1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https://doi.org/10.2337/dc26-</a:t>
            </a:r>
            <a:r>
              <a:rPr dirty="0" u="sng" sz="600" spc="-2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S013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600200" y="1523214"/>
            <a:ext cx="4572000" cy="300990"/>
            <a:chOff x="1600200" y="1523214"/>
            <a:chExt cx="4572000" cy="300990"/>
          </a:xfrm>
        </p:grpSpPr>
        <p:sp>
          <p:nvSpPr>
            <p:cNvPr id="5" name="object 5" descr=""/>
            <p:cNvSpPr/>
            <p:nvPr/>
          </p:nvSpPr>
          <p:spPr>
            <a:xfrm>
              <a:off x="1600200" y="1647825"/>
              <a:ext cx="4572000" cy="0"/>
            </a:xfrm>
            <a:custGeom>
              <a:avLst/>
              <a:gdLst/>
              <a:ahLst/>
              <a:cxnLst/>
              <a:rect l="l" t="t" r="r" b="b"/>
              <a:pathLst>
                <a:path w="4572000" h="0">
                  <a:moveTo>
                    <a:pt x="0" y="0"/>
                  </a:moveTo>
                  <a:lnTo>
                    <a:pt x="4572000" y="0"/>
                  </a:lnTo>
                </a:path>
              </a:pathLst>
            </a:custGeom>
            <a:ln w="4762">
              <a:solidFill>
                <a:srgbClr val="ECF0F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7965" y="1523214"/>
              <a:ext cx="766658" cy="300818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4012" y="2036978"/>
            <a:ext cx="3936424" cy="236753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25499" y="4621784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9" name="object 9" descr=""/>
          <p:cNvSpPr txBox="1"/>
          <p:nvPr/>
        </p:nvSpPr>
        <p:spPr>
          <a:xfrm>
            <a:off x="844549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305435" rIns="0" bIns="0" rtlCol="0" vert="horz">
            <a:spAutoFit/>
          </a:bodyPr>
          <a:lstStyle/>
          <a:p>
            <a:pPr marL="458470">
              <a:lnSpc>
                <a:spcPct val="100000"/>
              </a:lnSpc>
              <a:spcBef>
                <a:spcPts val="2405"/>
              </a:spcBef>
            </a:pPr>
            <a:r>
              <a:rPr dirty="0" sz="2200" spc="-35">
                <a:latin typeface="Trebuchet MS"/>
                <a:cs typeface="Trebuchet MS"/>
              </a:rPr>
              <a:t>A</a:t>
            </a:r>
            <a:r>
              <a:rPr dirty="0" sz="2200" spc="-215">
                <a:latin typeface="Trebuchet MS"/>
                <a:cs typeface="Trebuchet MS"/>
              </a:rPr>
              <a:t> </a:t>
            </a:r>
            <a:r>
              <a:rPr dirty="0" sz="2200" spc="-100">
                <a:latin typeface="Trebuchet MS"/>
                <a:cs typeface="Trebuchet MS"/>
              </a:rPr>
              <a:t>complex</a:t>
            </a:r>
            <a:r>
              <a:rPr dirty="0" sz="2200" spc="-210">
                <a:latin typeface="Trebuchet MS"/>
                <a:cs typeface="Trebuchet MS"/>
              </a:rPr>
              <a:t> </a:t>
            </a:r>
            <a:r>
              <a:rPr dirty="0" sz="2200" spc="-150">
                <a:latin typeface="Trebuchet MS"/>
                <a:cs typeface="Trebuchet MS"/>
              </a:rPr>
              <a:t>patient</a:t>
            </a:r>
            <a:r>
              <a:rPr dirty="0" sz="2200" spc="-210">
                <a:latin typeface="Trebuchet MS"/>
                <a:cs typeface="Trebuchet MS"/>
              </a:rPr>
              <a:t> </a:t>
            </a:r>
            <a:r>
              <a:rPr dirty="0" sz="2200" spc="-135">
                <a:latin typeface="Trebuchet MS"/>
                <a:cs typeface="Trebuchet MS"/>
              </a:rPr>
              <a:t>of</a:t>
            </a:r>
            <a:r>
              <a:rPr dirty="0" sz="2200" spc="-210">
                <a:latin typeface="Trebuchet MS"/>
                <a:cs typeface="Trebuchet MS"/>
              </a:rPr>
              <a:t> </a:t>
            </a:r>
            <a:r>
              <a:rPr dirty="0" sz="2200" spc="-155">
                <a:latin typeface="Trebuchet MS"/>
                <a:cs typeface="Trebuchet MS"/>
              </a:rPr>
              <a:t>mine;</a:t>
            </a:r>
            <a:r>
              <a:rPr dirty="0" sz="2200" spc="-210">
                <a:latin typeface="Trebuchet MS"/>
                <a:cs typeface="Trebuchet MS"/>
              </a:rPr>
              <a:t> </a:t>
            </a:r>
            <a:r>
              <a:rPr dirty="0" sz="2200" spc="-180">
                <a:latin typeface="Trebuchet MS"/>
                <a:cs typeface="Trebuchet MS"/>
              </a:rPr>
              <a:t>Mr.</a:t>
            </a:r>
            <a:r>
              <a:rPr dirty="0" sz="2200" spc="-210">
                <a:latin typeface="Trebuchet MS"/>
                <a:cs typeface="Trebuchet MS"/>
              </a:rPr>
              <a:t> </a:t>
            </a:r>
            <a:r>
              <a:rPr dirty="0" sz="2200" spc="-25">
                <a:latin typeface="Trebuchet MS"/>
                <a:cs typeface="Trebuchet MS"/>
              </a:rPr>
              <a:t>AC</a:t>
            </a:r>
            <a:endParaRPr sz="2200">
              <a:latin typeface="Trebuchet MS"/>
              <a:cs typeface="Trebuchet MS"/>
            </a:endParaRPr>
          </a:p>
          <a:p>
            <a:pPr marL="572770" marR="711835" indent="-114300">
              <a:lnSpc>
                <a:spcPts val="1390"/>
              </a:lnSpc>
              <a:spcBef>
                <a:spcPts val="2265"/>
              </a:spcBef>
              <a:buFont typeface="Arial MT"/>
              <a:buChar char="•"/>
              <a:tabLst>
                <a:tab pos="572770" algn="l"/>
              </a:tabLst>
            </a:pPr>
            <a:r>
              <a:rPr dirty="0" sz="1300" spc="-25">
                <a:latin typeface="Tahoma"/>
                <a:cs typeface="Tahoma"/>
              </a:rPr>
              <a:t>A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 spc="-30">
                <a:latin typeface="Tahoma"/>
                <a:cs typeface="Tahoma"/>
              </a:rPr>
              <a:t>75</a:t>
            </a:r>
            <a:r>
              <a:rPr dirty="0" sz="1300" spc="-110">
                <a:latin typeface="Tahoma"/>
                <a:cs typeface="Tahoma"/>
              </a:rPr>
              <a:t> </a:t>
            </a:r>
            <a:r>
              <a:rPr dirty="0" sz="1300" spc="-70">
                <a:latin typeface="Tahoma"/>
                <a:cs typeface="Tahoma"/>
              </a:rPr>
              <a:t>yr-</a:t>
            </a:r>
            <a:r>
              <a:rPr dirty="0" sz="1300">
                <a:latin typeface="Tahoma"/>
                <a:cs typeface="Tahoma"/>
              </a:rPr>
              <a:t>old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retired</a:t>
            </a:r>
            <a:r>
              <a:rPr dirty="0" sz="1300" spc="-110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engineer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with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 spc="-30">
                <a:latin typeface="Tahoma"/>
                <a:cs typeface="Tahoma"/>
              </a:rPr>
              <a:t>type</a:t>
            </a:r>
            <a:r>
              <a:rPr dirty="0" sz="1300" spc="-110">
                <a:latin typeface="Tahoma"/>
                <a:cs typeface="Tahoma"/>
              </a:rPr>
              <a:t> </a:t>
            </a:r>
            <a:r>
              <a:rPr dirty="0" sz="1300" spc="-30">
                <a:latin typeface="Tahoma"/>
                <a:cs typeface="Tahoma"/>
              </a:rPr>
              <a:t>2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diabetes</a:t>
            </a:r>
            <a:r>
              <a:rPr dirty="0" sz="1300" spc="-110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for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 spc="-30">
                <a:latin typeface="Tahoma"/>
                <a:cs typeface="Tahoma"/>
              </a:rPr>
              <a:t>30</a:t>
            </a:r>
            <a:r>
              <a:rPr dirty="0" sz="1300" spc="-110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years.</a:t>
            </a:r>
            <a:r>
              <a:rPr dirty="0" sz="1300" spc="-12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Recent gastric</a:t>
            </a:r>
            <a:r>
              <a:rPr dirty="0" sz="1300" spc="-85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ulcer</a:t>
            </a:r>
            <a:r>
              <a:rPr dirty="0" sz="1300" spc="-80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requiring</a:t>
            </a:r>
            <a:r>
              <a:rPr dirty="0" sz="1300" spc="-8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transfusion</a:t>
            </a:r>
            <a:endParaRPr sz="1300">
              <a:latin typeface="Tahoma"/>
              <a:cs typeface="Tahoma"/>
            </a:endParaRPr>
          </a:p>
          <a:p>
            <a:pPr marL="572770" marR="699770" indent="-114300">
              <a:lnSpc>
                <a:spcPts val="1420"/>
              </a:lnSpc>
              <a:spcBef>
                <a:spcPts val="484"/>
              </a:spcBef>
              <a:buFont typeface="Arial MT"/>
              <a:buChar char="•"/>
              <a:tabLst>
                <a:tab pos="572770" algn="l"/>
              </a:tabLst>
            </a:pPr>
            <a:r>
              <a:rPr dirty="0" u="sng" sz="130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Complications</a:t>
            </a:r>
            <a:r>
              <a:rPr dirty="0" sz="1300">
                <a:latin typeface="Tahoma"/>
                <a:cs typeface="Tahoma"/>
              </a:rPr>
              <a:t>:</a:t>
            </a:r>
            <a:r>
              <a:rPr dirty="0" sz="1300" spc="-8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CAD,</a:t>
            </a:r>
            <a:r>
              <a:rPr dirty="0" sz="1300" spc="-8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CABG,</a:t>
            </a:r>
            <a:r>
              <a:rPr dirty="0" sz="1300" spc="-80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PAD</a:t>
            </a:r>
            <a:r>
              <a:rPr dirty="0" sz="1300" spc="-70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with</a:t>
            </a:r>
            <a:r>
              <a:rPr dirty="0" sz="1300" spc="-7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stents,</a:t>
            </a:r>
            <a:r>
              <a:rPr dirty="0" sz="1300" spc="-80">
                <a:latin typeface="Tahoma"/>
                <a:cs typeface="Tahoma"/>
              </a:rPr>
              <a:t> </a:t>
            </a:r>
            <a:r>
              <a:rPr dirty="0" sz="1300" spc="-35">
                <a:latin typeface="Tahoma"/>
                <a:cs typeface="Tahoma"/>
              </a:rPr>
              <a:t>neuropathy,</a:t>
            </a:r>
            <a:r>
              <a:rPr dirty="0" sz="1300" spc="-75">
                <a:latin typeface="Tahoma"/>
                <a:cs typeface="Tahoma"/>
              </a:rPr>
              <a:t> </a:t>
            </a:r>
            <a:r>
              <a:rPr dirty="0" sz="1300" spc="-40">
                <a:latin typeface="Tahoma"/>
                <a:cs typeface="Tahoma"/>
              </a:rPr>
              <a:t>R</a:t>
            </a:r>
            <a:r>
              <a:rPr dirty="0" sz="1300" spc="-7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forefoot amputation,</a:t>
            </a:r>
            <a:r>
              <a:rPr dirty="0" sz="1300" spc="-9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CKD2</a:t>
            </a:r>
            <a:r>
              <a:rPr dirty="0" sz="1300" spc="-80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A3</a:t>
            </a:r>
            <a:endParaRPr sz="1300">
              <a:latin typeface="Tahoma"/>
              <a:cs typeface="Tahoma"/>
            </a:endParaRPr>
          </a:p>
          <a:p>
            <a:pPr marL="572770" marR="883285" indent="-114300">
              <a:lnSpc>
                <a:spcPts val="1390"/>
              </a:lnSpc>
              <a:spcBef>
                <a:spcPts val="495"/>
              </a:spcBef>
              <a:buFont typeface="Arial MT"/>
              <a:buChar char="•"/>
              <a:tabLst>
                <a:tab pos="572770" algn="l"/>
              </a:tabLst>
            </a:pPr>
            <a:r>
              <a:rPr dirty="0" u="sng" sz="130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Medications</a:t>
            </a:r>
            <a:r>
              <a:rPr dirty="0" sz="1300">
                <a:latin typeface="Tahoma"/>
                <a:cs typeface="Tahoma"/>
              </a:rPr>
              <a:t>:</a:t>
            </a:r>
            <a:r>
              <a:rPr dirty="0" sz="1300" spc="-12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Glargine</a:t>
            </a:r>
            <a:r>
              <a:rPr dirty="0" sz="1300" spc="-12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19U</a:t>
            </a:r>
            <a:r>
              <a:rPr dirty="0" sz="1300" spc="-12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Ǫ</a:t>
            </a:r>
            <a:r>
              <a:rPr dirty="0" sz="1300" spc="-12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am,</a:t>
            </a:r>
            <a:r>
              <a:rPr dirty="0" sz="1300" spc="-12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irbesartan</a:t>
            </a:r>
            <a:r>
              <a:rPr dirty="0" sz="1300" spc="-120">
                <a:latin typeface="Tahoma"/>
                <a:cs typeface="Tahoma"/>
              </a:rPr>
              <a:t> </a:t>
            </a:r>
            <a:r>
              <a:rPr dirty="0" sz="1300" spc="-30">
                <a:latin typeface="Tahoma"/>
                <a:cs typeface="Tahoma"/>
              </a:rPr>
              <a:t>300</a:t>
            </a:r>
            <a:r>
              <a:rPr dirty="0" sz="1300" spc="-120">
                <a:latin typeface="Tahoma"/>
                <a:cs typeface="Tahoma"/>
              </a:rPr>
              <a:t> </a:t>
            </a:r>
            <a:r>
              <a:rPr dirty="0" sz="1300" spc="-40">
                <a:latin typeface="Tahoma"/>
                <a:cs typeface="Tahoma"/>
              </a:rPr>
              <a:t>mg,</a:t>
            </a:r>
            <a:r>
              <a:rPr dirty="0" sz="1300" spc="-12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rosuvastatin </a:t>
            </a:r>
            <a:r>
              <a:rPr dirty="0" sz="1300" spc="-35">
                <a:latin typeface="Tahoma"/>
                <a:cs typeface="Tahoma"/>
              </a:rPr>
              <a:t>10mg,</a:t>
            </a:r>
            <a:r>
              <a:rPr dirty="0" sz="1300" spc="-13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apixaban</a:t>
            </a:r>
            <a:r>
              <a:rPr dirty="0" sz="1300" spc="-125">
                <a:latin typeface="Tahoma"/>
                <a:cs typeface="Tahoma"/>
              </a:rPr>
              <a:t> </a:t>
            </a:r>
            <a:r>
              <a:rPr dirty="0" sz="1300" spc="-35">
                <a:latin typeface="Tahoma"/>
                <a:cs typeface="Tahoma"/>
              </a:rPr>
              <a:t>5mg,</a:t>
            </a:r>
            <a:r>
              <a:rPr dirty="0" sz="1300" spc="-125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diltiazem</a:t>
            </a:r>
            <a:r>
              <a:rPr dirty="0" sz="1300" spc="-130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ER</a:t>
            </a:r>
            <a:r>
              <a:rPr dirty="0" sz="1300" spc="-12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120mg</a:t>
            </a:r>
            <a:endParaRPr sz="1300">
              <a:latin typeface="Tahoma"/>
              <a:cs typeface="Tahoma"/>
            </a:endParaRPr>
          </a:p>
          <a:p>
            <a:pPr marL="572770" marR="770255" indent="-114300">
              <a:lnSpc>
                <a:spcPts val="1420"/>
              </a:lnSpc>
              <a:spcBef>
                <a:spcPts val="484"/>
              </a:spcBef>
              <a:buFont typeface="Arial MT"/>
              <a:buChar char="•"/>
              <a:tabLst>
                <a:tab pos="572770" algn="l"/>
              </a:tabLst>
            </a:pPr>
            <a:r>
              <a:rPr dirty="0" u="sng" sz="130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Physical</a:t>
            </a:r>
            <a:r>
              <a:rPr dirty="0" u="sng" sz="1300" spc="-10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300" spc="-4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exam</a:t>
            </a:r>
            <a:r>
              <a:rPr dirty="0" sz="1300" spc="-45">
                <a:latin typeface="Tahoma"/>
                <a:cs typeface="Tahoma"/>
              </a:rPr>
              <a:t>:</a:t>
            </a:r>
            <a:r>
              <a:rPr dirty="0" sz="1300" spc="-100">
                <a:latin typeface="Tahoma"/>
                <a:cs typeface="Tahoma"/>
              </a:rPr>
              <a:t> </a:t>
            </a:r>
            <a:r>
              <a:rPr dirty="0" sz="1300" spc="-40">
                <a:latin typeface="Tahoma"/>
                <a:cs typeface="Tahoma"/>
              </a:rPr>
              <a:t>128/76.</a:t>
            </a:r>
            <a:r>
              <a:rPr dirty="0" sz="1300" spc="-95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Frail,</a:t>
            </a:r>
            <a:r>
              <a:rPr dirty="0" sz="1300" spc="-9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pale,</a:t>
            </a:r>
            <a:r>
              <a:rPr dirty="0" sz="1300" spc="-95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irregular</a:t>
            </a:r>
            <a:r>
              <a:rPr dirty="0" sz="1300" spc="-90">
                <a:latin typeface="Tahoma"/>
                <a:cs typeface="Tahoma"/>
              </a:rPr>
              <a:t> </a:t>
            </a:r>
            <a:r>
              <a:rPr dirty="0" sz="1300" spc="-30">
                <a:latin typeface="Tahoma"/>
                <a:cs typeface="Tahoma"/>
              </a:rPr>
              <a:t>rhythm,</a:t>
            </a:r>
            <a:r>
              <a:rPr dirty="0" sz="1300" spc="-95">
                <a:latin typeface="Tahoma"/>
                <a:cs typeface="Tahoma"/>
              </a:rPr>
              <a:t> </a:t>
            </a:r>
            <a:r>
              <a:rPr dirty="0" sz="1300" spc="-40">
                <a:latin typeface="Tahoma"/>
                <a:cs typeface="Tahoma"/>
              </a:rPr>
              <a:t>R</a:t>
            </a:r>
            <a:r>
              <a:rPr dirty="0" sz="1300" spc="-9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forefoot amputation,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 spc="-30">
                <a:latin typeface="Tahoma"/>
                <a:cs typeface="Tahoma"/>
              </a:rPr>
              <a:t>neuropathy,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absent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pulses</a:t>
            </a:r>
            <a:r>
              <a:rPr dirty="0" sz="1300" spc="-11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L</a:t>
            </a:r>
            <a:r>
              <a:rPr dirty="0" sz="1300" spc="-10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foot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and</a:t>
            </a:r>
            <a:r>
              <a:rPr dirty="0" sz="1300" spc="-110">
                <a:latin typeface="Tahoma"/>
                <a:cs typeface="Tahoma"/>
              </a:rPr>
              <a:t> </a:t>
            </a:r>
            <a:r>
              <a:rPr dirty="0" sz="1300" spc="-40">
                <a:latin typeface="Tahoma"/>
                <a:cs typeface="Tahoma"/>
              </a:rPr>
              <a:t>R</a:t>
            </a:r>
            <a:r>
              <a:rPr dirty="0" sz="1300" spc="-11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posterior</a:t>
            </a:r>
            <a:r>
              <a:rPr dirty="0" sz="1300" spc="-10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tibial</a:t>
            </a:r>
            <a:endParaRPr sz="1300">
              <a:latin typeface="Tahoma"/>
              <a:cs typeface="Tahoma"/>
            </a:endParaRPr>
          </a:p>
          <a:p>
            <a:pPr marL="572770" marR="868680" indent="-114300">
              <a:lnSpc>
                <a:spcPts val="1390"/>
              </a:lnSpc>
              <a:spcBef>
                <a:spcPts val="495"/>
              </a:spcBef>
              <a:buFont typeface="Arial MT"/>
              <a:buChar char="•"/>
              <a:tabLst>
                <a:tab pos="572770" algn="l"/>
              </a:tabLst>
            </a:pPr>
            <a:r>
              <a:rPr dirty="0" u="sng" sz="1300" spc="-2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Laboratory</a:t>
            </a:r>
            <a:r>
              <a:rPr dirty="0" u="sng" sz="1300" spc="-9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300" spc="-2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tests</a:t>
            </a:r>
            <a:r>
              <a:rPr dirty="0" sz="1300" spc="-20">
                <a:latin typeface="Tahoma"/>
                <a:cs typeface="Tahoma"/>
              </a:rPr>
              <a:t>:</a:t>
            </a:r>
            <a:r>
              <a:rPr dirty="0" sz="1300" spc="-95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A1C</a:t>
            </a:r>
            <a:r>
              <a:rPr dirty="0" sz="1300" spc="-85">
                <a:latin typeface="Tahoma"/>
                <a:cs typeface="Tahoma"/>
              </a:rPr>
              <a:t> </a:t>
            </a:r>
            <a:r>
              <a:rPr dirty="0" sz="1300" spc="-40">
                <a:latin typeface="Tahoma"/>
                <a:cs typeface="Tahoma"/>
              </a:rPr>
              <a:t>4.9%,EGFR</a:t>
            </a:r>
            <a:r>
              <a:rPr dirty="0" sz="1300" spc="-90">
                <a:latin typeface="Tahoma"/>
                <a:cs typeface="Tahoma"/>
              </a:rPr>
              <a:t> </a:t>
            </a:r>
            <a:r>
              <a:rPr dirty="0" sz="1300" spc="-30">
                <a:latin typeface="Tahoma"/>
                <a:cs typeface="Tahoma"/>
              </a:rPr>
              <a:t>78,</a:t>
            </a:r>
            <a:r>
              <a:rPr dirty="0" sz="1300" spc="-95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UACR</a:t>
            </a:r>
            <a:r>
              <a:rPr dirty="0" sz="1300" spc="-85">
                <a:latin typeface="Tahoma"/>
                <a:cs typeface="Tahoma"/>
              </a:rPr>
              <a:t> </a:t>
            </a:r>
            <a:r>
              <a:rPr dirty="0" sz="1300" spc="-30">
                <a:latin typeface="Tahoma"/>
                <a:cs typeface="Tahoma"/>
              </a:rPr>
              <a:t>641</a:t>
            </a:r>
            <a:r>
              <a:rPr dirty="0" sz="1300" spc="-90">
                <a:latin typeface="Tahoma"/>
                <a:cs typeface="Tahoma"/>
              </a:rPr>
              <a:t> </a:t>
            </a:r>
            <a:r>
              <a:rPr dirty="0" sz="1300" spc="-30">
                <a:latin typeface="Tahoma"/>
                <a:cs typeface="Tahoma"/>
              </a:rPr>
              <a:t>/min/1.73m</a:t>
            </a:r>
            <a:r>
              <a:rPr dirty="0" baseline="24691" sz="1350" spc="-44">
                <a:latin typeface="Tahoma"/>
                <a:cs typeface="Tahoma"/>
              </a:rPr>
              <a:t>2,</a:t>
            </a:r>
            <a:r>
              <a:rPr dirty="0" baseline="24691" sz="1350" spc="-112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LDL </a:t>
            </a:r>
            <a:r>
              <a:rPr dirty="0" sz="1300" spc="-40">
                <a:latin typeface="Tahoma"/>
                <a:cs typeface="Tahoma"/>
              </a:rPr>
              <a:t>78mg/dL,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Hb</a:t>
            </a:r>
            <a:r>
              <a:rPr dirty="0" sz="1300" spc="-110">
                <a:latin typeface="Tahoma"/>
                <a:cs typeface="Tahoma"/>
              </a:rPr>
              <a:t> </a:t>
            </a:r>
            <a:r>
              <a:rPr dirty="0" sz="1300" spc="-30">
                <a:latin typeface="Tahoma"/>
                <a:cs typeface="Tahoma"/>
              </a:rPr>
              <a:t>8.9</a:t>
            </a:r>
            <a:r>
              <a:rPr dirty="0" sz="1300" spc="-105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g/dL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25499" y="8914383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605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ahoma"/>
                <a:cs typeface="Tahoma"/>
              </a:rPr>
              <a:t>5/8/26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560194" y="2332672"/>
            <a:ext cx="2516505" cy="2159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75"/>
              </a:lnSpc>
            </a:pPr>
            <a:r>
              <a:rPr dirty="0" sz="1400" spc="-10">
                <a:latin typeface="Tahoma"/>
                <a:cs typeface="Tahoma"/>
              </a:rPr>
              <a:t>Hypoglycemia</a:t>
            </a:r>
            <a:r>
              <a:rPr dirty="0" sz="1400" spc="-120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with</a:t>
            </a:r>
            <a:r>
              <a:rPr dirty="0" sz="1400" spc="-12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unawareness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44549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188595" rIns="0" bIns="0" rtlCol="0" vert="horz">
            <a:spAutoFit/>
          </a:bodyPr>
          <a:lstStyle/>
          <a:p>
            <a:pPr marL="458470" marR="505459">
              <a:lnSpc>
                <a:spcPts val="2400"/>
              </a:lnSpc>
              <a:spcBef>
                <a:spcPts val="1485"/>
              </a:spcBef>
            </a:pPr>
            <a:r>
              <a:rPr dirty="0" sz="2200" spc="-10">
                <a:latin typeface="Trebuchet MS"/>
                <a:cs typeface="Trebuchet MS"/>
              </a:rPr>
              <a:t>AR</a:t>
            </a:r>
            <a:r>
              <a:rPr dirty="0" sz="2200" spc="-210">
                <a:latin typeface="Trebuchet MS"/>
                <a:cs typeface="Trebuchet MS"/>
              </a:rPr>
              <a:t> </a:t>
            </a:r>
            <a:r>
              <a:rPr dirty="0" sz="2200" spc="-150">
                <a:latin typeface="Trebuchet MS"/>
                <a:cs typeface="Trebuchet MS"/>
              </a:rPr>
              <a:t>1;</a:t>
            </a:r>
            <a:r>
              <a:rPr dirty="0" sz="2200" spc="-210">
                <a:latin typeface="Trebuchet MS"/>
                <a:cs typeface="Trebuchet MS"/>
              </a:rPr>
              <a:t> </a:t>
            </a:r>
            <a:r>
              <a:rPr dirty="0" sz="2200" spc="-100">
                <a:latin typeface="Trebuchet MS"/>
                <a:cs typeface="Trebuchet MS"/>
              </a:rPr>
              <a:t>What</a:t>
            </a:r>
            <a:r>
              <a:rPr dirty="0" sz="2200" spc="-210">
                <a:latin typeface="Trebuchet MS"/>
                <a:cs typeface="Trebuchet MS"/>
              </a:rPr>
              <a:t> </a:t>
            </a:r>
            <a:r>
              <a:rPr dirty="0" sz="2200" spc="-30">
                <a:latin typeface="Trebuchet MS"/>
                <a:cs typeface="Trebuchet MS"/>
              </a:rPr>
              <a:t>is</a:t>
            </a:r>
            <a:r>
              <a:rPr dirty="0" sz="2200" spc="-210">
                <a:latin typeface="Trebuchet MS"/>
                <a:cs typeface="Trebuchet MS"/>
              </a:rPr>
              <a:t> </a:t>
            </a:r>
            <a:r>
              <a:rPr dirty="0" sz="2200" spc="-155">
                <a:latin typeface="Trebuchet MS"/>
                <a:cs typeface="Trebuchet MS"/>
              </a:rPr>
              <a:t>the</a:t>
            </a:r>
            <a:r>
              <a:rPr dirty="0" sz="2200" spc="-210">
                <a:latin typeface="Trebuchet MS"/>
                <a:cs typeface="Trebuchet MS"/>
              </a:rPr>
              <a:t> </a:t>
            </a:r>
            <a:r>
              <a:rPr dirty="0" sz="2200" spc="-114">
                <a:latin typeface="Trebuchet MS"/>
                <a:cs typeface="Trebuchet MS"/>
              </a:rPr>
              <a:t>main</a:t>
            </a:r>
            <a:r>
              <a:rPr dirty="0" sz="2200" spc="-204">
                <a:latin typeface="Trebuchet MS"/>
                <a:cs typeface="Trebuchet MS"/>
              </a:rPr>
              <a:t> </a:t>
            </a:r>
            <a:r>
              <a:rPr dirty="0" sz="2200" spc="-110">
                <a:latin typeface="Trebuchet MS"/>
                <a:cs typeface="Trebuchet MS"/>
              </a:rPr>
              <a:t>clinical</a:t>
            </a:r>
            <a:r>
              <a:rPr dirty="0" sz="2200" spc="-210">
                <a:latin typeface="Trebuchet MS"/>
                <a:cs typeface="Trebuchet MS"/>
              </a:rPr>
              <a:t> </a:t>
            </a:r>
            <a:r>
              <a:rPr dirty="0" sz="2200" spc="-90">
                <a:latin typeface="Trebuchet MS"/>
                <a:cs typeface="Trebuchet MS"/>
              </a:rPr>
              <a:t>concern</a:t>
            </a:r>
            <a:r>
              <a:rPr dirty="0" sz="2200" spc="-210">
                <a:latin typeface="Trebuchet MS"/>
                <a:cs typeface="Trebuchet MS"/>
              </a:rPr>
              <a:t> </a:t>
            </a:r>
            <a:r>
              <a:rPr dirty="0" sz="2200" spc="-165">
                <a:latin typeface="Trebuchet MS"/>
                <a:cs typeface="Trebuchet MS"/>
              </a:rPr>
              <a:t>at</a:t>
            </a:r>
            <a:r>
              <a:rPr dirty="0" sz="2200" spc="-210">
                <a:latin typeface="Trebuchet MS"/>
                <a:cs typeface="Trebuchet MS"/>
              </a:rPr>
              <a:t> </a:t>
            </a:r>
            <a:r>
              <a:rPr dirty="0" sz="2200" spc="-20">
                <a:latin typeface="Trebuchet MS"/>
                <a:cs typeface="Trebuchet MS"/>
              </a:rPr>
              <a:t>this </a:t>
            </a:r>
            <a:r>
              <a:rPr dirty="0" sz="2200" spc="-135">
                <a:latin typeface="Trebuchet MS"/>
                <a:cs typeface="Trebuchet MS"/>
              </a:rPr>
              <a:t>point</a:t>
            </a:r>
            <a:r>
              <a:rPr dirty="0" sz="2200" spc="-215">
                <a:latin typeface="Trebuchet MS"/>
                <a:cs typeface="Trebuchet MS"/>
              </a:rPr>
              <a:t> </a:t>
            </a:r>
            <a:r>
              <a:rPr dirty="0" sz="2200" spc="-160">
                <a:latin typeface="Trebuchet MS"/>
                <a:cs typeface="Trebuchet MS"/>
              </a:rPr>
              <a:t>for</a:t>
            </a:r>
            <a:r>
              <a:rPr dirty="0" sz="2200" spc="-210">
                <a:latin typeface="Trebuchet MS"/>
                <a:cs typeface="Trebuchet MS"/>
              </a:rPr>
              <a:t> </a:t>
            </a:r>
            <a:r>
              <a:rPr dirty="0" sz="2200" spc="-180">
                <a:latin typeface="Trebuchet MS"/>
                <a:cs typeface="Trebuchet MS"/>
              </a:rPr>
              <a:t>Mr.</a:t>
            </a:r>
            <a:r>
              <a:rPr dirty="0" sz="2200" spc="-210">
                <a:latin typeface="Trebuchet MS"/>
                <a:cs typeface="Trebuchet MS"/>
              </a:rPr>
              <a:t> </a:t>
            </a:r>
            <a:r>
              <a:rPr dirty="0" sz="2200" spc="70">
                <a:latin typeface="Trebuchet MS"/>
                <a:cs typeface="Trebuchet MS"/>
              </a:rPr>
              <a:t>AC?</a:t>
            </a:r>
            <a:endParaRPr sz="2200">
              <a:latin typeface="Trebuchet MS"/>
              <a:cs typeface="Trebuchet MS"/>
            </a:endParaRPr>
          </a:p>
          <a:p>
            <a:pPr marL="458470" marR="4777105">
              <a:lnSpc>
                <a:spcPct val="118600"/>
              </a:lnSpc>
              <a:spcBef>
                <a:spcPts val="425"/>
              </a:spcBef>
            </a:pPr>
            <a:r>
              <a:rPr dirty="0" sz="1400">
                <a:latin typeface="Tahoma"/>
                <a:cs typeface="Tahoma"/>
              </a:rPr>
              <a:t>A.</a:t>
            </a:r>
            <a:r>
              <a:rPr dirty="0" sz="1400" spc="40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CKD</a:t>
            </a:r>
            <a:r>
              <a:rPr dirty="0" sz="1400" spc="-135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A3 B.</a:t>
            </a:r>
            <a:endParaRPr sz="1400">
              <a:latin typeface="Tahoma"/>
              <a:cs typeface="Tahoma"/>
            </a:endParaRPr>
          </a:p>
          <a:p>
            <a:pPr marL="458470">
              <a:lnSpc>
                <a:spcPct val="100000"/>
              </a:lnSpc>
              <a:spcBef>
                <a:spcPts val="430"/>
              </a:spcBef>
            </a:pPr>
            <a:r>
              <a:rPr dirty="0" sz="1400" spc="50">
                <a:latin typeface="Tahoma"/>
                <a:cs typeface="Tahoma"/>
              </a:rPr>
              <a:t>C.</a:t>
            </a:r>
            <a:r>
              <a:rPr dirty="0" sz="1400" spc="270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Peripheral</a:t>
            </a:r>
            <a:r>
              <a:rPr dirty="0" sz="1400" spc="-13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arterial</a:t>
            </a:r>
            <a:r>
              <a:rPr dirty="0" sz="1400" spc="-13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disease</a:t>
            </a:r>
            <a:endParaRPr sz="1400">
              <a:latin typeface="Tahoma"/>
              <a:cs typeface="Tahoma"/>
            </a:endParaRPr>
          </a:p>
          <a:p>
            <a:pPr marL="458470">
              <a:lnSpc>
                <a:spcPct val="100000"/>
              </a:lnSpc>
              <a:spcBef>
                <a:spcPts val="310"/>
              </a:spcBef>
            </a:pPr>
            <a:r>
              <a:rPr dirty="0" sz="1400">
                <a:latin typeface="Tahoma"/>
                <a:cs typeface="Tahoma"/>
              </a:rPr>
              <a:t>D.</a:t>
            </a:r>
            <a:r>
              <a:rPr dirty="0" sz="1400" spc="21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Heart</a:t>
            </a:r>
            <a:r>
              <a:rPr dirty="0" sz="1400" spc="-15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failure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25499" y="4621784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838199" y="5461000"/>
            <a:ext cx="6096000" cy="3429000"/>
            <a:chOff x="838199" y="5461000"/>
            <a:chExt cx="6096000" cy="342900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4080" y="6321612"/>
              <a:ext cx="3426032" cy="1730415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844549" y="5467350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0" y="0"/>
                  </a:moveTo>
                  <a:lnTo>
                    <a:pt x="6083300" y="0"/>
                  </a:lnTo>
                  <a:lnTo>
                    <a:pt x="6083300" y="3416300"/>
                  </a:lnTo>
                  <a:lnTo>
                    <a:pt x="0" y="3416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825499" y="8914383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605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ahoma"/>
                <a:cs typeface="Tahoma"/>
              </a:rPr>
              <a:t>5/8/26</a:t>
            </a:r>
            <a:endParaRPr sz="1300">
              <a:latin typeface="Tahoma"/>
              <a:cs typeface="Tahom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5303" y="1487304"/>
            <a:ext cx="4880568" cy="268698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44549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500">
              <a:latin typeface="Times New Roman"/>
              <a:cs typeface="Times New Roman"/>
            </a:endParaRPr>
          </a:p>
          <a:p>
            <a:pPr marL="86360" marR="5499735">
              <a:lnSpc>
                <a:spcPct val="115999"/>
              </a:lnSpc>
            </a:pPr>
            <a:r>
              <a:rPr dirty="0" sz="500">
                <a:latin typeface="Arial MT"/>
                <a:cs typeface="Arial MT"/>
              </a:rPr>
              <a:t>Davidson,</a:t>
            </a:r>
            <a:r>
              <a:rPr dirty="0" sz="500" spc="9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H.</a:t>
            </a:r>
            <a:r>
              <a:rPr dirty="0" sz="500" spc="95">
                <a:latin typeface="Arial MT"/>
                <a:cs typeface="Arial MT"/>
              </a:rPr>
              <a:t> </a:t>
            </a:r>
            <a:r>
              <a:rPr dirty="0" sz="500" spc="-25">
                <a:latin typeface="Arial MT"/>
                <a:cs typeface="Arial MT"/>
              </a:rPr>
              <a:t>E.,</a:t>
            </a:r>
            <a:r>
              <a:rPr dirty="0" sz="500" spc="500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Pandya,</a:t>
            </a:r>
            <a:r>
              <a:rPr dirty="0" sz="500" spc="5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N</a:t>
            </a:r>
            <a:r>
              <a:rPr dirty="0" sz="500" spc="7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et</a:t>
            </a:r>
            <a:r>
              <a:rPr dirty="0" sz="500" spc="55">
                <a:latin typeface="Arial MT"/>
                <a:cs typeface="Arial MT"/>
              </a:rPr>
              <a:t> </a:t>
            </a:r>
            <a:r>
              <a:rPr dirty="0" sz="500" spc="-25">
                <a:latin typeface="Arial MT"/>
                <a:cs typeface="Arial MT"/>
              </a:rPr>
              <a:t>al</a:t>
            </a:r>
            <a:endParaRPr sz="500">
              <a:latin typeface="Arial MT"/>
              <a:cs typeface="Arial MT"/>
            </a:endParaRPr>
          </a:p>
          <a:p>
            <a:pPr marL="86360" marR="5365750">
              <a:lnSpc>
                <a:spcPct val="100000"/>
              </a:lnSpc>
            </a:pPr>
            <a:r>
              <a:rPr dirty="0" sz="500">
                <a:latin typeface="Arial MT"/>
                <a:cs typeface="Arial MT"/>
              </a:rPr>
              <a:t>(2024).</a:t>
            </a:r>
            <a:r>
              <a:rPr dirty="0" sz="500" spc="105">
                <a:latin typeface="Arial MT"/>
                <a:cs typeface="Arial MT"/>
              </a:rPr>
              <a:t> </a:t>
            </a:r>
            <a:r>
              <a:rPr dirty="0" sz="500" spc="-10">
                <a:latin typeface="Arial MT"/>
                <a:cs typeface="Arial MT"/>
              </a:rPr>
              <a:t>Clinical</a:t>
            </a:r>
            <a:r>
              <a:rPr dirty="0" sz="500" spc="500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practice</a:t>
            </a:r>
            <a:r>
              <a:rPr dirty="0" sz="500" spc="110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guideline</a:t>
            </a:r>
            <a:r>
              <a:rPr dirty="0" sz="500" spc="114">
                <a:latin typeface="Arial MT"/>
                <a:cs typeface="Arial MT"/>
              </a:rPr>
              <a:t> </a:t>
            </a:r>
            <a:r>
              <a:rPr dirty="0" sz="500" spc="-25">
                <a:latin typeface="Arial MT"/>
                <a:cs typeface="Arial MT"/>
              </a:rPr>
              <a:t>for</a:t>
            </a:r>
            <a:endParaRPr sz="500">
              <a:latin typeface="Arial MT"/>
              <a:cs typeface="Arial MT"/>
            </a:endParaRPr>
          </a:p>
          <a:p>
            <a:pPr marL="86360" marR="5375275">
              <a:lnSpc>
                <a:spcPct val="108000"/>
              </a:lnSpc>
              <a:spcBef>
                <a:spcPts val="45"/>
              </a:spcBef>
            </a:pPr>
            <a:r>
              <a:rPr dirty="0" sz="500" spc="-10">
                <a:latin typeface="Arial MT"/>
                <a:cs typeface="Arial MT"/>
              </a:rPr>
              <a:t>diabetes</a:t>
            </a:r>
            <a:r>
              <a:rPr dirty="0" sz="500" spc="500">
                <a:latin typeface="Arial MT"/>
                <a:cs typeface="Arial MT"/>
              </a:rPr>
              <a:t> </a:t>
            </a:r>
            <a:r>
              <a:rPr dirty="0" sz="500" spc="10">
                <a:latin typeface="Arial MT"/>
                <a:cs typeface="Arial MT"/>
              </a:rPr>
              <a:t>management</a:t>
            </a:r>
            <a:r>
              <a:rPr dirty="0" sz="500" spc="50">
                <a:latin typeface="Arial MT"/>
                <a:cs typeface="Arial MT"/>
              </a:rPr>
              <a:t> </a:t>
            </a:r>
            <a:r>
              <a:rPr dirty="0" sz="500" spc="10">
                <a:latin typeface="Arial MT"/>
                <a:cs typeface="Arial MT"/>
              </a:rPr>
              <a:t>in</a:t>
            </a:r>
            <a:r>
              <a:rPr dirty="0" sz="500" spc="60">
                <a:latin typeface="Arial MT"/>
                <a:cs typeface="Arial MT"/>
              </a:rPr>
              <a:t> </a:t>
            </a:r>
            <a:r>
              <a:rPr dirty="0" sz="500" spc="-25">
                <a:latin typeface="Arial MT"/>
                <a:cs typeface="Arial MT"/>
              </a:rPr>
              <a:t>the</a:t>
            </a:r>
            <a:r>
              <a:rPr dirty="0" sz="500" spc="500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post-acute</a:t>
            </a:r>
            <a:r>
              <a:rPr dirty="0" sz="500" spc="105">
                <a:latin typeface="Arial MT"/>
                <a:cs typeface="Arial MT"/>
              </a:rPr>
              <a:t> </a:t>
            </a:r>
            <a:r>
              <a:rPr dirty="0" sz="500">
                <a:latin typeface="Arial MT"/>
                <a:cs typeface="Arial MT"/>
              </a:rPr>
              <a:t>and</a:t>
            </a:r>
            <a:r>
              <a:rPr dirty="0" sz="500" spc="105">
                <a:latin typeface="Arial MT"/>
                <a:cs typeface="Arial MT"/>
              </a:rPr>
              <a:t> </a:t>
            </a:r>
            <a:r>
              <a:rPr dirty="0" sz="500" spc="-10">
                <a:latin typeface="Arial MT"/>
                <a:cs typeface="Arial MT"/>
              </a:rPr>
              <a:t>long-</a:t>
            </a:r>
            <a:endParaRPr sz="500">
              <a:latin typeface="Arial MT"/>
              <a:cs typeface="Arial MT"/>
            </a:endParaRPr>
          </a:p>
          <a:p>
            <a:pPr marL="86360">
              <a:lnSpc>
                <a:spcPct val="100000"/>
              </a:lnSpc>
            </a:pPr>
            <a:r>
              <a:rPr dirty="0" sz="500">
                <a:latin typeface="Arial MT"/>
                <a:cs typeface="Arial MT"/>
              </a:rPr>
              <a:t>term</a:t>
            </a:r>
            <a:r>
              <a:rPr dirty="0" sz="500" spc="70">
                <a:latin typeface="Arial MT"/>
                <a:cs typeface="Arial MT"/>
              </a:rPr>
              <a:t> </a:t>
            </a:r>
            <a:r>
              <a:rPr dirty="0" sz="500" spc="-20">
                <a:latin typeface="Arial MT"/>
                <a:cs typeface="Arial MT"/>
              </a:rPr>
              <a:t>care</a:t>
            </a:r>
            <a:endParaRPr sz="500">
              <a:latin typeface="Arial MT"/>
              <a:cs typeface="Arial MT"/>
            </a:endParaRPr>
          </a:p>
          <a:p>
            <a:pPr marL="86360">
              <a:lnSpc>
                <a:spcPct val="100000"/>
              </a:lnSpc>
            </a:pPr>
            <a:r>
              <a:rPr dirty="0" sz="500">
                <a:latin typeface="Arial MT"/>
                <a:cs typeface="Arial MT"/>
              </a:rPr>
              <a:t>setting.</a:t>
            </a:r>
            <a:r>
              <a:rPr dirty="0" sz="500" spc="110">
                <a:latin typeface="Arial MT"/>
                <a:cs typeface="Arial MT"/>
              </a:rPr>
              <a:t> </a:t>
            </a:r>
            <a:r>
              <a:rPr dirty="0" sz="500" i="1">
                <a:latin typeface="Arial"/>
                <a:cs typeface="Arial"/>
              </a:rPr>
              <a:t>Journal</a:t>
            </a:r>
            <a:r>
              <a:rPr dirty="0" sz="500" spc="105" i="1">
                <a:latin typeface="Arial"/>
                <a:cs typeface="Arial"/>
              </a:rPr>
              <a:t> </a:t>
            </a:r>
            <a:r>
              <a:rPr dirty="0" sz="500" spc="-25" i="1">
                <a:latin typeface="Arial"/>
                <a:cs typeface="Arial"/>
              </a:rPr>
              <a:t>of</a:t>
            </a:r>
            <a:endParaRPr sz="500">
              <a:latin typeface="Arial"/>
              <a:cs typeface="Arial"/>
            </a:endParaRPr>
          </a:p>
          <a:p>
            <a:pPr marL="86360" marR="5391785">
              <a:lnSpc>
                <a:spcPct val="108000"/>
              </a:lnSpc>
              <a:spcBef>
                <a:spcPts val="50"/>
              </a:spcBef>
            </a:pPr>
            <a:r>
              <a:rPr dirty="0" sz="500" i="1">
                <a:latin typeface="Arial"/>
                <a:cs typeface="Arial"/>
              </a:rPr>
              <a:t>the</a:t>
            </a:r>
            <a:r>
              <a:rPr dirty="0" sz="500" spc="55" i="1">
                <a:latin typeface="Arial"/>
                <a:cs typeface="Arial"/>
              </a:rPr>
              <a:t> </a:t>
            </a:r>
            <a:r>
              <a:rPr dirty="0" sz="500" spc="-10" i="1">
                <a:latin typeface="Arial"/>
                <a:cs typeface="Arial"/>
              </a:rPr>
              <a:t>American</a:t>
            </a:r>
            <a:r>
              <a:rPr dirty="0" sz="500" spc="500" i="1">
                <a:latin typeface="Arial"/>
                <a:cs typeface="Arial"/>
              </a:rPr>
              <a:t> </a:t>
            </a:r>
            <a:r>
              <a:rPr dirty="0" sz="500" i="1">
                <a:latin typeface="Arial"/>
                <a:cs typeface="Arial"/>
              </a:rPr>
              <a:t>Medical</a:t>
            </a:r>
            <a:r>
              <a:rPr dirty="0" sz="500" spc="110" i="1">
                <a:latin typeface="Arial"/>
                <a:cs typeface="Arial"/>
              </a:rPr>
              <a:t> </a:t>
            </a:r>
            <a:r>
              <a:rPr dirty="0" sz="500" spc="-10" i="1">
                <a:latin typeface="Arial"/>
                <a:cs typeface="Arial"/>
              </a:rPr>
              <a:t>Directors</a:t>
            </a:r>
            <a:r>
              <a:rPr dirty="0" sz="500" spc="500" i="1">
                <a:latin typeface="Arial"/>
                <a:cs typeface="Arial"/>
              </a:rPr>
              <a:t> </a:t>
            </a:r>
            <a:r>
              <a:rPr dirty="0" sz="500" i="1">
                <a:latin typeface="Arial"/>
                <a:cs typeface="Arial"/>
              </a:rPr>
              <a:t>Association</a:t>
            </a:r>
            <a:r>
              <a:rPr dirty="0" sz="500">
                <a:latin typeface="Arial MT"/>
                <a:cs typeface="Arial MT"/>
              </a:rPr>
              <a:t>,</a:t>
            </a:r>
            <a:r>
              <a:rPr dirty="0" sz="500" spc="165">
                <a:latin typeface="Arial MT"/>
                <a:cs typeface="Arial MT"/>
              </a:rPr>
              <a:t> </a:t>
            </a:r>
            <a:r>
              <a:rPr dirty="0" sz="500" spc="-10" i="1">
                <a:latin typeface="Arial"/>
                <a:cs typeface="Arial"/>
              </a:rPr>
              <a:t>25</a:t>
            </a:r>
            <a:r>
              <a:rPr dirty="0" sz="500" spc="-10">
                <a:latin typeface="Arial MT"/>
                <a:cs typeface="Arial MT"/>
              </a:rPr>
              <a:t>(11),</a:t>
            </a:r>
            <a:endParaRPr sz="500">
              <a:latin typeface="Arial MT"/>
              <a:cs typeface="Arial MT"/>
            </a:endParaRPr>
          </a:p>
          <a:p>
            <a:pPr marL="86360">
              <a:lnSpc>
                <a:spcPct val="100000"/>
              </a:lnSpc>
            </a:pPr>
            <a:r>
              <a:rPr dirty="0" sz="500" spc="-10">
                <a:latin typeface="Arial MT"/>
                <a:cs typeface="Arial MT"/>
              </a:rPr>
              <a:t>105342.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25499" y="4621784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44549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5"/>
              </a:spcBef>
            </a:pPr>
            <a:endParaRPr sz="2000">
              <a:latin typeface="Times New Roman"/>
              <a:cs typeface="Times New Roman"/>
            </a:endParaRPr>
          </a:p>
          <a:p>
            <a:pPr marL="458470">
              <a:lnSpc>
                <a:spcPct val="100000"/>
              </a:lnSpc>
            </a:pPr>
            <a:r>
              <a:rPr dirty="0" sz="2000">
                <a:latin typeface="Arial MT"/>
                <a:cs typeface="Arial MT"/>
              </a:rPr>
              <a:t>Dental</a:t>
            </a:r>
            <a:r>
              <a:rPr dirty="0" sz="2000" spc="-90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Care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2000">
              <a:latin typeface="Arial MT"/>
              <a:cs typeface="Arial MT"/>
            </a:endParaRPr>
          </a:p>
          <a:p>
            <a:pPr marL="458470" marR="2708910">
              <a:lnSpc>
                <a:spcPct val="76700"/>
              </a:lnSpc>
              <a:spcBef>
                <a:spcPts val="5"/>
              </a:spcBef>
            </a:pPr>
            <a:r>
              <a:rPr dirty="0" sz="1200">
                <a:latin typeface="Arial MT"/>
                <a:cs typeface="Arial MT"/>
              </a:rPr>
              <a:t>People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diabetes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should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referred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for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dental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exam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at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least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once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per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year.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50" b="1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458470" marR="2707640">
              <a:lnSpc>
                <a:spcPct val="79600"/>
              </a:lnSpc>
              <a:spcBef>
                <a:spcPts val="555"/>
              </a:spcBef>
            </a:pPr>
            <a:r>
              <a:rPr dirty="0" sz="1200">
                <a:solidFill>
                  <a:srgbClr val="E97132"/>
                </a:solidFill>
                <a:latin typeface="Arial MT"/>
                <a:cs typeface="Arial MT"/>
              </a:rPr>
              <a:t>Coordinate</a:t>
            </a:r>
            <a:r>
              <a:rPr dirty="0" sz="1200" spc="-30">
                <a:solidFill>
                  <a:srgbClr val="E97132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97132"/>
                </a:solidFill>
                <a:latin typeface="Arial MT"/>
                <a:cs typeface="Arial MT"/>
              </a:rPr>
              <a:t>efforts</a:t>
            </a:r>
            <a:r>
              <a:rPr dirty="0" sz="1200" spc="-30">
                <a:solidFill>
                  <a:srgbClr val="E97132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97132"/>
                </a:solidFill>
                <a:latin typeface="Arial MT"/>
                <a:cs typeface="Arial MT"/>
              </a:rPr>
              <a:t>between</a:t>
            </a:r>
            <a:r>
              <a:rPr dirty="0" sz="1200" spc="-30">
                <a:solidFill>
                  <a:srgbClr val="E97132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97132"/>
                </a:solidFill>
                <a:latin typeface="Arial MT"/>
                <a:cs typeface="Arial MT"/>
              </a:rPr>
              <a:t>the</a:t>
            </a:r>
            <a:r>
              <a:rPr dirty="0" sz="1200" spc="-30">
                <a:solidFill>
                  <a:srgbClr val="E97132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Arial MT"/>
                <a:cs typeface="Arial MT"/>
              </a:rPr>
              <a:t>medical</a:t>
            </a:r>
            <a:r>
              <a:rPr dirty="0" sz="1200" spc="500">
                <a:solidFill>
                  <a:srgbClr val="E97132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97132"/>
                </a:solidFill>
                <a:latin typeface="Arial MT"/>
                <a:cs typeface="Arial MT"/>
              </a:rPr>
              <a:t>and</a:t>
            </a:r>
            <a:r>
              <a:rPr dirty="0" sz="1200" spc="-20">
                <a:solidFill>
                  <a:srgbClr val="E97132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97132"/>
                </a:solidFill>
                <a:latin typeface="Arial MT"/>
                <a:cs typeface="Arial MT"/>
              </a:rPr>
              <a:t>dental</a:t>
            </a:r>
            <a:r>
              <a:rPr dirty="0" sz="1200" spc="-10">
                <a:solidFill>
                  <a:srgbClr val="E97132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97132"/>
                </a:solidFill>
                <a:latin typeface="Arial MT"/>
                <a:cs typeface="Arial MT"/>
              </a:rPr>
              <a:t>teams</a:t>
            </a:r>
            <a:r>
              <a:rPr dirty="0" sz="1200" spc="-15">
                <a:solidFill>
                  <a:srgbClr val="E97132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97132"/>
                </a:solidFill>
                <a:latin typeface="Arial MT"/>
                <a:cs typeface="Arial MT"/>
              </a:rPr>
              <a:t>to</a:t>
            </a:r>
            <a:r>
              <a:rPr dirty="0" sz="1200" spc="-20">
                <a:solidFill>
                  <a:srgbClr val="E97132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97132"/>
                </a:solidFill>
                <a:latin typeface="Arial MT"/>
                <a:cs typeface="Arial MT"/>
              </a:rPr>
              <a:t>appropriately</a:t>
            </a:r>
            <a:r>
              <a:rPr dirty="0" sz="1200" spc="-15">
                <a:solidFill>
                  <a:srgbClr val="E97132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Arial MT"/>
                <a:cs typeface="Arial MT"/>
              </a:rPr>
              <a:t>adjust glucose-</a:t>
            </a:r>
            <a:r>
              <a:rPr dirty="0" sz="1200">
                <a:solidFill>
                  <a:srgbClr val="E97132"/>
                </a:solidFill>
                <a:latin typeface="Arial MT"/>
                <a:cs typeface="Arial MT"/>
              </a:rPr>
              <a:t>lowering</a:t>
            </a:r>
            <a:r>
              <a:rPr dirty="0" sz="1200" spc="10">
                <a:solidFill>
                  <a:srgbClr val="E97132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97132"/>
                </a:solidFill>
                <a:latin typeface="Arial MT"/>
                <a:cs typeface="Arial MT"/>
              </a:rPr>
              <a:t>medication</a:t>
            </a:r>
            <a:r>
              <a:rPr dirty="0" sz="1200" spc="10">
                <a:solidFill>
                  <a:srgbClr val="E97132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97132"/>
                </a:solidFill>
                <a:latin typeface="Arial MT"/>
                <a:cs typeface="Arial MT"/>
              </a:rPr>
              <a:t>and</a:t>
            </a:r>
            <a:r>
              <a:rPr dirty="0" sz="1200" spc="10">
                <a:solidFill>
                  <a:srgbClr val="E97132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Arial MT"/>
                <a:cs typeface="Arial MT"/>
              </a:rPr>
              <a:t>treatment </a:t>
            </a:r>
            <a:r>
              <a:rPr dirty="0" sz="1200">
                <a:solidFill>
                  <a:srgbClr val="E97132"/>
                </a:solidFill>
                <a:latin typeface="Arial MT"/>
                <a:cs typeface="Arial MT"/>
              </a:rPr>
              <a:t>plans</a:t>
            </a:r>
            <a:r>
              <a:rPr dirty="0" sz="1200" spc="-5">
                <a:solidFill>
                  <a:srgbClr val="E97132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97132"/>
                </a:solidFill>
                <a:latin typeface="Arial MT"/>
                <a:cs typeface="Arial MT"/>
              </a:rPr>
              <a:t>prior</a:t>
            </a:r>
            <a:r>
              <a:rPr dirty="0" sz="1200" spc="-5">
                <a:solidFill>
                  <a:srgbClr val="E97132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97132"/>
                </a:solidFill>
                <a:latin typeface="Arial MT"/>
                <a:cs typeface="Arial MT"/>
              </a:rPr>
              <a:t>to</a:t>
            </a:r>
            <a:r>
              <a:rPr dirty="0" sz="1200" spc="-5">
                <a:solidFill>
                  <a:srgbClr val="E97132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97132"/>
                </a:solidFill>
                <a:latin typeface="Arial MT"/>
                <a:cs typeface="Arial MT"/>
              </a:rPr>
              <a:t>and in</a:t>
            </a:r>
            <a:r>
              <a:rPr dirty="0" sz="1200" spc="-5">
                <a:solidFill>
                  <a:srgbClr val="E97132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97132"/>
                </a:solidFill>
                <a:latin typeface="Arial MT"/>
                <a:cs typeface="Arial MT"/>
              </a:rPr>
              <a:t>the</a:t>
            </a:r>
            <a:r>
              <a:rPr dirty="0" sz="1200" spc="-5">
                <a:solidFill>
                  <a:srgbClr val="E97132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Arial MT"/>
                <a:cs typeface="Arial MT"/>
              </a:rPr>
              <a:t>post-dental </a:t>
            </a:r>
            <a:r>
              <a:rPr dirty="0" sz="1200">
                <a:solidFill>
                  <a:srgbClr val="E97132"/>
                </a:solidFill>
                <a:latin typeface="Arial MT"/>
                <a:cs typeface="Arial MT"/>
              </a:rPr>
              <a:t>procedure</a:t>
            </a:r>
            <a:r>
              <a:rPr dirty="0" sz="1200" spc="-15">
                <a:solidFill>
                  <a:srgbClr val="E97132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97132"/>
                </a:solidFill>
                <a:latin typeface="Arial MT"/>
                <a:cs typeface="Arial MT"/>
              </a:rPr>
              <a:t>period</a:t>
            </a:r>
            <a:r>
              <a:rPr dirty="0" sz="1200" spc="-10">
                <a:solidFill>
                  <a:srgbClr val="E97132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97132"/>
                </a:solidFill>
                <a:latin typeface="Arial MT"/>
                <a:cs typeface="Arial MT"/>
              </a:rPr>
              <a:t>as</a:t>
            </a:r>
            <a:r>
              <a:rPr dirty="0" sz="1200" spc="-10">
                <a:solidFill>
                  <a:srgbClr val="E97132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97132"/>
                </a:solidFill>
                <a:latin typeface="Arial MT"/>
                <a:cs typeface="Arial MT"/>
              </a:rPr>
              <a:t>needed</a:t>
            </a:r>
            <a:r>
              <a:rPr dirty="0" sz="1200">
                <a:latin typeface="Arial MT"/>
                <a:cs typeface="Arial MT"/>
              </a:rPr>
              <a:t>.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50" b="1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1200">
              <a:latin typeface="Arial"/>
              <a:cs typeface="Arial"/>
            </a:endParaRPr>
          </a:p>
          <a:p>
            <a:pPr marL="458470">
              <a:lnSpc>
                <a:spcPct val="100000"/>
              </a:lnSpc>
              <a:spcBef>
                <a:spcPts val="5"/>
              </a:spcBef>
            </a:pPr>
            <a:r>
              <a:rPr dirty="0" sz="800" spc="-10">
                <a:latin typeface="Arial MT"/>
                <a:cs typeface="Arial MT"/>
              </a:rPr>
              <a:t>https://professional.diabetes.org/standards-of-</a:t>
            </a:r>
            <a:r>
              <a:rPr dirty="0" sz="800" spc="-20">
                <a:latin typeface="Arial MT"/>
                <a:cs typeface="Arial MT"/>
              </a:rPr>
              <a:t>care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800">
              <a:latin typeface="Arial MT"/>
              <a:cs typeface="Arial MT"/>
            </a:endParaRPr>
          </a:p>
          <a:p>
            <a:pPr algn="r" marR="466090">
              <a:lnSpc>
                <a:spcPct val="100000"/>
              </a:lnSpc>
            </a:pPr>
            <a:r>
              <a:rPr dirty="0" sz="800" spc="-25">
                <a:solidFill>
                  <a:srgbClr val="898989"/>
                </a:solidFill>
                <a:latin typeface="Tahoma"/>
                <a:cs typeface="Tahoma"/>
              </a:rPr>
              <a:t>10</a:t>
            </a:r>
            <a:endParaRPr sz="8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7628" y="6256501"/>
            <a:ext cx="1991771" cy="221136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25499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605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ahoma"/>
                <a:cs typeface="Tahoma"/>
              </a:rPr>
              <a:t>5/8/26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88719" y="1438147"/>
            <a:ext cx="25876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000" spc="-75">
                <a:solidFill>
                  <a:srgbClr val="0E2841"/>
                </a:solidFill>
                <a:latin typeface="Trebuchet MS"/>
                <a:cs typeface="Trebuchet MS"/>
              </a:rPr>
              <a:t>Diabetes</a:t>
            </a:r>
            <a:r>
              <a:rPr dirty="0" sz="2000" spc="-180">
                <a:solidFill>
                  <a:srgbClr val="0E2841"/>
                </a:solidFill>
                <a:latin typeface="Trebuchet MS"/>
                <a:cs typeface="Trebuchet MS"/>
              </a:rPr>
              <a:t> </a:t>
            </a:r>
            <a:r>
              <a:rPr dirty="0" sz="2000" spc="-85">
                <a:solidFill>
                  <a:srgbClr val="0E2841"/>
                </a:solidFill>
                <a:latin typeface="Trebuchet MS"/>
                <a:cs typeface="Trebuchet MS"/>
              </a:rPr>
              <a:t>and</a:t>
            </a:r>
            <a:r>
              <a:rPr dirty="0" sz="2000" spc="-175">
                <a:solidFill>
                  <a:srgbClr val="0E2841"/>
                </a:solidFill>
                <a:latin typeface="Trebuchet MS"/>
                <a:cs typeface="Trebuchet MS"/>
              </a:rPr>
              <a:t> </a:t>
            </a:r>
            <a:r>
              <a:rPr dirty="0" sz="2000" spc="-95">
                <a:solidFill>
                  <a:srgbClr val="0E2841"/>
                </a:solidFill>
                <a:latin typeface="Trebuchet MS"/>
                <a:cs typeface="Trebuchet MS"/>
              </a:rPr>
              <a:t>Oral</a:t>
            </a:r>
            <a:r>
              <a:rPr dirty="0" sz="2000" spc="-175">
                <a:solidFill>
                  <a:srgbClr val="0E2841"/>
                </a:solidFill>
                <a:latin typeface="Trebuchet MS"/>
                <a:cs typeface="Trebuchet MS"/>
              </a:rPr>
              <a:t> </a:t>
            </a:r>
            <a:r>
              <a:rPr dirty="0" sz="2000" spc="-70">
                <a:solidFill>
                  <a:srgbClr val="0E2841"/>
                </a:solidFill>
                <a:latin typeface="Trebuchet MS"/>
                <a:cs typeface="Trebuchet MS"/>
              </a:rPr>
              <a:t>Health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88719" y="1999995"/>
            <a:ext cx="4565015" cy="52578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13664" marR="92710" indent="-114300">
              <a:lnSpc>
                <a:spcPct val="70000"/>
              </a:lnSpc>
              <a:spcBef>
                <a:spcPts val="530"/>
              </a:spcBef>
              <a:buFont typeface="Arial MT"/>
              <a:buChar char="•"/>
              <a:tabLst>
                <a:tab pos="113664" algn="l"/>
              </a:tabLst>
            </a:pP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Bidirectional</a:t>
            </a:r>
            <a:r>
              <a:rPr dirty="0" sz="1200" spc="-10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relationship</a:t>
            </a:r>
            <a:r>
              <a:rPr dirty="0" sz="1200" spc="-9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E97132"/>
                </a:solidFill>
                <a:latin typeface="Tahoma"/>
                <a:cs typeface="Tahoma"/>
              </a:rPr>
              <a:t>between</a:t>
            </a:r>
            <a:r>
              <a:rPr dirty="0" sz="1200" spc="-9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E97132"/>
                </a:solidFill>
                <a:latin typeface="Tahoma"/>
                <a:cs typeface="Tahoma"/>
              </a:rPr>
              <a:t>type</a:t>
            </a:r>
            <a:r>
              <a:rPr dirty="0" sz="1200" spc="-9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E97132"/>
                </a:solidFill>
                <a:latin typeface="Tahoma"/>
                <a:cs typeface="Tahoma"/>
              </a:rPr>
              <a:t>2</a:t>
            </a:r>
            <a:r>
              <a:rPr dirty="0" sz="1200" spc="-9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diabetes</a:t>
            </a:r>
            <a:r>
              <a:rPr dirty="0" sz="1200" spc="-10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and</a:t>
            </a:r>
            <a:r>
              <a:rPr dirty="0" sz="1200" spc="-9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periodontal disease</a:t>
            </a:r>
            <a:endParaRPr sz="1200">
              <a:latin typeface="Tahoma"/>
              <a:cs typeface="Tahoma"/>
            </a:endParaRPr>
          </a:p>
          <a:p>
            <a:pPr marL="114300" indent="-114300">
              <a:lnSpc>
                <a:spcPct val="100000"/>
              </a:lnSpc>
              <a:spcBef>
                <a:spcPts val="50"/>
              </a:spcBef>
              <a:buFont typeface="Arial MT"/>
              <a:buChar char="•"/>
              <a:tabLst>
                <a:tab pos="114300" algn="l"/>
              </a:tabLst>
            </a:pPr>
            <a:r>
              <a:rPr dirty="0" sz="1200" spc="-40">
                <a:solidFill>
                  <a:srgbClr val="0E2841"/>
                </a:solidFill>
                <a:latin typeface="Tahoma"/>
                <a:cs typeface="Tahoma"/>
              </a:rPr>
              <a:t>Improved</a:t>
            </a:r>
            <a:r>
              <a:rPr dirty="0" sz="1200" spc="-8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0E2841"/>
                </a:solidFill>
                <a:latin typeface="Tahoma"/>
                <a:cs typeface="Tahoma"/>
              </a:rPr>
              <a:t>engagement</a:t>
            </a:r>
            <a:r>
              <a:rPr dirty="0" sz="1200" spc="-8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2841"/>
                </a:solidFill>
                <a:latin typeface="Tahoma"/>
                <a:cs typeface="Tahoma"/>
              </a:rPr>
              <a:t>in</a:t>
            </a:r>
            <a:r>
              <a:rPr dirty="0" sz="1200" spc="-8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E2841"/>
                </a:solidFill>
                <a:latin typeface="Tahoma"/>
                <a:cs typeface="Tahoma"/>
              </a:rPr>
              <a:t>toothbrushing</a:t>
            </a:r>
            <a:r>
              <a:rPr dirty="0" sz="1200" spc="-8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E2841"/>
                </a:solidFill>
                <a:latin typeface="Tahoma"/>
                <a:cs typeface="Tahoma"/>
              </a:rPr>
              <a:t>behavior</a:t>
            </a:r>
            <a:r>
              <a:rPr dirty="0" sz="1200" spc="-9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E2841"/>
                </a:solidFill>
                <a:latin typeface="Tahoma"/>
                <a:cs typeface="Tahoma"/>
              </a:rPr>
              <a:t>may</a:t>
            </a:r>
            <a:r>
              <a:rPr dirty="0" sz="1200" spc="-8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E2841"/>
                </a:solidFill>
                <a:latin typeface="Tahoma"/>
                <a:cs typeface="Tahoma"/>
              </a:rPr>
              <a:t>be</a:t>
            </a:r>
            <a:r>
              <a:rPr dirty="0" sz="1200" spc="-8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2841"/>
                </a:solidFill>
                <a:latin typeface="Tahoma"/>
                <a:cs typeface="Tahoma"/>
              </a:rPr>
              <a:t>associated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03018" y="2445004"/>
            <a:ext cx="44469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0E2841"/>
                </a:solidFill>
                <a:latin typeface="Tahoma"/>
                <a:cs typeface="Tahoma"/>
              </a:rPr>
              <a:t>with</a:t>
            </a:r>
            <a:r>
              <a:rPr dirty="0" sz="1200" spc="-11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0E2841"/>
                </a:solidFill>
                <a:latin typeface="Tahoma"/>
                <a:cs typeface="Tahoma"/>
              </a:rPr>
              <a:t>improved</a:t>
            </a:r>
            <a:r>
              <a:rPr dirty="0" sz="1200" spc="-10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2841"/>
                </a:solidFill>
                <a:latin typeface="Tahoma"/>
                <a:cs typeface="Tahoma"/>
              </a:rPr>
              <a:t>oral</a:t>
            </a:r>
            <a:r>
              <a:rPr dirty="0" sz="1200" spc="-11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2841"/>
                </a:solidFill>
                <a:latin typeface="Tahoma"/>
                <a:cs typeface="Tahoma"/>
              </a:rPr>
              <a:t>health</a:t>
            </a:r>
            <a:r>
              <a:rPr dirty="0" sz="1200" spc="-11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E2841"/>
                </a:solidFill>
                <a:latin typeface="Tahoma"/>
                <a:cs typeface="Tahoma"/>
              </a:rPr>
              <a:t>and</a:t>
            </a:r>
            <a:r>
              <a:rPr dirty="0" sz="1200" spc="-10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0E2841"/>
                </a:solidFill>
                <a:latin typeface="Tahoma"/>
                <a:cs typeface="Tahoma"/>
              </a:rPr>
              <a:t>better</a:t>
            </a:r>
            <a:r>
              <a:rPr dirty="0" sz="1200" spc="-11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E2841"/>
                </a:solidFill>
                <a:latin typeface="Tahoma"/>
                <a:cs typeface="Tahoma"/>
              </a:rPr>
              <a:t>glycemic</a:t>
            </a:r>
            <a:r>
              <a:rPr dirty="0" sz="1200" spc="-11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E2841"/>
                </a:solidFill>
                <a:latin typeface="Tahoma"/>
                <a:cs typeface="Tahoma"/>
              </a:rPr>
              <a:t>control</a:t>
            </a:r>
            <a:r>
              <a:rPr dirty="0" sz="1200" spc="-11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2841"/>
                </a:solidFill>
                <a:latin typeface="Tahoma"/>
                <a:cs typeface="Tahoma"/>
              </a:rPr>
              <a:t>in</a:t>
            </a:r>
            <a:r>
              <a:rPr dirty="0" sz="1200" spc="-11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E2841"/>
                </a:solidFill>
                <a:latin typeface="Tahoma"/>
                <a:cs typeface="Tahoma"/>
              </a:rPr>
              <a:t>people</a:t>
            </a:r>
            <a:r>
              <a:rPr dirty="0" sz="1200" spc="-11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E2841"/>
                </a:solidFill>
                <a:latin typeface="Tahoma"/>
                <a:cs typeface="Tahoma"/>
              </a:rPr>
              <a:t>with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303018" y="2573019"/>
            <a:ext cx="10128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E2841"/>
                </a:solidFill>
                <a:latin typeface="Tahoma"/>
                <a:cs typeface="Tahoma"/>
              </a:rPr>
              <a:t>type</a:t>
            </a:r>
            <a:r>
              <a:rPr dirty="0" sz="1200" spc="-12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E2841"/>
                </a:solidFill>
                <a:latin typeface="Tahoma"/>
                <a:cs typeface="Tahoma"/>
              </a:rPr>
              <a:t>2</a:t>
            </a:r>
            <a:r>
              <a:rPr dirty="0" sz="1200" spc="-114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2841"/>
                </a:solidFill>
                <a:latin typeface="Tahoma"/>
                <a:cs typeface="Tahoma"/>
              </a:rPr>
              <a:t>diabetes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88719" y="2761995"/>
            <a:ext cx="46043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300" indent="-1143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14300" algn="l"/>
              </a:tabLst>
            </a:pPr>
            <a:r>
              <a:rPr dirty="0" sz="1200" spc="-60">
                <a:solidFill>
                  <a:srgbClr val="0E2841"/>
                </a:solidFill>
                <a:latin typeface="Tahoma"/>
                <a:cs typeface="Tahoma"/>
              </a:rPr>
              <a:t>The</a:t>
            </a:r>
            <a:r>
              <a:rPr dirty="0" sz="1200" spc="-10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E2841"/>
                </a:solidFill>
                <a:latin typeface="Tahoma"/>
                <a:cs typeface="Tahoma"/>
              </a:rPr>
              <a:t>proportion</a:t>
            </a:r>
            <a:r>
              <a:rPr dirty="0" sz="1200" spc="-9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E2841"/>
                </a:solidFill>
                <a:latin typeface="Tahoma"/>
                <a:cs typeface="Tahoma"/>
              </a:rPr>
              <a:t>of</a:t>
            </a:r>
            <a:r>
              <a:rPr dirty="0" sz="1200" spc="-9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E2841"/>
                </a:solidFill>
                <a:latin typeface="Tahoma"/>
                <a:cs typeface="Tahoma"/>
              </a:rPr>
              <a:t>US</a:t>
            </a:r>
            <a:r>
              <a:rPr dirty="0" sz="1200" spc="-10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E2841"/>
                </a:solidFill>
                <a:latin typeface="Tahoma"/>
                <a:cs typeface="Tahoma"/>
              </a:rPr>
              <a:t>adults</a:t>
            </a:r>
            <a:r>
              <a:rPr dirty="0" sz="1200" spc="-10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0E2841"/>
                </a:solidFill>
                <a:latin typeface="Tahoma"/>
                <a:cs typeface="Tahoma"/>
              </a:rPr>
              <a:t>with</a:t>
            </a:r>
            <a:r>
              <a:rPr dirty="0" sz="1200" spc="-9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E2841"/>
                </a:solidFill>
                <a:latin typeface="Tahoma"/>
                <a:cs typeface="Tahoma"/>
              </a:rPr>
              <a:t>diabetes</a:t>
            </a:r>
            <a:r>
              <a:rPr dirty="0" sz="1200" spc="-10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E2841"/>
                </a:solidFill>
                <a:latin typeface="Tahoma"/>
                <a:cs typeface="Tahoma"/>
              </a:rPr>
              <a:t>seeing</a:t>
            </a:r>
            <a:r>
              <a:rPr dirty="0" sz="1200" spc="-10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E2841"/>
                </a:solidFill>
                <a:latin typeface="Tahoma"/>
                <a:cs typeface="Tahoma"/>
              </a:rPr>
              <a:t>a</a:t>
            </a:r>
            <a:r>
              <a:rPr dirty="0" sz="1200" spc="-10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2841"/>
                </a:solidFill>
                <a:latin typeface="Tahoma"/>
                <a:cs typeface="Tahoma"/>
              </a:rPr>
              <a:t>dentist</a:t>
            </a:r>
            <a:r>
              <a:rPr dirty="0" sz="1200" spc="-10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2841"/>
                </a:solidFill>
                <a:latin typeface="Tahoma"/>
                <a:cs typeface="Tahoma"/>
              </a:rPr>
              <a:t>in</a:t>
            </a:r>
            <a:r>
              <a:rPr dirty="0" sz="1200" spc="-9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E2841"/>
                </a:solidFill>
                <a:latin typeface="Tahoma"/>
                <a:cs typeface="Tahoma"/>
              </a:rPr>
              <a:t>the</a:t>
            </a:r>
            <a:r>
              <a:rPr dirty="0" sz="1200" spc="-10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E2841"/>
                </a:solidFill>
                <a:latin typeface="Tahoma"/>
                <a:cs typeface="Tahoma"/>
              </a:rPr>
              <a:t>past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303018" y="2890011"/>
            <a:ext cx="42049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0E2841"/>
                </a:solidFill>
                <a:latin typeface="Tahoma"/>
                <a:cs typeface="Tahoma"/>
              </a:rPr>
              <a:t>year</a:t>
            </a:r>
            <a:r>
              <a:rPr dirty="0" sz="1200" spc="-10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E2841"/>
                </a:solidFill>
                <a:latin typeface="Tahoma"/>
                <a:cs typeface="Tahoma"/>
              </a:rPr>
              <a:t>was</a:t>
            </a:r>
            <a:r>
              <a:rPr dirty="0" sz="1200" spc="-9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2841"/>
                </a:solidFill>
                <a:latin typeface="Tahoma"/>
                <a:cs typeface="Tahoma"/>
              </a:rPr>
              <a:t>significantly</a:t>
            </a:r>
            <a:r>
              <a:rPr dirty="0" sz="1200" spc="-9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E2841"/>
                </a:solidFill>
                <a:latin typeface="Tahoma"/>
                <a:cs typeface="Tahoma"/>
              </a:rPr>
              <a:t>lower</a:t>
            </a:r>
            <a:r>
              <a:rPr dirty="0" sz="1200" spc="-9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E2841"/>
                </a:solidFill>
                <a:latin typeface="Tahoma"/>
                <a:cs typeface="Tahoma"/>
              </a:rPr>
              <a:t>compared</a:t>
            </a:r>
            <a:r>
              <a:rPr dirty="0" sz="1200" spc="-9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2841"/>
                </a:solidFill>
                <a:latin typeface="Tahoma"/>
                <a:cs typeface="Tahoma"/>
              </a:rPr>
              <a:t>to</a:t>
            </a:r>
            <a:r>
              <a:rPr dirty="0" sz="1200" spc="-9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E2841"/>
                </a:solidFill>
                <a:latin typeface="Tahoma"/>
                <a:cs typeface="Tahoma"/>
              </a:rPr>
              <a:t>those</a:t>
            </a:r>
            <a:r>
              <a:rPr dirty="0" sz="1200" spc="-9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E2841"/>
                </a:solidFill>
                <a:latin typeface="Tahoma"/>
                <a:cs typeface="Tahoma"/>
              </a:rPr>
              <a:t>without</a:t>
            </a:r>
            <a:r>
              <a:rPr dirty="0" sz="1200" spc="-10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2841"/>
                </a:solidFill>
                <a:latin typeface="Tahoma"/>
                <a:cs typeface="Tahoma"/>
              </a:rPr>
              <a:t>diabetes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03018" y="3014980"/>
            <a:ext cx="1252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70">
                <a:solidFill>
                  <a:srgbClr val="0E2841"/>
                </a:solidFill>
                <a:latin typeface="Tahoma"/>
                <a:cs typeface="Tahoma"/>
              </a:rPr>
              <a:t>(56.7%</a:t>
            </a:r>
            <a:r>
              <a:rPr dirty="0" sz="1200" spc="-10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0E2841"/>
                </a:solidFill>
                <a:latin typeface="Tahoma"/>
                <a:cs typeface="Tahoma"/>
              </a:rPr>
              <a:t>vs.</a:t>
            </a:r>
            <a:r>
              <a:rPr dirty="0" sz="1200" spc="-11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0E2841"/>
                </a:solidFill>
                <a:latin typeface="Tahoma"/>
                <a:cs typeface="Tahoma"/>
              </a:rPr>
              <a:t>65.4%)</a:t>
            </a:r>
            <a:r>
              <a:rPr dirty="0" sz="1200" spc="-11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0E2841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88719" y="3207004"/>
            <a:ext cx="4585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300" indent="-1143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14300" algn="l"/>
              </a:tabLst>
            </a:pPr>
            <a:r>
              <a:rPr dirty="0" sz="1200">
                <a:solidFill>
                  <a:srgbClr val="0E2841"/>
                </a:solidFill>
                <a:latin typeface="Tahoma"/>
                <a:cs typeface="Tahoma"/>
              </a:rPr>
              <a:t>While</a:t>
            </a:r>
            <a:r>
              <a:rPr dirty="0" sz="1200" spc="-11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E2841"/>
                </a:solidFill>
                <a:latin typeface="Tahoma"/>
                <a:cs typeface="Tahoma"/>
              </a:rPr>
              <a:t>most</a:t>
            </a:r>
            <a:r>
              <a:rPr dirty="0" sz="1200" spc="-10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2841"/>
                </a:solidFill>
                <a:latin typeface="Tahoma"/>
                <a:cs typeface="Tahoma"/>
              </a:rPr>
              <a:t>patients</a:t>
            </a:r>
            <a:r>
              <a:rPr dirty="0" sz="1200" spc="-10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0E2841"/>
                </a:solidFill>
                <a:latin typeface="Tahoma"/>
                <a:cs typeface="Tahoma"/>
              </a:rPr>
              <a:t>knew</a:t>
            </a:r>
            <a:r>
              <a:rPr dirty="0" sz="1200" spc="-10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0E2841"/>
                </a:solidFill>
                <a:latin typeface="Tahoma"/>
                <a:cs typeface="Tahoma"/>
              </a:rPr>
              <a:t>good</a:t>
            </a:r>
            <a:r>
              <a:rPr dirty="0" sz="1200" spc="-10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2841"/>
                </a:solidFill>
                <a:latin typeface="Tahoma"/>
                <a:cs typeface="Tahoma"/>
              </a:rPr>
              <a:t>oral</a:t>
            </a:r>
            <a:r>
              <a:rPr dirty="0" sz="1200" spc="-10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2841"/>
                </a:solidFill>
                <a:latin typeface="Tahoma"/>
                <a:cs typeface="Tahoma"/>
              </a:rPr>
              <a:t>health</a:t>
            </a:r>
            <a:r>
              <a:rPr dirty="0" sz="1200" spc="-10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E2841"/>
                </a:solidFill>
                <a:latin typeface="Tahoma"/>
                <a:cs typeface="Tahoma"/>
              </a:rPr>
              <a:t>practices,</a:t>
            </a:r>
            <a:r>
              <a:rPr dirty="0" sz="1200" spc="-10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2841"/>
                </a:solidFill>
                <a:latin typeface="Tahoma"/>
                <a:cs typeface="Tahoma"/>
              </a:rPr>
              <a:t>only</a:t>
            </a:r>
            <a:r>
              <a:rPr dirty="0" sz="1200" spc="-10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E2841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2841"/>
                </a:solidFill>
                <a:latin typeface="Tahoma"/>
                <a:cs typeface="Tahoma"/>
              </a:rPr>
              <a:t>minority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303018" y="3335019"/>
            <a:ext cx="951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0E2841"/>
                </a:solidFill>
                <a:latin typeface="Tahoma"/>
                <a:cs typeface="Tahoma"/>
              </a:rPr>
              <a:t>followed</a:t>
            </a:r>
            <a:r>
              <a:rPr dirty="0" sz="1200" spc="-7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E2841"/>
                </a:solidFill>
                <a:latin typeface="Tahoma"/>
                <a:cs typeface="Tahoma"/>
              </a:rPr>
              <a:t>them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188719" y="3523996"/>
            <a:ext cx="4425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300" indent="-1143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14300" algn="l"/>
              </a:tabLst>
            </a:pPr>
            <a:r>
              <a:rPr dirty="0" sz="1200" spc="-25">
                <a:solidFill>
                  <a:srgbClr val="0E2841"/>
                </a:solidFill>
                <a:latin typeface="Tahoma"/>
                <a:cs typeface="Tahoma"/>
              </a:rPr>
              <a:t>Provider</a:t>
            </a:r>
            <a:r>
              <a:rPr dirty="0" sz="1200" spc="-8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2841"/>
                </a:solidFill>
                <a:latin typeface="Tahoma"/>
                <a:cs typeface="Tahoma"/>
              </a:rPr>
              <a:t>support</a:t>
            </a:r>
            <a:r>
              <a:rPr dirty="0" sz="1200" spc="-8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E2841"/>
                </a:solidFill>
                <a:latin typeface="Tahoma"/>
                <a:cs typeface="Tahoma"/>
              </a:rPr>
              <a:t>was</a:t>
            </a:r>
            <a:r>
              <a:rPr dirty="0" sz="1200" spc="-8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0E2841"/>
                </a:solidFill>
                <a:latin typeface="Tahoma"/>
                <a:cs typeface="Tahoma"/>
              </a:rPr>
              <a:t>low;</a:t>
            </a:r>
            <a:r>
              <a:rPr dirty="0" sz="1200" spc="-8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E2841"/>
                </a:solidFill>
                <a:latin typeface="Tahoma"/>
                <a:cs typeface="Tahoma"/>
              </a:rPr>
              <a:t>a</a:t>
            </a:r>
            <a:r>
              <a:rPr dirty="0" sz="1200" spc="-8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E2841"/>
                </a:solidFill>
                <a:latin typeface="Tahoma"/>
                <a:cs typeface="Tahoma"/>
              </a:rPr>
              <a:t>minority</a:t>
            </a:r>
            <a:r>
              <a:rPr dirty="0" sz="1200" spc="-7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120">
                <a:solidFill>
                  <a:srgbClr val="0E2841"/>
                </a:solidFill>
                <a:latin typeface="Tahoma"/>
                <a:cs typeface="Tahoma"/>
              </a:rPr>
              <a:t>(&lt;30%)</a:t>
            </a:r>
            <a:r>
              <a:rPr dirty="0" sz="1200" spc="-8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E2841"/>
                </a:solidFill>
                <a:latin typeface="Tahoma"/>
                <a:cs typeface="Tahoma"/>
              </a:rPr>
              <a:t>discussed</a:t>
            </a:r>
            <a:r>
              <a:rPr dirty="0" sz="1200" spc="-7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2841"/>
                </a:solidFill>
                <a:latin typeface="Tahoma"/>
                <a:cs typeface="Tahoma"/>
              </a:rPr>
              <a:t>oral</a:t>
            </a:r>
            <a:r>
              <a:rPr dirty="0" sz="1200" spc="-8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2841"/>
                </a:solidFill>
                <a:latin typeface="Tahoma"/>
                <a:cs typeface="Tahoma"/>
              </a:rPr>
              <a:t>health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303018" y="3652011"/>
            <a:ext cx="24885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E2841"/>
                </a:solidFill>
                <a:latin typeface="Tahoma"/>
                <a:cs typeface="Tahoma"/>
              </a:rPr>
              <a:t>practices</a:t>
            </a:r>
            <a:r>
              <a:rPr dirty="0" sz="1200" spc="-9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E2841"/>
                </a:solidFill>
                <a:latin typeface="Tahoma"/>
                <a:cs typeface="Tahoma"/>
              </a:rPr>
              <a:t>with</a:t>
            </a:r>
            <a:r>
              <a:rPr dirty="0" sz="1200" spc="-9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2841"/>
                </a:solidFill>
                <a:latin typeface="Tahoma"/>
                <a:cs typeface="Tahoma"/>
              </a:rPr>
              <a:t>half</a:t>
            </a:r>
            <a:r>
              <a:rPr dirty="0" sz="1200" spc="-9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0E2841"/>
                </a:solidFill>
                <a:latin typeface="Tahoma"/>
                <a:cs typeface="Tahoma"/>
              </a:rPr>
              <a:t>or</a:t>
            </a:r>
            <a:r>
              <a:rPr dirty="0" sz="1200" spc="-9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E2841"/>
                </a:solidFill>
                <a:latin typeface="Tahoma"/>
                <a:cs typeface="Tahoma"/>
              </a:rPr>
              <a:t>more</a:t>
            </a:r>
            <a:r>
              <a:rPr dirty="0" sz="1200" spc="-9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E2841"/>
                </a:solidFill>
                <a:latin typeface="Tahoma"/>
                <a:cs typeface="Tahoma"/>
              </a:rPr>
              <a:t>of</a:t>
            </a:r>
            <a:r>
              <a:rPr dirty="0" sz="1200" spc="-9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E2841"/>
                </a:solidFill>
                <a:latin typeface="Tahoma"/>
                <a:cs typeface="Tahoma"/>
              </a:rPr>
              <a:t>patients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88719" y="3853179"/>
            <a:ext cx="42564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300" indent="-1143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14300" algn="l"/>
              </a:tabLst>
            </a:pP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Relationship</a:t>
            </a:r>
            <a:r>
              <a:rPr dirty="0" sz="1200" spc="-7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E97132"/>
                </a:solidFill>
                <a:latin typeface="Tahoma"/>
                <a:cs typeface="Tahoma"/>
              </a:rPr>
              <a:t>between</a:t>
            </a:r>
            <a:r>
              <a:rPr dirty="0" sz="1200" spc="-7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periodontitis</a:t>
            </a:r>
            <a:r>
              <a:rPr dirty="0" sz="1200" spc="-7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and</a:t>
            </a:r>
            <a:r>
              <a:rPr dirty="0" sz="1200" spc="-6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diabetes</a:t>
            </a:r>
            <a:r>
              <a:rPr dirty="0" sz="1200" spc="-7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E97132"/>
                </a:solidFill>
                <a:latin typeface="Tahoma"/>
                <a:cs typeface="Tahoma"/>
              </a:rPr>
              <a:t>related</a:t>
            </a:r>
            <a:r>
              <a:rPr dirty="0" sz="1200" spc="-7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kidney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188719" y="3981196"/>
            <a:ext cx="1936750" cy="608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disease</a:t>
            </a:r>
            <a:endParaRPr sz="1200">
              <a:latin typeface="Tahoma"/>
              <a:cs typeface="Tahoma"/>
            </a:endParaRPr>
          </a:p>
          <a:p>
            <a:pPr marR="5080">
              <a:lnSpc>
                <a:spcPct val="185000"/>
              </a:lnSpc>
              <a:spcBef>
                <a:spcPts val="560"/>
              </a:spcBef>
            </a:pPr>
            <a:r>
              <a:rPr dirty="0" sz="400" spc="-10">
                <a:solidFill>
                  <a:srgbClr val="0E2841"/>
                </a:solidFill>
                <a:latin typeface="Tahoma"/>
                <a:cs typeface="Tahoma"/>
              </a:rPr>
              <a:t>Ruth</a:t>
            </a:r>
            <a:r>
              <a:rPr dirty="0" sz="400" spc="-3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0E2841"/>
                </a:solidFill>
                <a:latin typeface="Tahoma"/>
                <a:cs typeface="Tahoma"/>
              </a:rPr>
              <a:t>D.</a:t>
            </a:r>
            <a:r>
              <a:rPr dirty="0" sz="400" spc="-2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0E2841"/>
                </a:solidFill>
                <a:latin typeface="Tahoma"/>
                <a:cs typeface="Tahoma"/>
              </a:rPr>
              <a:t>Lipman,</a:t>
            </a:r>
            <a:r>
              <a:rPr dirty="0" sz="400" spc="-2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0E2841"/>
                </a:solidFill>
                <a:latin typeface="Tahoma"/>
                <a:cs typeface="Tahoma"/>
              </a:rPr>
              <a:t>Kelly</a:t>
            </a:r>
            <a:r>
              <a:rPr dirty="0" sz="400" spc="-20">
                <a:solidFill>
                  <a:srgbClr val="0E2841"/>
                </a:solidFill>
                <a:latin typeface="Tahoma"/>
                <a:cs typeface="Tahoma"/>
              </a:rPr>
              <a:t> K.</a:t>
            </a:r>
            <a:r>
              <a:rPr dirty="0" sz="400" spc="-2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0E2841"/>
                </a:solidFill>
                <a:latin typeface="Tahoma"/>
                <a:cs typeface="Tahoma"/>
              </a:rPr>
              <a:t>O’Brienet</a:t>
            </a:r>
            <a:r>
              <a:rPr dirty="0" sz="400" spc="-2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0E2841"/>
                </a:solidFill>
                <a:latin typeface="Tahoma"/>
                <a:cs typeface="Tahoma"/>
              </a:rPr>
              <a:t>al</a:t>
            </a:r>
            <a:r>
              <a:rPr dirty="0" sz="400" spc="20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10" i="1">
                <a:solidFill>
                  <a:srgbClr val="0E2841"/>
                </a:solidFill>
                <a:latin typeface="Trebuchet MS"/>
                <a:cs typeface="Trebuchet MS"/>
              </a:rPr>
              <a:t>Diabetes</a:t>
            </a:r>
            <a:r>
              <a:rPr dirty="0" sz="400" spc="-15" i="1">
                <a:solidFill>
                  <a:srgbClr val="0E2841"/>
                </a:solidFill>
                <a:latin typeface="Trebuchet MS"/>
                <a:cs typeface="Trebuchet MS"/>
              </a:rPr>
              <a:t> </a:t>
            </a:r>
            <a:r>
              <a:rPr dirty="0" sz="400" spc="-10" i="1">
                <a:solidFill>
                  <a:srgbClr val="0E2841"/>
                </a:solidFill>
                <a:latin typeface="Trebuchet MS"/>
                <a:cs typeface="Trebuchet MS"/>
              </a:rPr>
              <a:t>Spectr</a:t>
            </a:r>
            <a:r>
              <a:rPr dirty="0" sz="400" spc="-15" i="1">
                <a:solidFill>
                  <a:srgbClr val="0E2841"/>
                </a:solidFill>
                <a:latin typeface="Trebuchet MS"/>
                <a:cs typeface="Trebuchet MS"/>
              </a:rPr>
              <a:t> </a:t>
            </a:r>
            <a:r>
              <a:rPr dirty="0" sz="400">
                <a:solidFill>
                  <a:srgbClr val="0E2841"/>
                </a:solidFill>
                <a:latin typeface="Tahoma"/>
                <a:cs typeface="Tahoma"/>
              </a:rPr>
              <a:t>1</a:t>
            </a:r>
            <a:r>
              <a:rPr dirty="0" sz="400" spc="-2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0E2841"/>
                </a:solidFill>
                <a:latin typeface="Tahoma"/>
                <a:cs typeface="Tahoma"/>
              </a:rPr>
              <a:t>November</a:t>
            </a:r>
            <a:r>
              <a:rPr dirty="0" sz="400" spc="-2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0E2841"/>
                </a:solidFill>
                <a:latin typeface="Tahoma"/>
                <a:cs typeface="Tahoma"/>
              </a:rPr>
              <a:t>2023;</a:t>
            </a:r>
            <a:r>
              <a:rPr dirty="0" sz="400" spc="-3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0E2841"/>
                </a:solidFill>
                <a:latin typeface="Tahoma"/>
                <a:cs typeface="Tahoma"/>
              </a:rPr>
              <a:t>36</a:t>
            </a:r>
            <a:r>
              <a:rPr dirty="0" sz="400" spc="-1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30">
                <a:solidFill>
                  <a:srgbClr val="0E2841"/>
                </a:solidFill>
                <a:latin typeface="Tahoma"/>
                <a:cs typeface="Tahoma"/>
              </a:rPr>
              <a:t>(4): </a:t>
            </a:r>
            <a:r>
              <a:rPr dirty="0" sz="400" spc="-10">
                <a:solidFill>
                  <a:srgbClr val="0E2841"/>
                </a:solidFill>
                <a:latin typeface="Tahoma"/>
                <a:cs typeface="Tahoma"/>
              </a:rPr>
              <a:t>364–372</a:t>
            </a:r>
            <a:r>
              <a:rPr dirty="0" sz="400" spc="50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0E2841"/>
                </a:solidFill>
                <a:latin typeface="Tahoma"/>
                <a:cs typeface="Tahoma"/>
              </a:rPr>
              <a:t>D</a:t>
            </a:r>
            <a:r>
              <a:rPr dirty="0" sz="400" spc="-3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0E2841"/>
                </a:solidFill>
                <a:latin typeface="Tahoma"/>
                <a:cs typeface="Tahoma"/>
              </a:rPr>
              <a:t>Zeimer</a:t>
            </a:r>
            <a:r>
              <a:rPr dirty="0" sz="400" spc="-3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0E2841"/>
                </a:solidFill>
                <a:latin typeface="Tahoma"/>
                <a:cs typeface="Tahoma"/>
              </a:rPr>
              <a:t>et</a:t>
            </a:r>
            <a:r>
              <a:rPr dirty="0" sz="400" spc="-3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0E2841"/>
                </a:solidFill>
                <a:latin typeface="Tahoma"/>
                <a:cs typeface="Tahoma"/>
              </a:rPr>
              <a:t>al;</a:t>
            </a:r>
            <a:r>
              <a:rPr dirty="0" sz="400" spc="-3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0E2841"/>
                </a:solidFill>
                <a:latin typeface="Tahoma"/>
                <a:cs typeface="Tahoma"/>
              </a:rPr>
              <a:t>662-P:</a:t>
            </a:r>
            <a:r>
              <a:rPr dirty="0" sz="400" spc="-3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10" i="1">
                <a:solidFill>
                  <a:srgbClr val="0E2841"/>
                </a:solidFill>
                <a:latin typeface="Trebuchet MS"/>
                <a:cs typeface="Trebuchet MS"/>
              </a:rPr>
              <a:t>Diabetes</a:t>
            </a:r>
            <a:r>
              <a:rPr dirty="0" sz="400" spc="-20" i="1">
                <a:solidFill>
                  <a:srgbClr val="0E2841"/>
                </a:solidFill>
                <a:latin typeface="Trebuchet MS"/>
                <a:cs typeface="Trebuchet MS"/>
              </a:rPr>
              <a:t> </a:t>
            </a:r>
            <a:r>
              <a:rPr dirty="0" sz="400">
                <a:solidFill>
                  <a:srgbClr val="0E2841"/>
                </a:solidFill>
                <a:latin typeface="Tahoma"/>
                <a:cs typeface="Tahoma"/>
              </a:rPr>
              <a:t>1</a:t>
            </a:r>
            <a:r>
              <a:rPr dirty="0" sz="400" spc="-3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20">
                <a:solidFill>
                  <a:srgbClr val="0E2841"/>
                </a:solidFill>
                <a:latin typeface="Tahoma"/>
                <a:cs typeface="Tahoma"/>
              </a:rPr>
              <a:t>June</a:t>
            </a:r>
            <a:r>
              <a:rPr dirty="0" sz="400" spc="-2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0E2841"/>
                </a:solidFill>
                <a:latin typeface="Tahoma"/>
                <a:cs typeface="Tahoma"/>
              </a:rPr>
              <a:t>2020;</a:t>
            </a:r>
            <a:r>
              <a:rPr dirty="0" sz="400" spc="-3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0E2841"/>
                </a:solidFill>
                <a:latin typeface="Tahoma"/>
                <a:cs typeface="Tahoma"/>
              </a:rPr>
              <a:t>69</a:t>
            </a:r>
            <a:r>
              <a:rPr dirty="0" sz="400" spc="-3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0E2841"/>
                </a:solidFill>
                <a:latin typeface="Tahoma"/>
                <a:cs typeface="Tahoma"/>
              </a:rPr>
              <a:t>(Supplement_1):</a:t>
            </a:r>
            <a:r>
              <a:rPr dirty="0" sz="400" spc="-3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0E2841"/>
                </a:solidFill>
                <a:latin typeface="Tahoma"/>
                <a:cs typeface="Tahoma"/>
              </a:rPr>
              <a:t>662–P.</a:t>
            </a:r>
            <a:endParaRPr sz="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r>
              <a:rPr dirty="0" sz="400" spc="-10" i="1">
                <a:solidFill>
                  <a:srgbClr val="0E2841"/>
                </a:solidFill>
                <a:latin typeface="Trebuchet MS"/>
                <a:cs typeface="Trebuchet MS"/>
              </a:rPr>
              <a:t>Diabetes</a:t>
            </a:r>
            <a:r>
              <a:rPr dirty="0" sz="400" spc="-25" i="1">
                <a:solidFill>
                  <a:srgbClr val="0E2841"/>
                </a:solidFill>
                <a:latin typeface="Trebuchet MS"/>
                <a:cs typeface="Trebuchet MS"/>
              </a:rPr>
              <a:t> </a:t>
            </a:r>
            <a:r>
              <a:rPr dirty="0" sz="400">
                <a:solidFill>
                  <a:srgbClr val="0E2841"/>
                </a:solidFill>
                <a:latin typeface="Tahoma"/>
                <a:cs typeface="Tahoma"/>
              </a:rPr>
              <a:t>1</a:t>
            </a:r>
            <a:r>
              <a:rPr dirty="0" sz="400" spc="-25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20">
                <a:solidFill>
                  <a:srgbClr val="0E2841"/>
                </a:solidFill>
                <a:latin typeface="Tahoma"/>
                <a:cs typeface="Tahoma"/>
              </a:rPr>
              <a:t>June</a:t>
            </a:r>
            <a:r>
              <a:rPr dirty="0" sz="400" spc="-3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0E2841"/>
                </a:solidFill>
                <a:latin typeface="Tahoma"/>
                <a:cs typeface="Tahoma"/>
              </a:rPr>
              <a:t>2020;</a:t>
            </a:r>
            <a:r>
              <a:rPr dirty="0" sz="400" spc="-3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0E2841"/>
                </a:solidFill>
                <a:latin typeface="Tahoma"/>
                <a:cs typeface="Tahoma"/>
              </a:rPr>
              <a:t>69</a:t>
            </a:r>
            <a:r>
              <a:rPr dirty="0" sz="400" spc="-3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0E2841"/>
                </a:solidFill>
                <a:latin typeface="Tahoma"/>
                <a:cs typeface="Tahoma"/>
              </a:rPr>
              <a:t>(Supplement_1):</a:t>
            </a:r>
            <a:r>
              <a:rPr dirty="0" sz="400" spc="-30">
                <a:solidFill>
                  <a:srgbClr val="0E2841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0E2841"/>
                </a:solidFill>
                <a:latin typeface="Tahoma"/>
                <a:cs typeface="Tahoma"/>
              </a:rPr>
              <a:t>558–P.</a:t>
            </a:r>
            <a:endParaRPr sz="400">
              <a:latin typeface="Tahoma"/>
              <a:cs typeface="Tahom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345872" y="4352035"/>
            <a:ext cx="1206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898989"/>
                </a:solidFill>
                <a:latin typeface="Tahoma"/>
                <a:cs typeface="Tahoma"/>
              </a:rPr>
              <a:t>11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25499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844549" y="11747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844549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210820" rIns="0" bIns="0" rtlCol="0" vert="horz">
            <a:spAutoFit/>
          </a:bodyPr>
          <a:lstStyle/>
          <a:p>
            <a:pPr marL="458470">
              <a:lnSpc>
                <a:spcPct val="100000"/>
              </a:lnSpc>
              <a:spcBef>
                <a:spcPts val="1660"/>
              </a:spcBef>
            </a:pPr>
            <a:r>
              <a:rPr dirty="0" sz="2200" spc="-65">
                <a:latin typeface="Trebuchet MS"/>
                <a:cs typeface="Trebuchet MS"/>
              </a:rPr>
              <a:t>End-</a:t>
            </a:r>
            <a:r>
              <a:rPr dirty="0" sz="2200" spc="-110">
                <a:latin typeface="Trebuchet MS"/>
                <a:cs typeface="Trebuchet MS"/>
              </a:rPr>
              <a:t>of-</a:t>
            </a:r>
            <a:r>
              <a:rPr dirty="0" sz="2200" spc="-150">
                <a:latin typeface="Trebuchet MS"/>
                <a:cs typeface="Trebuchet MS"/>
              </a:rPr>
              <a:t>Life</a:t>
            </a:r>
            <a:r>
              <a:rPr dirty="0" sz="2200" spc="-175">
                <a:latin typeface="Trebuchet MS"/>
                <a:cs typeface="Trebuchet MS"/>
              </a:rPr>
              <a:t> </a:t>
            </a:r>
            <a:r>
              <a:rPr dirty="0" sz="2200" spc="-20">
                <a:latin typeface="Trebuchet MS"/>
                <a:cs typeface="Trebuchet MS"/>
              </a:rPr>
              <a:t>Care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2200">
              <a:latin typeface="Trebuchet MS"/>
              <a:cs typeface="Trebuchet MS"/>
            </a:endParaRPr>
          </a:p>
          <a:p>
            <a:pPr marL="501650" marR="452755">
              <a:lnSpc>
                <a:spcPct val="80000"/>
              </a:lnSpc>
              <a:spcBef>
                <a:spcPts val="5"/>
              </a:spcBef>
            </a:pPr>
            <a:r>
              <a:rPr dirty="0" sz="1200" spc="-70" b="1">
                <a:latin typeface="Trebuchet MS"/>
                <a:cs typeface="Trebuchet MS"/>
              </a:rPr>
              <a:t>13.18</a:t>
            </a:r>
            <a:r>
              <a:rPr dirty="0" sz="1200" spc="-90" b="1"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E97132"/>
                </a:solidFill>
                <a:latin typeface="Tahoma"/>
                <a:cs typeface="Tahoma"/>
              </a:rPr>
              <a:t>When</a:t>
            </a:r>
            <a:r>
              <a:rPr dirty="0" sz="1200" spc="-10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palliative</a:t>
            </a:r>
            <a:r>
              <a:rPr dirty="0" sz="1200" spc="-10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care</a:t>
            </a:r>
            <a:r>
              <a:rPr dirty="0" sz="1200" spc="-10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is</a:t>
            </a:r>
            <a:r>
              <a:rPr dirty="0" sz="1200" spc="-10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needed,</a:t>
            </a:r>
            <a:r>
              <a:rPr dirty="0" sz="1200" spc="-10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health</a:t>
            </a:r>
            <a:r>
              <a:rPr dirty="0" sz="1200" spc="-10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care</a:t>
            </a:r>
            <a:r>
              <a:rPr dirty="0" sz="1200" spc="-10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professionals</a:t>
            </a:r>
            <a:r>
              <a:rPr dirty="0" sz="1200" spc="-10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should</a:t>
            </a:r>
            <a:r>
              <a:rPr dirty="0" sz="1200" spc="-10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initiate conversations</a:t>
            </a:r>
            <a:r>
              <a:rPr dirty="0" sz="1200" spc="-9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E97132"/>
                </a:solidFill>
                <a:latin typeface="Tahoma"/>
                <a:cs typeface="Tahoma"/>
              </a:rPr>
              <a:t>with</a:t>
            </a:r>
            <a:r>
              <a:rPr dirty="0" sz="1200" spc="-9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people</a:t>
            </a:r>
            <a:r>
              <a:rPr dirty="0" sz="1200" spc="-9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E97132"/>
                </a:solidFill>
                <a:latin typeface="Tahoma"/>
                <a:cs typeface="Tahoma"/>
              </a:rPr>
              <a:t>with</a:t>
            </a:r>
            <a:r>
              <a:rPr dirty="0" sz="1200" spc="-9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diabetes</a:t>
            </a:r>
            <a:r>
              <a:rPr dirty="0" sz="1200" spc="-9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and</a:t>
            </a:r>
            <a:r>
              <a:rPr dirty="0" sz="1200" spc="-9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E97132"/>
                </a:solidFill>
                <a:latin typeface="Tahoma"/>
                <a:cs typeface="Tahoma"/>
              </a:rPr>
              <a:t>their</a:t>
            </a:r>
            <a:r>
              <a:rPr dirty="0" sz="1200" spc="-9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care</a:t>
            </a:r>
            <a:r>
              <a:rPr dirty="0" sz="1200" spc="-9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E97132"/>
                </a:solidFill>
                <a:latin typeface="Tahoma"/>
                <a:cs typeface="Tahoma"/>
              </a:rPr>
              <a:t>partners</a:t>
            </a:r>
            <a:r>
              <a:rPr dirty="0" sz="1200" spc="-9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E97132"/>
                </a:solidFill>
                <a:latin typeface="Tahoma"/>
                <a:cs typeface="Tahoma"/>
              </a:rPr>
              <a:t>regarding</a:t>
            </a:r>
            <a:r>
              <a:rPr dirty="0" sz="1200" spc="-9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E97132"/>
                </a:solidFill>
                <a:latin typeface="Tahoma"/>
                <a:cs typeface="Tahoma"/>
              </a:rPr>
              <a:t>the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goals</a:t>
            </a:r>
            <a:r>
              <a:rPr dirty="0" sz="1200" spc="-10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97132"/>
                </a:solidFill>
                <a:latin typeface="Tahoma"/>
                <a:cs typeface="Tahoma"/>
              </a:rPr>
              <a:t>and</a:t>
            </a:r>
            <a:r>
              <a:rPr dirty="0" sz="1200" spc="-10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intensity</a:t>
            </a:r>
            <a:r>
              <a:rPr dirty="0" sz="1200" spc="-10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E97132"/>
                </a:solidFill>
                <a:latin typeface="Tahoma"/>
                <a:cs typeface="Tahoma"/>
              </a:rPr>
              <a:t>of</a:t>
            </a:r>
            <a:r>
              <a:rPr dirty="0" sz="1200" spc="-10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E97132"/>
                </a:solidFill>
                <a:latin typeface="Tahoma"/>
                <a:cs typeface="Tahoma"/>
              </a:rPr>
              <a:t>care.</a:t>
            </a:r>
            <a:r>
              <a:rPr dirty="0" sz="1200" spc="-10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Strict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glucose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and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blood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pressure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management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are </a:t>
            </a:r>
            <a:r>
              <a:rPr dirty="0" sz="1200" spc="-10">
                <a:latin typeface="Tahoma"/>
                <a:cs typeface="Tahoma"/>
              </a:rPr>
              <a:t>not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necessary,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and</a:t>
            </a:r>
            <a:r>
              <a:rPr dirty="0" sz="1200" spc="-8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simplification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of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medication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plans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can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be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considered,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and </a:t>
            </a:r>
            <a:r>
              <a:rPr dirty="0" sz="1200" spc="-20">
                <a:latin typeface="Tahoma"/>
                <a:cs typeface="Tahoma"/>
              </a:rPr>
              <a:t>withdrawal</a:t>
            </a:r>
            <a:r>
              <a:rPr dirty="0" sz="1200" spc="-85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of</a:t>
            </a:r>
            <a:r>
              <a:rPr dirty="0" sz="1200" spc="-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lipid-</a:t>
            </a:r>
            <a:r>
              <a:rPr dirty="0" sz="1200" spc="-30">
                <a:latin typeface="Tahoma"/>
                <a:cs typeface="Tahoma"/>
              </a:rPr>
              <a:t>lowering</a:t>
            </a:r>
            <a:r>
              <a:rPr dirty="0" sz="1200" spc="-80">
                <a:latin typeface="Tahoma"/>
                <a:cs typeface="Tahoma"/>
              </a:rPr>
              <a:t> </a:t>
            </a:r>
            <a:r>
              <a:rPr dirty="0" sz="1200" spc="-35">
                <a:latin typeface="Tahoma"/>
                <a:cs typeface="Tahoma"/>
              </a:rPr>
              <a:t>therapy</a:t>
            </a:r>
            <a:r>
              <a:rPr dirty="0" sz="1200" spc="-75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may</a:t>
            </a:r>
            <a:r>
              <a:rPr dirty="0" sz="1200" spc="-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be</a:t>
            </a:r>
            <a:r>
              <a:rPr dirty="0" sz="1200" spc="-8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appropriate.</a:t>
            </a:r>
            <a:r>
              <a:rPr dirty="0" sz="1200" spc="-80">
                <a:latin typeface="Tahoma"/>
                <a:cs typeface="Tahoma"/>
              </a:rPr>
              <a:t> </a:t>
            </a:r>
            <a:r>
              <a:rPr dirty="0" sz="1200" spc="-50" b="1"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  <a:p>
            <a:pPr marL="501650" marR="643255">
              <a:lnSpc>
                <a:spcPct val="80000"/>
              </a:lnSpc>
              <a:spcBef>
                <a:spcPts val="430"/>
              </a:spcBef>
            </a:pPr>
            <a:r>
              <a:rPr dirty="0" sz="1200" spc="-95" b="1">
                <a:latin typeface="Trebuchet MS"/>
                <a:cs typeface="Trebuchet MS"/>
              </a:rPr>
              <a:t>131G</a:t>
            </a:r>
            <a:r>
              <a:rPr dirty="0" sz="1200" spc="-80" b="1"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Prioritize</a:t>
            </a:r>
            <a:r>
              <a:rPr dirty="0" sz="1200" spc="-9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E97132"/>
                </a:solidFill>
                <a:latin typeface="Tahoma"/>
                <a:cs typeface="Tahoma"/>
              </a:rPr>
              <a:t>the</a:t>
            </a:r>
            <a:r>
              <a:rPr dirty="0" sz="1200" spc="-9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E97132"/>
                </a:solidFill>
                <a:latin typeface="Tahoma"/>
                <a:cs typeface="Tahoma"/>
              </a:rPr>
              <a:t>overall</a:t>
            </a:r>
            <a:r>
              <a:rPr dirty="0" sz="1200" spc="-9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comfort,</a:t>
            </a:r>
            <a:r>
              <a:rPr dirty="0" sz="1200" spc="-9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E97132"/>
                </a:solidFill>
                <a:latin typeface="Tahoma"/>
                <a:cs typeface="Tahoma"/>
              </a:rPr>
              <a:t>prevention</a:t>
            </a:r>
            <a:r>
              <a:rPr dirty="0" sz="1200" spc="-8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E97132"/>
                </a:solidFill>
                <a:latin typeface="Tahoma"/>
                <a:cs typeface="Tahoma"/>
              </a:rPr>
              <a:t>of</a:t>
            </a:r>
            <a:r>
              <a:rPr dirty="0" sz="1200" spc="-9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distressing</a:t>
            </a:r>
            <a:r>
              <a:rPr dirty="0" sz="1200" spc="-9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symptoms,</a:t>
            </a:r>
            <a:r>
              <a:rPr dirty="0" sz="1200" spc="-9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E97132"/>
                </a:solidFill>
                <a:latin typeface="Tahoma"/>
                <a:cs typeface="Tahoma"/>
              </a:rPr>
              <a:t>and </a:t>
            </a:r>
            <a:r>
              <a:rPr dirty="0" sz="1200" spc="-20">
                <a:solidFill>
                  <a:srgbClr val="E97132"/>
                </a:solidFill>
                <a:latin typeface="Tahoma"/>
                <a:cs typeface="Tahoma"/>
              </a:rPr>
              <a:t>preservation</a:t>
            </a:r>
            <a:r>
              <a:rPr dirty="0" sz="1200" spc="-9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E97132"/>
                </a:solidFill>
                <a:latin typeface="Tahoma"/>
                <a:cs typeface="Tahoma"/>
              </a:rPr>
              <a:t>of</a:t>
            </a:r>
            <a:r>
              <a:rPr dirty="0" sz="1200" spc="-9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quality</a:t>
            </a:r>
            <a:r>
              <a:rPr dirty="0" sz="1200" spc="-9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E97132"/>
                </a:solidFill>
                <a:latin typeface="Tahoma"/>
                <a:cs typeface="Tahoma"/>
              </a:rPr>
              <a:t>of</a:t>
            </a:r>
            <a:r>
              <a:rPr dirty="0" sz="1200" spc="-9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97132"/>
                </a:solidFill>
                <a:latin typeface="Tahoma"/>
                <a:cs typeface="Tahoma"/>
              </a:rPr>
              <a:t>life</a:t>
            </a:r>
            <a:r>
              <a:rPr dirty="0" sz="1200" spc="-10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and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 spc="-30">
                <a:latin typeface="Tahoma"/>
                <a:cs typeface="Tahoma"/>
              </a:rPr>
              <a:t>dignity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as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primary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goals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35">
                <a:latin typeface="Tahoma"/>
                <a:cs typeface="Tahoma"/>
              </a:rPr>
              <a:t>for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diabetes </a:t>
            </a:r>
            <a:r>
              <a:rPr dirty="0" sz="1200" spc="-25">
                <a:latin typeface="Tahoma"/>
                <a:cs typeface="Tahoma"/>
              </a:rPr>
              <a:t>management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at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the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end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of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life.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50" b="1">
                <a:latin typeface="Trebuchet MS"/>
                <a:cs typeface="Trebuchet MS"/>
              </a:rPr>
              <a:t>C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200">
              <a:latin typeface="Trebuchet MS"/>
              <a:cs typeface="Trebuchet MS"/>
            </a:endParaRPr>
          </a:p>
          <a:p>
            <a:pPr marL="501650" marR="495934">
              <a:lnSpc>
                <a:spcPts val="700"/>
              </a:lnSpc>
            </a:pPr>
            <a:r>
              <a:rPr dirty="0" sz="700">
                <a:latin typeface="Arial MT"/>
                <a:cs typeface="Arial MT"/>
              </a:rPr>
              <a:t>American</a:t>
            </a:r>
            <a:r>
              <a:rPr dirty="0" sz="700" spc="-20">
                <a:latin typeface="Arial MT"/>
                <a:cs typeface="Arial MT"/>
              </a:rPr>
              <a:t> </a:t>
            </a:r>
            <a:r>
              <a:rPr dirty="0" sz="700" spc="-10">
                <a:latin typeface="Arial MT"/>
                <a:cs typeface="Arial MT"/>
              </a:rPr>
              <a:t>Diabetes</a:t>
            </a:r>
            <a:r>
              <a:rPr dirty="0" sz="700" spc="-40">
                <a:latin typeface="Arial MT"/>
                <a:cs typeface="Arial MT"/>
              </a:rPr>
              <a:t> </a:t>
            </a:r>
            <a:r>
              <a:rPr dirty="0" sz="700">
                <a:latin typeface="Arial MT"/>
                <a:cs typeface="Arial MT"/>
              </a:rPr>
              <a:t>Association</a:t>
            </a:r>
            <a:r>
              <a:rPr dirty="0" sz="700" spc="-10">
                <a:latin typeface="Arial MT"/>
                <a:cs typeface="Arial MT"/>
              </a:rPr>
              <a:t> Professional</a:t>
            </a:r>
            <a:r>
              <a:rPr dirty="0" sz="700">
                <a:latin typeface="Arial MT"/>
                <a:cs typeface="Arial MT"/>
              </a:rPr>
              <a:t> Practice</a:t>
            </a:r>
            <a:r>
              <a:rPr dirty="0" sz="700" spc="-10">
                <a:latin typeface="Arial MT"/>
                <a:cs typeface="Arial MT"/>
              </a:rPr>
              <a:t> </a:t>
            </a:r>
            <a:r>
              <a:rPr dirty="0" sz="700">
                <a:latin typeface="Arial MT"/>
                <a:cs typeface="Arial MT"/>
              </a:rPr>
              <a:t>Committee</a:t>
            </a:r>
            <a:r>
              <a:rPr dirty="0" sz="700" spc="-10">
                <a:latin typeface="Arial MT"/>
                <a:cs typeface="Arial MT"/>
              </a:rPr>
              <a:t> </a:t>
            </a:r>
            <a:r>
              <a:rPr dirty="0" sz="700">
                <a:latin typeface="Arial MT"/>
                <a:cs typeface="Arial MT"/>
              </a:rPr>
              <a:t>for</a:t>
            </a:r>
            <a:r>
              <a:rPr dirty="0" sz="700" spc="-10">
                <a:latin typeface="Arial MT"/>
                <a:cs typeface="Arial MT"/>
              </a:rPr>
              <a:t> </a:t>
            </a:r>
            <a:r>
              <a:rPr dirty="0" sz="700">
                <a:latin typeface="Arial MT"/>
                <a:cs typeface="Arial MT"/>
              </a:rPr>
              <a:t>Diabetes*;</a:t>
            </a:r>
            <a:r>
              <a:rPr dirty="0" sz="700" spc="-10">
                <a:latin typeface="Arial MT"/>
                <a:cs typeface="Arial MT"/>
              </a:rPr>
              <a:t> </a:t>
            </a:r>
            <a:r>
              <a:rPr dirty="0" sz="700">
                <a:latin typeface="Arial MT"/>
                <a:cs typeface="Arial MT"/>
              </a:rPr>
              <a:t>13.</a:t>
            </a:r>
            <a:r>
              <a:rPr dirty="0" sz="700" spc="-10">
                <a:latin typeface="Arial MT"/>
                <a:cs typeface="Arial MT"/>
              </a:rPr>
              <a:t> Older</a:t>
            </a:r>
            <a:r>
              <a:rPr dirty="0" sz="700" spc="-45">
                <a:latin typeface="Arial MT"/>
                <a:cs typeface="Arial MT"/>
              </a:rPr>
              <a:t> </a:t>
            </a:r>
            <a:r>
              <a:rPr dirty="0" sz="700">
                <a:latin typeface="Arial MT"/>
                <a:cs typeface="Arial MT"/>
              </a:rPr>
              <a:t>Adults:</a:t>
            </a:r>
            <a:r>
              <a:rPr dirty="0" sz="700" spc="-10">
                <a:latin typeface="Arial MT"/>
                <a:cs typeface="Arial MT"/>
              </a:rPr>
              <a:t> Standards</a:t>
            </a:r>
            <a:r>
              <a:rPr dirty="0" sz="700" spc="-5">
                <a:latin typeface="Arial MT"/>
                <a:cs typeface="Arial MT"/>
              </a:rPr>
              <a:t> </a:t>
            </a:r>
            <a:r>
              <a:rPr dirty="0" sz="700">
                <a:latin typeface="Arial MT"/>
                <a:cs typeface="Arial MT"/>
              </a:rPr>
              <a:t>of</a:t>
            </a:r>
            <a:r>
              <a:rPr dirty="0" sz="700" spc="-10">
                <a:latin typeface="Arial MT"/>
                <a:cs typeface="Arial MT"/>
              </a:rPr>
              <a:t> </a:t>
            </a:r>
            <a:r>
              <a:rPr dirty="0" sz="700">
                <a:latin typeface="Arial MT"/>
                <a:cs typeface="Arial MT"/>
              </a:rPr>
              <a:t>Care</a:t>
            </a:r>
            <a:r>
              <a:rPr dirty="0" sz="700" spc="-10">
                <a:latin typeface="Arial MT"/>
                <a:cs typeface="Arial MT"/>
              </a:rPr>
              <a:t> </a:t>
            </a:r>
            <a:r>
              <a:rPr dirty="0" sz="700">
                <a:latin typeface="Arial MT"/>
                <a:cs typeface="Arial MT"/>
              </a:rPr>
              <a:t>in</a:t>
            </a:r>
            <a:r>
              <a:rPr dirty="0" sz="700" spc="-10">
                <a:latin typeface="Arial MT"/>
                <a:cs typeface="Arial MT"/>
              </a:rPr>
              <a:t> Diabetes—</a:t>
            </a:r>
            <a:r>
              <a:rPr dirty="0" sz="700" spc="500">
                <a:latin typeface="Arial MT"/>
                <a:cs typeface="Arial MT"/>
              </a:rPr>
              <a:t> </a:t>
            </a:r>
            <a:r>
              <a:rPr dirty="0" sz="700">
                <a:latin typeface="Arial MT"/>
                <a:cs typeface="Arial MT"/>
              </a:rPr>
              <a:t>2026.</a:t>
            </a:r>
            <a:r>
              <a:rPr dirty="0" sz="700" spc="-15">
                <a:latin typeface="Arial MT"/>
                <a:cs typeface="Arial MT"/>
              </a:rPr>
              <a:t> </a:t>
            </a:r>
            <a:r>
              <a:rPr dirty="0" sz="700" i="1">
                <a:latin typeface="Arial"/>
                <a:cs typeface="Arial"/>
              </a:rPr>
              <a:t>Diabetes</a:t>
            </a:r>
            <a:r>
              <a:rPr dirty="0" sz="700" spc="-10" i="1">
                <a:latin typeface="Arial"/>
                <a:cs typeface="Arial"/>
              </a:rPr>
              <a:t> </a:t>
            </a:r>
            <a:r>
              <a:rPr dirty="0" sz="700" i="1">
                <a:latin typeface="Arial"/>
                <a:cs typeface="Arial"/>
              </a:rPr>
              <a:t>Care</a:t>
            </a:r>
            <a:r>
              <a:rPr dirty="0" sz="700" spc="-10" i="1">
                <a:latin typeface="Arial"/>
                <a:cs typeface="Arial"/>
              </a:rPr>
              <a:t> </a:t>
            </a:r>
            <a:r>
              <a:rPr dirty="0" sz="700">
                <a:latin typeface="Arial MT"/>
                <a:cs typeface="Arial MT"/>
              </a:rPr>
              <a:t>1</a:t>
            </a:r>
            <a:r>
              <a:rPr dirty="0" sz="700" spc="-10">
                <a:latin typeface="Arial MT"/>
                <a:cs typeface="Arial MT"/>
              </a:rPr>
              <a:t> </a:t>
            </a:r>
            <a:r>
              <a:rPr dirty="0" sz="700">
                <a:latin typeface="Arial MT"/>
                <a:cs typeface="Arial MT"/>
              </a:rPr>
              <a:t>January</a:t>
            </a:r>
            <a:r>
              <a:rPr dirty="0" sz="700" spc="-15">
                <a:latin typeface="Arial MT"/>
                <a:cs typeface="Arial MT"/>
              </a:rPr>
              <a:t> </a:t>
            </a:r>
            <a:r>
              <a:rPr dirty="0" sz="700">
                <a:latin typeface="Arial MT"/>
                <a:cs typeface="Arial MT"/>
              </a:rPr>
              <a:t>2026;</a:t>
            </a:r>
            <a:r>
              <a:rPr dirty="0" sz="700" spc="-10">
                <a:latin typeface="Arial MT"/>
                <a:cs typeface="Arial MT"/>
              </a:rPr>
              <a:t> </a:t>
            </a:r>
            <a:r>
              <a:rPr dirty="0" sz="700">
                <a:latin typeface="Arial MT"/>
                <a:cs typeface="Arial MT"/>
              </a:rPr>
              <a:t>49</a:t>
            </a:r>
            <a:r>
              <a:rPr dirty="0" sz="700" spc="-10">
                <a:latin typeface="Arial MT"/>
                <a:cs typeface="Arial MT"/>
              </a:rPr>
              <a:t> (Supplement_1): S277–S296</a:t>
            </a:r>
            <a:endParaRPr sz="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700">
              <a:latin typeface="Arial MT"/>
              <a:cs typeface="Arial MT"/>
            </a:endParaRPr>
          </a:p>
          <a:p>
            <a:pPr algn="r" marR="466090">
              <a:lnSpc>
                <a:spcPct val="100000"/>
              </a:lnSpc>
            </a:pPr>
            <a:r>
              <a:rPr dirty="0" sz="800" spc="-25">
                <a:solidFill>
                  <a:srgbClr val="898989"/>
                </a:solidFill>
                <a:latin typeface="Tahoma"/>
                <a:cs typeface="Tahoma"/>
              </a:rPr>
              <a:t>12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0" name="object 20" descr=""/>
          <p:cNvSpPr txBox="1"/>
          <p:nvPr/>
        </p:nvSpPr>
        <p:spPr>
          <a:xfrm>
            <a:off x="825499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605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ahoma"/>
                <a:cs typeface="Tahoma"/>
              </a:rPr>
              <a:t>5/8/26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764972" y="4352035"/>
            <a:ext cx="1206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898989"/>
                </a:solidFill>
                <a:latin typeface="Tahoma"/>
                <a:cs typeface="Tahoma"/>
              </a:rPr>
              <a:t>13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3919" y="1693164"/>
            <a:ext cx="471106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00" spc="-40">
                <a:solidFill>
                  <a:srgbClr val="E97132"/>
                </a:solidFill>
                <a:latin typeface="Tahoma"/>
                <a:cs typeface="Tahoma"/>
              </a:rPr>
              <a:t>1.</a:t>
            </a:r>
            <a:r>
              <a:rPr dirty="0" sz="1000" spc="-18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E97132"/>
                </a:solidFill>
                <a:latin typeface="Tahoma"/>
                <a:cs typeface="Tahoma"/>
              </a:rPr>
              <a:t>A</a:t>
            </a:r>
            <a:r>
              <a:rPr dirty="0" sz="1000" spc="-114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E97132"/>
                </a:solidFill>
                <a:latin typeface="Tahoma"/>
                <a:cs typeface="Tahoma"/>
              </a:rPr>
              <a:t>stable</a:t>
            </a:r>
            <a:r>
              <a:rPr dirty="0" sz="1000" spc="-11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E97132"/>
                </a:solidFill>
                <a:latin typeface="Tahoma"/>
                <a:cs typeface="Tahoma"/>
              </a:rPr>
              <a:t>individual</a:t>
            </a:r>
            <a:r>
              <a:rPr dirty="0" sz="1000" spc="-30">
                <a:latin typeface="Tahoma"/>
                <a:cs typeface="Tahoma"/>
              </a:rPr>
              <a:t>:</a:t>
            </a:r>
            <a:r>
              <a:rPr dirty="0" sz="1000" spc="-100">
                <a:latin typeface="Tahoma"/>
                <a:cs typeface="Tahoma"/>
              </a:rPr>
              <a:t> 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Continue</a:t>
            </a:r>
            <a:r>
              <a:rPr dirty="0" u="sng" sz="1000" spc="-10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000" spc="-3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with</a:t>
            </a:r>
            <a:r>
              <a:rPr dirty="0" u="sng" sz="1000" spc="-10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000" spc="-3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the</a:t>
            </a:r>
            <a:r>
              <a:rPr dirty="0" u="sng" sz="1000" spc="-11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person’s</a:t>
            </a:r>
            <a:r>
              <a:rPr dirty="0" u="sng" sz="1000" spc="-10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000" spc="-3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previous</a:t>
            </a:r>
            <a:r>
              <a:rPr dirty="0" u="sng" sz="1000" spc="-10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medication</a:t>
            </a:r>
            <a:r>
              <a:rPr dirty="0" u="sng" sz="1000" spc="-10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plan,</a:t>
            </a:r>
            <a:r>
              <a:rPr dirty="0" u="sng" sz="1000" spc="-9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000" spc="-3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with</a:t>
            </a:r>
            <a:r>
              <a:rPr dirty="0" u="sng" sz="1000" spc="-10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</a:t>
            </a:r>
            <a:r>
              <a:rPr dirty="0" u="sng" sz="1000" spc="-10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focus</a:t>
            </a:r>
            <a:r>
              <a:rPr dirty="0" u="sng" sz="1000" spc="-10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3919" y="1840484"/>
            <a:ext cx="4771390" cy="33020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44145" indent="-14414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144145" algn="l"/>
              </a:tabLst>
            </a:pPr>
            <a:r>
              <a:rPr dirty="0" sz="800" spc="-20">
                <a:latin typeface="Tahoma"/>
                <a:cs typeface="Tahoma"/>
              </a:rPr>
              <a:t>prevention</a:t>
            </a:r>
            <a:r>
              <a:rPr dirty="0" sz="800" spc="-40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of</a:t>
            </a:r>
            <a:r>
              <a:rPr dirty="0" sz="800" spc="-40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hypoglycemia</a:t>
            </a:r>
            <a:endParaRPr sz="800">
              <a:latin typeface="Tahoma"/>
              <a:cs typeface="Tahoma"/>
            </a:endParaRPr>
          </a:p>
          <a:p>
            <a:pPr marL="144145" indent="-14414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144145" algn="l"/>
              </a:tabLst>
            </a:pPr>
            <a:r>
              <a:rPr dirty="0" sz="800" spc="-20">
                <a:latin typeface="Tahoma"/>
                <a:cs typeface="Tahoma"/>
              </a:rPr>
              <a:t>management</a:t>
            </a:r>
            <a:r>
              <a:rPr dirty="0" sz="800" spc="-50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of</a:t>
            </a:r>
            <a:r>
              <a:rPr dirty="0" sz="800" spc="-45">
                <a:latin typeface="Tahoma"/>
                <a:cs typeface="Tahoma"/>
              </a:rPr>
              <a:t> </a:t>
            </a:r>
            <a:r>
              <a:rPr dirty="0" sz="800" spc="-20">
                <a:latin typeface="Tahoma"/>
                <a:cs typeface="Tahoma"/>
              </a:rPr>
              <a:t>hyperglycemia</a:t>
            </a:r>
            <a:r>
              <a:rPr dirty="0" sz="800" spc="-50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using</a:t>
            </a:r>
            <a:r>
              <a:rPr dirty="0" sz="800" spc="-50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blood</a:t>
            </a:r>
            <a:r>
              <a:rPr dirty="0" sz="800" spc="-50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glucose</a:t>
            </a:r>
            <a:r>
              <a:rPr dirty="0" sz="800" spc="-50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monitoring</a:t>
            </a:r>
            <a:r>
              <a:rPr dirty="0" sz="800" spc="-50">
                <a:latin typeface="Tahoma"/>
                <a:cs typeface="Tahoma"/>
              </a:rPr>
              <a:t> </a:t>
            </a:r>
            <a:r>
              <a:rPr dirty="0" sz="800" spc="-25">
                <a:latin typeface="Tahoma"/>
                <a:cs typeface="Tahoma"/>
              </a:rPr>
              <a:t>keeping</a:t>
            </a:r>
            <a:r>
              <a:rPr dirty="0" sz="800" spc="-50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levels</a:t>
            </a:r>
            <a:r>
              <a:rPr dirty="0" sz="800" spc="-50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below</a:t>
            </a:r>
            <a:r>
              <a:rPr dirty="0" sz="800" spc="-50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the</a:t>
            </a:r>
            <a:r>
              <a:rPr dirty="0" sz="800" spc="-50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renal</a:t>
            </a:r>
            <a:r>
              <a:rPr dirty="0" sz="800" spc="-50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threshold</a:t>
            </a:r>
            <a:r>
              <a:rPr dirty="0" sz="800" spc="-50">
                <a:latin typeface="Tahoma"/>
                <a:cs typeface="Tahoma"/>
              </a:rPr>
              <a:t> </a:t>
            </a:r>
            <a:r>
              <a:rPr dirty="0" sz="800" spc="-25">
                <a:latin typeface="Tahoma"/>
                <a:cs typeface="Tahoma"/>
              </a:rPr>
              <a:t>of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83919" y="2069084"/>
            <a:ext cx="4447540" cy="159448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42875">
              <a:lnSpc>
                <a:spcPct val="100000"/>
              </a:lnSpc>
              <a:spcBef>
                <a:spcPts val="340"/>
              </a:spcBef>
            </a:pPr>
            <a:r>
              <a:rPr dirty="0" sz="800" spc="-10">
                <a:latin typeface="Tahoma"/>
                <a:cs typeface="Tahoma"/>
              </a:rPr>
              <a:t>glucose,</a:t>
            </a:r>
            <a:r>
              <a:rPr dirty="0" sz="800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and </a:t>
            </a:r>
            <a:r>
              <a:rPr dirty="0" sz="800" spc="-20">
                <a:latin typeface="Tahoma"/>
                <a:cs typeface="Tahoma"/>
              </a:rPr>
              <a:t>hyperglycemia-</a:t>
            </a:r>
            <a:r>
              <a:rPr dirty="0" sz="800" spc="-10">
                <a:latin typeface="Tahoma"/>
                <a:cs typeface="Tahoma"/>
              </a:rPr>
              <a:t>mediated</a:t>
            </a:r>
            <a:r>
              <a:rPr dirty="0" sz="800" spc="-5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dehydration.</a:t>
            </a:r>
            <a:endParaRPr sz="800">
              <a:latin typeface="Tahoma"/>
              <a:cs typeface="Tahoma"/>
            </a:endParaRPr>
          </a:p>
          <a:p>
            <a:pPr marL="144145" indent="-14414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144145" algn="l"/>
              </a:tabLst>
            </a:pPr>
            <a:r>
              <a:rPr dirty="0" sz="800" spc="-20">
                <a:latin typeface="Tahoma"/>
                <a:cs typeface="Tahoma"/>
              </a:rPr>
              <a:t>there</a:t>
            </a:r>
            <a:r>
              <a:rPr dirty="0" sz="800" spc="-70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is</a:t>
            </a:r>
            <a:r>
              <a:rPr dirty="0" sz="800" spc="-65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no</a:t>
            </a:r>
            <a:r>
              <a:rPr dirty="0" sz="800" spc="-60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role</a:t>
            </a:r>
            <a:r>
              <a:rPr dirty="0" sz="800" spc="-70">
                <a:latin typeface="Tahoma"/>
                <a:cs typeface="Tahoma"/>
              </a:rPr>
              <a:t> </a:t>
            </a:r>
            <a:r>
              <a:rPr dirty="0" sz="800" spc="-20">
                <a:latin typeface="Tahoma"/>
                <a:cs typeface="Tahoma"/>
              </a:rPr>
              <a:t>for</a:t>
            </a:r>
            <a:r>
              <a:rPr dirty="0" sz="800" spc="-65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A1C</a:t>
            </a:r>
            <a:r>
              <a:rPr dirty="0" sz="800" spc="-55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monitoring.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800">
              <a:latin typeface="Tahoma"/>
              <a:cs typeface="Tahoma"/>
            </a:endParaRPr>
          </a:p>
          <a:p>
            <a:pPr marL="121920" indent="-121920">
              <a:lnSpc>
                <a:spcPct val="100000"/>
              </a:lnSpc>
              <a:buClr>
                <a:srgbClr val="000000"/>
              </a:buClr>
              <a:buAutoNum type="arabicPeriod" startAt="2"/>
              <a:tabLst>
                <a:tab pos="121920" algn="l"/>
              </a:tabLst>
            </a:pPr>
            <a:r>
              <a:rPr dirty="0" sz="1000" spc="-35">
                <a:solidFill>
                  <a:srgbClr val="E97132"/>
                </a:solidFill>
                <a:latin typeface="Tahoma"/>
                <a:cs typeface="Tahoma"/>
              </a:rPr>
              <a:t>An</a:t>
            </a:r>
            <a:r>
              <a:rPr dirty="0" sz="1000" spc="-10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E97132"/>
                </a:solidFill>
                <a:latin typeface="Tahoma"/>
                <a:cs typeface="Tahoma"/>
              </a:rPr>
              <a:t>individual</a:t>
            </a:r>
            <a:r>
              <a:rPr dirty="0" sz="1000" spc="-7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E97132"/>
                </a:solidFill>
                <a:latin typeface="Tahoma"/>
                <a:cs typeface="Tahoma"/>
              </a:rPr>
              <a:t>with</a:t>
            </a:r>
            <a:r>
              <a:rPr dirty="0" sz="1000" spc="-10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E97132"/>
                </a:solidFill>
                <a:latin typeface="Tahoma"/>
                <a:cs typeface="Tahoma"/>
              </a:rPr>
              <a:t>organ</a:t>
            </a:r>
            <a:r>
              <a:rPr dirty="0" sz="1000" spc="-10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E97132"/>
                </a:solidFill>
                <a:latin typeface="Tahoma"/>
                <a:cs typeface="Tahoma"/>
              </a:rPr>
              <a:t>failure</a:t>
            </a:r>
            <a:r>
              <a:rPr dirty="0" sz="1000" spc="-40">
                <a:latin typeface="Tahoma"/>
                <a:cs typeface="Tahoma"/>
              </a:rPr>
              <a:t>: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u="sng" sz="1000" spc="-5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Preventing</a:t>
            </a:r>
            <a:r>
              <a:rPr dirty="0" u="sng" sz="1000" spc="-10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000" spc="-3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hypoglycemia</a:t>
            </a:r>
            <a:r>
              <a:rPr dirty="0" u="sng" sz="1000" spc="-9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is</a:t>
            </a:r>
            <a:r>
              <a:rPr dirty="0" u="sng" sz="1000" spc="-9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of</a:t>
            </a:r>
            <a:r>
              <a:rPr dirty="0" u="sng" sz="1000" spc="-8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000" spc="-4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greatest</a:t>
            </a:r>
            <a:r>
              <a:rPr dirty="0" u="sng" sz="1000" spc="-9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significance</a:t>
            </a:r>
            <a:r>
              <a:rPr dirty="0" sz="1000" spc="-1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lvl="1" marL="114935" indent="-114935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114935" algn="l"/>
              </a:tabLst>
            </a:pPr>
            <a:r>
              <a:rPr dirty="0" sz="800" spc="-20">
                <a:latin typeface="Tahoma"/>
                <a:cs typeface="Tahoma"/>
              </a:rPr>
              <a:t>dehydration</a:t>
            </a:r>
            <a:r>
              <a:rPr dirty="0" sz="800" spc="-50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must</a:t>
            </a:r>
            <a:r>
              <a:rPr dirty="0" sz="800" spc="-50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be</a:t>
            </a:r>
            <a:r>
              <a:rPr dirty="0" sz="800" spc="-55">
                <a:latin typeface="Tahoma"/>
                <a:cs typeface="Tahoma"/>
              </a:rPr>
              <a:t> </a:t>
            </a:r>
            <a:r>
              <a:rPr dirty="0" sz="800" spc="-20">
                <a:latin typeface="Tahoma"/>
                <a:cs typeface="Tahoma"/>
              </a:rPr>
              <a:t>prevented</a:t>
            </a:r>
            <a:r>
              <a:rPr dirty="0" sz="800" spc="-50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and</a:t>
            </a:r>
            <a:r>
              <a:rPr dirty="0" sz="800" spc="-55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treated.</a:t>
            </a:r>
            <a:endParaRPr sz="800">
              <a:latin typeface="Tahoma"/>
              <a:cs typeface="Tahoma"/>
            </a:endParaRPr>
          </a:p>
          <a:p>
            <a:pPr lvl="1" marL="114935" indent="-1149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114935" algn="l"/>
              </a:tabLst>
            </a:pPr>
            <a:r>
              <a:rPr dirty="0" sz="800" spc="-30" b="1">
                <a:latin typeface="Trebuchet MS"/>
                <a:cs typeface="Trebuchet MS"/>
              </a:rPr>
              <a:t>in</a:t>
            </a:r>
            <a:r>
              <a:rPr dirty="0" sz="800" spc="-50" b="1">
                <a:latin typeface="Trebuchet MS"/>
                <a:cs typeface="Trebuchet MS"/>
              </a:rPr>
              <a:t> </a:t>
            </a:r>
            <a:r>
              <a:rPr dirty="0" sz="800" spc="-10" b="1">
                <a:latin typeface="Trebuchet MS"/>
                <a:cs typeface="Trebuchet MS"/>
              </a:rPr>
              <a:t>people</a:t>
            </a:r>
            <a:r>
              <a:rPr dirty="0" sz="800" spc="-45" b="1">
                <a:latin typeface="Trebuchet MS"/>
                <a:cs typeface="Trebuchet MS"/>
              </a:rPr>
              <a:t> </a:t>
            </a:r>
            <a:r>
              <a:rPr dirty="0" sz="800" spc="-30" b="1">
                <a:latin typeface="Trebuchet MS"/>
                <a:cs typeface="Trebuchet MS"/>
              </a:rPr>
              <a:t>with</a:t>
            </a:r>
            <a:r>
              <a:rPr dirty="0" sz="800" spc="-45" b="1">
                <a:latin typeface="Trebuchet MS"/>
                <a:cs typeface="Trebuchet MS"/>
              </a:rPr>
              <a:t> </a:t>
            </a:r>
            <a:r>
              <a:rPr dirty="0" sz="800" spc="-30" b="1">
                <a:latin typeface="Trebuchet MS"/>
                <a:cs typeface="Trebuchet MS"/>
              </a:rPr>
              <a:t>type</a:t>
            </a:r>
            <a:r>
              <a:rPr dirty="0" sz="800" spc="-45" b="1">
                <a:latin typeface="Trebuchet MS"/>
                <a:cs typeface="Trebuchet MS"/>
              </a:rPr>
              <a:t> </a:t>
            </a:r>
            <a:r>
              <a:rPr dirty="0" sz="800" spc="-60" b="1">
                <a:latin typeface="Trebuchet MS"/>
                <a:cs typeface="Trebuchet MS"/>
              </a:rPr>
              <a:t>1</a:t>
            </a:r>
            <a:r>
              <a:rPr dirty="0" sz="800" spc="-55" b="1">
                <a:latin typeface="Trebuchet MS"/>
                <a:cs typeface="Trebuchet MS"/>
              </a:rPr>
              <a:t> </a:t>
            </a:r>
            <a:r>
              <a:rPr dirty="0" sz="800" spc="-20" b="1">
                <a:latin typeface="Trebuchet MS"/>
                <a:cs typeface="Trebuchet MS"/>
              </a:rPr>
              <a:t>diabetes,</a:t>
            </a:r>
            <a:r>
              <a:rPr dirty="0" sz="800" spc="-50" b="1">
                <a:latin typeface="Trebuchet MS"/>
                <a:cs typeface="Trebuchet MS"/>
              </a:rPr>
              <a:t> </a:t>
            </a:r>
            <a:r>
              <a:rPr dirty="0" sz="800" spc="-25" b="1">
                <a:latin typeface="Trebuchet MS"/>
                <a:cs typeface="Trebuchet MS"/>
              </a:rPr>
              <a:t>reduce</a:t>
            </a:r>
            <a:r>
              <a:rPr dirty="0" sz="800" spc="-45" b="1">
                <a:latin typeface="Trebuchet MS"/>
                <a:cs typeface="Trebuchet MS"/>
              </a:rPr>
              <a:t> </a:t>
            </a:r>
            <a:r>
              <a:rPr dirty="0" sz="800" spc="-10" b="1">
                <a:latin typeface="Trebuchet MS"/>
                <a:cs typeface="Trebuchet MS"/>
              </a:rPr>
              <a:t>insulin</a:t>
            </a:r>
            <a:r>
              <a:rPr dirty="0" sz="800" spc="-50" b="1">
                <a:latin typeface="Trebuchet MS"/>
                <a:cs typeface="Trebuchet MS"/>
              </a:rPr>
              <a:t> </a:t>
            </a:r>
            <a:r>
              <a:rPr dirty="0" sz="800" b="1">
                <a:latin typeface="Trebuchet MS"/>
                <a:cs typeface="Trebuchet MS"/>
              </a:rPr>
              <a:t>as</a:t>
            </a:r>
            <a:r>
              <a:rPr dirty="0" sz="800" spc="-45" b="1">
                <a:latin typeface="Trebuchet MS"/>
                <a:cs typeface="Trebuchet MS"/>
              </a:rPr>
              <a:t> </a:t>
            </a:r>
            <a:r>
              <a:rPr dirty="0" sz="800" spc="-25" b="1">
                <a:latin typeface="Trebuchet MS"/>
                <a:cs typeface="Trebuchet MS"/>
              </a:rPr>
              <a:t>intake</a:t>
            </a:r>
            <a:r>
              <a:rPr dirty="0" sz="800" spc="-45" b="1">
                <a:latin typeface="Trebuchet MS"/>
                <a:cs typeface="Trebuchet MS"/>
              </a:rPr>
              <a:t> </a:t>
            </a:r>
            <a:r>
              <a:rPr dirty="0" sz="800" spc="-25" b="1">
                <a:latin typeface="Trebuchet MS"/>
                <a:cs typeface="Trebuchet MS"/>
              </a:rPr>
              <a:t>of</a:t>
            </a:r>
            <a:r>
              <a:rPr dirty="0" sz="800" spc="-45" b="1">
                <a:latin typeface="Trebuchet MS"/>
                <a:cs typeface="Trebuchet MS"/>
              </a:rPr>
              <a:t> </a:t>
            </a:r>
            <a:r>
              <a:rPr dirty="0" sz="800" spc="-10" b="1">
                <a:latin typeface="Trebuchet MS"/>
                <a:cs typeface="Trebuchet MS"/>
              </a:rPr>
              <a:t>food</a:t>
            </a:r>
            <a:r>
              <a:rPr dirty="0" sz="800" spc="-45" b="1">
                <a:latin typeface="Trebuchet MS"/>
                <a:cs typeface="Trebuchet MS"/>
              </a:rPr>
              <a:t> </a:t>
            </a:r>
            <a:r>
              <a:rPr dirty="0" sz="800" spc="-10" b="1">
                <a:latin typeface="Trebuchet MS"/>
                <a:cs typeface="Trebuchet MS"/>
              </a:rPr>
              <a:t>decreases,</a:t>
            </a:r>
            <a:r>
              <a:rPr dirty="0" sz="800" spc="-55" b="1">
                <a:latin typeface="Trebuchet MS"/>
                <a:cs typeface="Trebuchet MS"/>
              </a:rPr>
              <a:t> </a:t>
            </a:r>
            <a:r>
              <a:rPr dirty="0" sz="800" b="1">
                <a:latin typeface="Trebuchet MS"/>
                <a:cs typeface="Trebuchet MS"/>
              </a:rPr>
              <a:t>DO</a:t>
            </a:r>
            <a:r>
              <a:rPr dirty="0" sz="800" spc="-50" b="1">
                <a:latin typeface="Trebuchet MS"/>
                <a:cs typeface="Trebuchet MS"/>
              </a:rPr>
              <a:t> </a:t>
            </a:r>
            <a:r>
              <a:rPr dirty="0" sz="800" spc="-25" b="1">
                <a:latin typeface="Trebuchet MS"/>
                <a:cs typeface="Trebuchet MS"/>
              </a:rPr>
              <a:t>NOT</a:t>
            </a:r>
            <a:r>
              <a:rPr dirty="0" sz="800" spc="-45" b="1">
                <a:latin typeface="Trebuchet MS"/>
                <a:cs typeface="Trebuchet MS"/>
              </a:rPr>
              <a:t> </a:t>
            </a:r>
            <a:r>
              <a:rPr dirty="0" sz="800" spc="-20" b="1">
                <a:latin typeface="Trebuchet MS"/>
                <a:cs typeface="Trebuchet MS"/>
              </a:rPr>
              <a:t>STOP</a:t>
            </a:r>
            <a:endParaRPr sz="800">
              <a:latin typeface="Trebuchet MS"/>
              <a:cs typeface="Trebuchet MS"/>
            </a:endParaRPr>
          </a:p>
          <a:p>
            <a:pPr lvl="1" marL="114935" indent="-114935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114935" algn="l"/>
              </a:tabLst>
            </a:pPr>
            <a:r>
              <a:rPr dirty="0" sz="800" spc="-20">
                <a:latin typeface="Tahoma"/>
                <a:cs typeface="Tahoma"/>
              </a:rPr>
              <a:t>for</a:t>
            </a:r>
            <a:r>
              <a:rPr dirty="0" sz="800" spc="-65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people</a:t>
            </a:r>
            <a:r>
              <a:rPr dirty="0" sz="800" spc="-60">
                <a:latin typeface="Tahoma"/>
                <a:cs typeface="Tahoma"/>
              </a:rPr>
              <a:t> </a:t>
            </a:r>
            <a:r>
              <a:rPr dirty="0" sz="800" spc="-20">
                <a:latin typeface="Tahoma"/>
                <a:cs typeface="Tahoma"/>
              </a:rPr>
              <a:t>with</a:t>
            </a:r>
            <a:r>
              <a:rPr dirty="0" sz="800" spc="-55">
                <a:latin typeface="Tahoma"/>
                <a:cs typeface="Tahoma"/>
              </a:rPr>
              <a:t> </a:t>
            </a:r>
            <a:r>
              <a:rPr dirty="0" sz="800" spc="-20">
                <a:latin typeface="Tahoma"/>
                <a:cs typeface="Tahoma"/>
              </a:rPr>
              <a:t>type</a:t>
            </a:r>
            <a:r>
              <a:rPr dirty="0" sz="800" spc="-60">
                <a:latin typeface="Tahoma"/>
                <a:cs typeface="Tahoma"/>
              </a:rPr>
              <a:t> </a:t>
            </a:r>
            <a:r>
              <a:rPr dirty="0" sz="800" spc="-20">
                <a:latin typeface="Tahoma"/>
                <a:cs typeface="Tahoma"/>
              </a:rPr>
              <a:t>2</a:t>
            </a:r>
            <a:r>
              <a:rPr dirty="0" sz="800" spc="-70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diabetes,</a:t>
            </a:r>
            <a:r>
              <a:rPr dirty="0" sz="800" spc="-60">
                <a:latin typeface="Tahoma"/>
                <a:cs typeface="Tahoma"/>
              </a:rPr>
              <a:t> </a:t>
            </a:r>
            <a:r>
              <a:rPr dirty="0" sz="800" spc="-20">
                <a:latin typeface="Tahoma"/>
                <a:cs typeface="Tahoma"/>
              </a:rPr>
              <a:t>agents</a:t>
            </a:r>
            <a:r>
              <a:rPr dirty="0" sz="800" spc="-60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that</a:t>
            </a:r>
            <a:r>
              <a:rPr dirty="0" sz="800" spc="-70">
                <a:latin typeface="Tahoma"/>
                <a:cs typeface="Tahoma"/>
              </a:rPr>
              <a:t> </a:t>
            </a:r>
            <a:r>
              <a:rPr dirty="0" sz="800" spc="-20">
                <a:latin typeface="Tahoma"/>
                <a:cs typeface="Tahoma"/>
              </a:rPr>
              <a:t>may</a:t>
            </a:r>
            <a:r>
              <a:rPr dirty="0" sz="800" spc="-60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cause</a:t>
            </a:r>
            <a:r>
              <a:rPr dirty="0" sz="800" spc="-60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hypoglycemia</a:t>
            </a:r>
            <a:r>
              <a:rPr dirty="0" sz="800" spc="-60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should</a:t>
            </a:r>
            <a:r>
              <a:rPr dirty="0" sz="800" spc="-65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be</a:t>
            </a:r>
            <a:r>
              <a:rPr dirty="0" sz="800" spc="-60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reduced</a:t>
            </a:r>
            <a:r>
              <a:rPr dirty="0" sz="800" spc="-60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in</a:t>
            </a:r>
            <a:r>
              <a:rPr dirty="0" sz="800" spc="-55">
                <a:latin typeface="Tahoma"/>
                <a:cs typeface="Tahoma"/>
              </a:rPr>
              <a:t> </a:t>
            </a:r>
            <a:r>
              <a:rPr dirty="0" sz="800" spc="-20">
                <a:latin typeface="Tahoma"/>
                <a:cs typeface="Tahoma"/>
              </a:rPr>
              <a:t>dose</a:t>
            </a:r>
            <a:endParaRPr sz="800">
              <a:latin typeface="Tahoma"/>
              <a:cs typeface="Tahoma"/>
            </a:endParaRPr>
          </a:p>
          <a:p>
            <a:pPr lvl="1" marL="114935" indent="-1149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114935" algn="l"/>
              </a:tabLst>
            </a:pPr>
            <a:r>
              <a:rPr dirty="0" sz="800" spc="-10">
                <a:latin typeface="Tahoma"/>
                <a:cs typeface="Tahoma"/>
              </a:rPr>
              <a:t>allow</a:t>
            </a:r>
            <a:r>
              <a:rPr dirty="0" sz="800" spc="-65">
                <a:latin typeface="Tahoma"/>
                <a:cs typeface="Tahoma"/>
              </a:rPr>
              <a:t> </a:t>
            </a:r>
            <a:r>
              <a:rPr dirty="0" sz="800" spc="-20">
                <a:latin typeface="Tahoma"/>
                <a:cs typeface="Tahoma"/>
              </a:rPr>
              <a:t>for</a:t>
            </a:r>
            <a:r>
              <a:rPr dirty="0" sz="800" spc="-65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glucose</a:t>
            </a:r>
            <a:r>
              <a:rPr dirty="0" sz="800" spc="-75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values</a:t>
            </a:r>
            <a:r>
              <a:rPr dirty="0" sz="800" spc="-65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in</a:t>
            </a:r>
            <a:r>
              <a:rPr dirty="0" sz="800" spc="-55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the</a:t>
            </a:r>
            <a:r>
              <a:rPr dirty="0" sz="800" spc="-70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upper</a:t>
            </a:r>
            <a:r>
              <a:rPr dirty="0" sz="800" spc="-65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level</a:t>
            </a:r>
            <a:r>
              <a:rPr dirty="0" sz="800" spc="-65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of</a:t>
            </a:r>
            <a:r>
              <a:rPr dirty="0" sz="800" spc="-60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the</a:t>
            </a:r>
            <a:r>
              <a:rPr dirty="0" sz="800" spc="-70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desired</a:t>
            </a:r>
            <a:r>
              <a:rPr dirty="0" sz="800" spc="-65">
                <a:latin typeface="Tahoma"/>
                <a:cs typeface="Tahoma"/>
              </a:rPr>
              <a:t> </a:t>
            </a:r>
            <a:r>
              <a:rPr dirty="0" sz="800" spc="-20">
                <a:latin typeface="Tahoma"/>
                <a:cs typeface="Tahoma"/>
              </a:rPr>
              <a:t>goal</a:t>
            </a:r>
            <a:r>
              <a:rPr dirty="0" sz="800" spc="-65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range.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3.</a:t>
            </a:r>
            <a:r>
              <a:rPr dirty="0" sz="1000" spc="-100"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E97132"/>
                </a:solidFill>
                <a:latin typeface="Tahoma"/>
                <a:cs typeface="Tahoma"/>
              </a:rPr>
              <a:t>A</a:t>
            </a:r>
            <a:r>
              <a:rPr dirty="0" sz="1000" spc="-110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E97132"/>
                </a:solidFill>
                <a:latin typeface="Tahoma"/>
                <a:cs typeface="Tahoma"/>
              </a:rPr>
              <a:t>dying</a:t>
            </a:r>
            <a:r>
              <a:rPr dirty="0" sz="1000" spc="-105">
                <a:solidFill>
                  <a:srgbClr val="E97132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E97132"/>
                </a:solidFill>
                <a:latin typeface="Tahoma"/>
                <a:cs typeface="Tahoma"/>
              </a:rPr>
              <a:t>individual</a:t>
            </a:r>
            <a:r>
              <a:rPr dirty="0" sz="1000" spc="-30">
                <a:latin typeface="Tahoma"/>
                <a:cs typeface="Tahoma"/>
              </a:rPr>
              <a:t>:</a:t>
            </a:r>
            <a:r>
              <a:rPr dirty="0" sz="1000" spc="-100">
                <a:latin typeface="Tahoma"/>
                <a:cs typeface="Tahoma"/>
              </a:rPr>
              <a:t> 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Discontinuation</a:t>
            </a:r>
            <a:r>
              <a:rPr dirty="0" u="sng" sz="1000" spc="-10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of</a:t>
            </a:r>
            <a:r>
              <a:rPr dirty="0" u="sng" sz="1000" spc="-9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medications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83919" y="3663188"/>
            <a:ext cx="486918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935" indent="-1149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14935" algn="l"/>
              </a:tabLst>
            </a:pPr>
            <a:r>
              <a:rPr dirty="0" sz="800" spc="-20">
                <a:latin typeface="Tahoma"/>
                <a:cs typeface="Tahoma"/>
              </a:rPr>
              <a:t>for</a:t>
            </a:r>
            <a:r>
              <a:rPr dirty="0" sz="800" spc="-65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people</a:t>
            </a:r>
            <a:r>
              <a:rPr dirty="0" sz="800" spc="-65">
                <a:latin typeface="Tahoma"/>
                <a:cs typeface="Tahoma"/>
              </a:rPr>
              <a:t> </a:t>
            </a:r>
            <a:r>
              <a:rPr dirty="0" sz="800" spc="-20">
                <a:latin typeface="Tahoma"/>
                <a:cs typeface="Tahoma"/>
              </a:rPr>
              <a:t>with</a:t>
            </a:r>
            <a:r>
              <a:rPr dirty="0" sz="800" spc="-60">
                <a:latin typeface="Tahoma"/>
                <a:cs typeface="Tahoma"/>
              </a:rPr>
              <a:t> </a:t>
            </a:r>
            <a:r>
              <a:rPr dirty="0" sz="800" spc="-20">
                <a:latin typeface="Tahoma"/>
                <a:cs typeface="Tahoma"/>
              </a:rPr>
              <a:t>type</a:t>
            </a:r>
            <a:r>
              <a:rPr dirty="0" sz="800" spc="-65">
                <a:latin typeface="Tahoma"/>
                <a:cs typeface="Tahoma"/>
              </a:rPr>
              <a:t> </a:t>
            </a:r>
            <a:r>
              <a:rPr dirty="0" sz="800" spc="-20">
                <a:latin typeface="Tahoma"/>
                <a:cs typeface="Tahoma"/>
              </a:rPr>
              <a:t>2</a:t>
            </a:r>
            <a:r>
              <a:rPr dirty="0" sz="800" spc="-65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diabetes,</a:t>
            </a:r>
            <a:r>
              <a:rPr dirty="0" sz="800" spc="-65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the</a:t>
            </a:r>
            <a:r>
              <a:rPr dirty="0" sz="800" spc="-65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discontinuation</a:t>
            </a:r>
            <a:r>
              <a:rPr dirty="0" sz="800" spc="-60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of</a:t>
            </a:r>
            <a:r>
              <a:rPr dirty="0" sz="800" spc="-55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all</a:t>
            </a:r>
            <a:r>
              <a:rPr dirty="0" sz="800" spc="-65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medications</a:t>
            </a:r>
            <a:r>
              <a:rPr dirty="0" sz="800" spc="-65">
                <a:latin typeface="Tahoma"/>
                <a:cs typeface="Tahoma"/>
              </a:rPr>
              <a:t> </a:t>
            </a:r>
            <a:r>
              <a:rPr dirty="0" sz="800" spc="-20">
                <a:latin typeface="Tahoma"/>
                <a:cs typeface="Tahoma"/>
              </a:rPr>
              <a:t>may</a:t>
            </a:r>
            <a:r>
              <a:rPr dirty="0" sz="800" spc="-65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be</a:t>
            </a:r>
            <a:r>
              <a:rPr dirty="0" sz="800" spc="-65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reasonable</a:t>
            </a:r>
            <a:r>
              <a:rPr dirty="0" sz="800" spc="-60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as</a:t>
            </a:r>
            <a:r>
              <a:rPr dirty="0" sz="800" spc="-65">
                <a:latin typeface="Tahoma"/>
                <a:cs typeface="Tahoma"/>
              </a:rPr>
              <a:t> </a:t>
            </a:r>
            <a:r>
              <a:rPr dirty="0" sz="800" spc="-25">
                <a:latin typeface="Tahoma"/>
                <a:cs typeface="Tahoma"/>
              </a:rPr>
              <a:t>they</a:t>
            </a:r>
            <a:r>
              <a:rPr dirty="0" sz="800" spc="-65">
                <a:latin typeface="Tahoma"/>
                <a:cs typeface="Tahoma"/>
              </a:rPr>
              <a:t> </a:t>
            </a:r>
            <a:r>
              <a:rPr dirty="0" sz="800" spc="-20">
                <a:latin typeface="Tahoma"/>
                <a:cs typeface="Tahoma"/>
              </a:rPr>
              <a:t>are</a:t>
            </a:r>
            <a:r>
              <a:rPr dirty="0" sz="800" spc="-65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unlikely</a:t>
            </a:r>
            <a:endParaRPr sz="8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83919" y="3708908"/>
            <a:ext cx="4803140" cy="41910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340"/>
              </a:spcBef>
            </a:pPr>
            <a:r>
              <a:rPr dirty="0" sz="800" spc="-10">
                <a:latin typeface="Tahoma"/>
                <a:cs typeface="Tahoma"/>
              </a:rPr>
              <a:t>to</a:t>
            </a:r>
            <a:r>
              <a:rPr dirty="0" sz="800" spc="-75">
                <a:latin typeface="Tahoma"/>
                <a:cs typeface="Tahoma"/>
              </a:rPr>
              <a:t> </a:t>
            </a:r>
            <a:r>
              <a:rPr dirty="0" sz="800" spc="-25">
                <a:latin typeface="Tahoma"/>
                <a:cs typeface="Tahoma"/>
              </a:rPr>
              <a:t>have</a:t>
            </a:r>
            <a:r>
              <a:rPr dirty="0" sz="800" spc="-75">
                <a:latin typeface="Tahoma"/>
                <a:cs typeface="Tahoma"/>
              </a:rPr>
              <a:t> </a:t>
            </a:r>
            <a:r>
              <a:rPr dirty="0" sz="800" spc="-25">
                <a:latin typeface="Tahoma"/>
                <a:cs typeface="Tahoma"/>
              </a:rPr>
              <a:t>any</a:t>
            </a:r>
            <a:r>
              <a:rPr dirty="0" sz="800" spc="-70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oral</a:t>
            </a:r>
            <a:r>
              <a:rPr dirty="0" sz="800" spc="-70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intake</a:t>
            </a:r>
            <a:endParaRPr sz="800">
              <a:latin typeface="Tahoma"/>
              <a:cs typeface="Tahoma"/>
            </a:endParaRPr>
          </a:p>
          <a:p>
            <a:pPr marL="114300" marR="5080" indent="-114300">
              <a:lnSpc>
                <a:spcPct val="72500"/>
              </a:lnSpc>
              <a:spcBef>
                <a:spcPts val="505"/>
              </a:spcBef>
              <a:buFont typeface="Arial MT"/>
              <a:buChar char="•"/>
              <a:tabLst>
                <a:tab pos="114300" algn="l"/>
              </a:tabLst>
            </a:pPr>
            <a:r>
              <a:rPr dirty="0" sz="800" spc="-30" b="1">
                <a:latin typeface="Trebuchet MS"/>
                <a:cs typeface="Trebuchet MS"/>
              </a:rPr>
              <a:t>in</a:t>
            </a:r>
            <a:r>
              <a:rPr dirty="0" sz="800" spc="-50" b="1">
                <a:latin typeface="Trebuchet MS"/>
                <a:cs typeface="Trebuchet MS"/>
              </a:rPr>
              <a:t> </a:t>
            </a:r>
            <a:r>
              <a:rPr dirty="0" sz="800" spc="-10" b="1">
                <a:latin typeface="Trebuchet MS"/>
                <a:cs typeface="Trebuchet MS"/>
              </a:rPr>
              <a:t>people</a:t>
            </a:r>
            <a:r>
              <a:rPr dirty="0" sz="800" spc="-50" b="1">
                <a:latin typeface="Trebuchet MS"/>
                <a:cs typeface="Trebuchet MS"/>
              </a:rPr>
              <a:t> </a:t>
            </a:r>
            <a:r>
              <a:rPr dirty="0" sz="800" spc="-30" b="1">
                <a:latin typeface="Trebuchet MS"/>
                <a:cs typeface="Trebuchet MS"/>
              </a:rPr>
              <a:t>with</a:t>
            </a:r>
            <a:r>
              <a:rPr dirty="0" sz="800" spc="-50" b="1">
                <a:latin typeface="Trebuchet MS"/>
                <a:cs typeface="Trebuchet MS"/>
              </a:rPr>
              <a:t> </a:t>
            </a:r>
            <a:r>
              <a:rPr dirty="0" sz="800" spc="-30" b="1">
                <a:latin typeface="Trebuchet MS"/>
                <a:cs typeface="Trebuchet MS"/>
              </a:rPr>
              <a:t>type</a:t>
            </a:r>
            <a:r>
              <a:rPr dirty="0" sz="800" spc="-45" b="1">
                <a:latin typeface="Trebuchet MS"/>
                <a:cs typeface="Trebuchet MS"/>
              </a:rPr>
              <a:t> </a:t>
            </a:r>
            <a:r>
              <a:rPr dirty="0" sz="800" spc="-60" b="1">
                <a:latin typeface="Trebuchet MS"/>
                <a:cs typeface="Trebuchet MS"/>
              </a:rPr>
              <a:t>1</a:t>
            </a:r>
            <a:r>
              <a:rPr dirty="0" sz="800" spc="-55" b="1">
                <a:latin typeface="Trebuchet MS"/>
                <a:cs typeface="Trebuchet MS"/>
              </a:rPr>
              <a:t> </a:t>
            </a:r>
            <a:r>
              <a:rPr dirty="0" sz="800" spc="-20" b="1">
                <a:latin typeface="Trebuchet MS"/>
                <a:cs typeface="Trebuchet MS"/>
              </a:rPr>
              <a:t>diabetes,</a:t>
            </a:r>
            <a:r>
              <a:rPr dirty="0" sz="800" spc="-55" b="1">
                <a:latin typeface="Trebuchet MS"/>
                <a:cs typeface="Trebuchet MS"/>
              </a:rPr>
              <a:t> </a:t>
            </a:r>
            <a:r>
              <a:rPr dirty="0" sz="800" spc="-35" b="1">
                <a:latin typeface="Trebuchet MS"/>
                <a:cs typeface="Trebuchet MS"/>
              </a:rPr>
              <a:t>there</a:t>
            </a:r>
            <a:r>
              <a:rPr dirty="0" sz="800" spc="-50" b="1">
                <a:latin typeface="Trebuchet MS"/>
                <a:cs typeface="Trebuchet MS"/>
              </a:rPr>
              <a:t> </a:t>
            </a:r>
            <a:r>
              <a:rPr dirty="0" sz="800" b="1">
                <a:latin typeface="Trebuchet MS"/>
                <a:cs typeface="Trebuchet MS"/>
              </a:rPr>
              <a:t>is</a:t>
            </a:r>
            <a:r>
              <a:rPr dirty="0" sz="800" spc="-45" b="1">
                <a:latin typeface="Trebuchet MS"/>
                <a:cs typeface="Trebuchet MS"/>
              </a:rPr>
              <a:t> </a:t>
            </a:r>
            <a:r>
              <a:rPr dirty="0" sz="800" spc="-10" b="1">
                <a:latin typeface="Trebuchet MS"/>
                <a:cs typeface="Trebuchet MS"/>
              </a:rPr>
              <a:t>no</a:t>
            </a:r>
            <a:r>
              <a:rPr dirty="0" sz="800" spc="-55" b="1">
                <a:latin typeface="Trebuchet MS"/>
                <a:cs typeface="Trebuchet MS"/>
              </a:rPr>
              <a:t> </a:t>
            </a:r>
            <a:r>
              <a:rPr dirty="0" sz="800" b="1">
                <a:latin typeface="Trebuchet MS"/>
                <a:cs typeface="Trebuchet MS"/>
              </a:rPr>
              <a:t>consensus,</a:t>
            </a:r>
            <a:r>
              <a:rPr dirty="0" sz="800" spc="-55" b="1">
                <a:latin typeface="Trebuchet MS"/>
                <a:cs typeface="Trebuchet MS"/>
              </a:rPr>
              <a:t> </a:t>
            </a:r>
            <a:r>
              <a:rPr dirty="0" sz="800" spc="-25" b="1">
                <a:latin typeface="Trebuchet MS"/>
                <a:cs typeface="Trebuchet MS"/>
              </a:rPr>
              <a:t>but</a:t>
            </a:r>
            <a:r>
              <a:rPr dirty="0" sz="800" spc="-45" b="1">
                <a:latin typeface="Trebuchet MS"/>
                <a:cs typeface="Trebuchet MS"/>
              </a:rPr>
              <a:t> </a:t>
            </a:r>
            <a:r>
              <a:rPr dirty="0" sz="800" b="1">
                <a:latin typeface="Trebuchet MS"/>
                <a:cs typeface="Trebuchet MS"/>
              </a:rPr>
              <a:t>a</a:t>
            </a:r>
            <a:r>
              <a:rPr dirty="0" sz="800" spc="-45" b="1">
                <a:latin typeface="Trebuchet MS"/>
                <a:cs typeface="Trebuchet MS"/>
              </a:rPr>
              <a:t> </a:t>
            </a:r>
            <a:r>
              <a:rPr dirty="0" sz="800" b="1">
                <a:latin typeface="Trebuchet MS"/>
                <a:cs typeface="Trebuchet MS"/>
              </a:rPr>
              <a:t>small</a:t>
            </a:r>
            <a:r>
              <a:rPr dirty="0" sz="800" spc="-50" b="1">
                <a:latin typeface="Trebuchet MS"/>
                <a:cs typeface="Trebuchet MS"/>
              </a:rPr>
              <a:t> </a:t>
            </a:r>
            <a:r>
              <a:rPr dirty="0" sz="800" spc="-10" b="1">
                <a:latin typeface="Trebuchet MS"/>
                <a:cs typeface="Trebuchet MS"/>
              </a:rPr>
              <a:t>amount</a:t>
            </a:r>
            <a:r>
              <a:rPr dirty="0" sz="800" spc="-40" b="1">
                <a:latin typeface="Trebuchet MS"/>
                <a:cs typeface="Trebuchet MS"/>
              </a:rPr>
              <a:t> </a:t>
            </a:r>
            <a:r>
              <a:rPr dirty="0" sz="800" spc="-25" b="1">
                <a:latin typeface="Trebuchet MS"/>
                <a:cs typeface="Trebuchet MS"/>
              </a:rPr>
              <a:t>of</a:t>
            </a:r>
            <a:r>
              <a:rPr dirty="0" sz="800" spc="-50" b="1">
                <a:latin typeface="Trebuchet MS"/>
                <a:cs typeface="Trebuchet MS"/>
              </a:rPr>
              <a:t> </a:t>
            </a:r>
            <a:r>
              <a:rPr dirty="0" sz="800" b="1">
                <a:latin typeface="Trebuchet MS"/>
                <a:cs typeface="Trebuchet MS"/>
              </a:rPr>
              <a:t>basal</a:t>
            </a:r>
            <a:r>
              <a:rPr dirty="0" sz="800" spc="-50" b="1">
                <a:latin typeface="Trebuchet MS"/>
                <a:cs typeface="Trebuchet MS"/>
              </a:rPr>
              <a:t> </a:t>
            </a:r>
            <a:r>
              <a:rPr dirty="0" sz="800" spc="-10" b="1">
                <a:latin typeface="Trebuchet MS"/>
                <a:cs typeface="Trebuchet MS"/>
              </a:rPr>
              <a:t>insulin</a:t>
            </a:r>
            <a:r>
              <a:rPr dirty="0" sz="800" spc="-45" b="1">
                <a:latin typeface="Trebuchet MS"/>
                <a:cs typeface="Trebuchet MS"/>
              </a:rPr>
              <a:t> </a:t>
            </a:r>
            <a:r>
              <a:rPr dirty="0" sz="800" spc="-10" b="1">
                <a:latin typeface="Trebuchet MS"/>
                <a:cs typeface="Trebuchet MS"/>
              </a:rPr>
              <a:t>may</a:t>
            </a:r>
            <a:r>
              <a:rPr dirty="0" sz="800" spc="-50" b="1">
                <a:latin typeface="Trebuchet MS"/>
                <a:cs typeface="Trebuchet MS"/>
              </a:rPr>
              <a:t> </a:t>
            </a:r>
            <a:r>
              <a:rPr dirty="0" sz="800" spc="-10" b="1">
                <a:latin typeface="Trebuchet MS"/>
                <a:cs typeface="Trebuchet MS"/>
              </a:rPr>
              <a:t>prevent acute</a:t>
            </a:r>
            <a:r>
              <a:rPr dirty="0" sz="800" spc="-30" b="1">
                <a:latin typeface="Trebuchet MS"/>
                <a:cs typeface="Trebuchet MS"/>
              </a:rPr>
              <a:t> </a:t>
            </a:r>
            <a:r>
              <a:rPr dirty="0" sz="800" spc="-20" b="1">
                <a:latin typeface="Trebuchet MS"/>
                <a:cs typeface="Trebuchet MS"/>
              </a:rPr>
              <a:t>hyperglycemic</a:t>
            </a:r>
            <a:r>
              <a:rPr dirty="0" sz="800" spc="-35" b="1">
                <a:latin typeface="Trebuchet MS"/>
                <a:cs typeface="Trebuchet MS"/>
              </a:rPr>
              <a:t> </a:t>
            </a:r>
            <a:r>
              <a:rPr dirty="0" sz="800" spc="-10" b="1">
                <a:latin typeface="Trebuchet MS"/>
                <a:cs typeface="Trebuchet MS"/>
              </a:rPr>
              <a:t>complications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83919" y="4259071"/>
            <a:ext cx="3702685" cy="241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latin typeface="Tahoma"/>
                <a:cs typeface="Tahoma"/>
              </a:rPr>
              <a:t>American</a:t>
            </a:r>
            <a:r>
              <a:rPr dirty="0" sz="500" spc="-3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Diabetes</a:t>
            </a:r>
            <a:r>
              <a:rPr dirty="0" sz="500" spc="-3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Association</a:t>
            </a:r>
            <a:r>
              <a:rPr dirty="0" sz="500" spc="-3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Professional</a:t>
            </a:r>
            <a:r>
              <a:rPr dirty="0" sz="500" spc="-3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Practice</a:t>
            </a:r>
            <a:r>
              <a:rPr dirty="0" sz="500" spc="-3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Committee</a:t>
            </a:r>
            <a:r>
              <a:rPr dirty="0" sz="500" spc="-35">
                <a:latin typeface="Tahoma"/>
                <a:cs typeface="Tahoma"/>
              </a:rPr>
              <a:t> </a:t>
            </a:r>
            <a:r>
              <a:rPr dirty="0" sz="500" spc="-20">
                <a:latin typeface="Tahoma"/>
                <a:cs typeface="Tahoma"/>
              </a:rPr>
              <a:t>for</a:t>
            </a:r>
            <a:r>
              <a:rPr dirty="0" sz="500" spc="-25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Diabetes*;</a:t>
            </a:r>
            <a:r>
              <a:rPr dirty="0" sz="500" spc="-35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13.</a:t>
            </a:r>
            <a:r>
              <a:rPr dirty="0" sz="500" spc="-3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Older</a:t>
            </a:r>
            <a:r>
              <a:rPr dirty="0" sz="500" spc="-30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Adults:</a:t>
            </a:r>
            <a:r>
              <a:rPr dirty="0" sz="500" spc="-3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Standards</a:t>
            </a:r>
            <a:r>
              <a:rPr dirty="0" sz="500" spc="-30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of</a:t>
            </a:r>
            <a:r>
              <a:rPr dirty="0" sz="500" spc="-3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Care</a:t>
            </a:r>
            <a:r>
              <a:rPr dirty="0" sz="500" spc="-3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in</a:t>
            </a:r>
            <a:r>
              <a:rPr dirty="0" sz="500" spc="-3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Diabetes—</a:t>
            </a:r>
            <a:r>
              <a:rPr dirty="0" sz="500" spc="-10">
                <a:latin typeface="Tahoma"/>
                <a:cs typeface="Tahoma"/>
              </a:rPr>
              <a:t>2026.</a:t>
            </a:r>
            <a:endParaRPr sz="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500" spc="-10" i="1">
                <a:latin typeface="Trebuchet MS"/>
                <a:cs typeface="Trebuchet MS"/>
              </a:rPr>
              <a:t>Diabetes </a:t>
            </a:r>
            <a:r>
              <a:rPr dirty="0" sz="500" i="1">
                <a:latin typeface="Trebuchet MS"/>
                <a:cs typeface="Trebuchet MS"/>
              </a:rPr>
              <a:t>Care</a:t>
            </a:r>
            <a:r>
              <a:rPr dirty="0" sz="500" spc="-15" i="1">
                <a:latin typeface="Trebuchet MS"/>
                <a:cs typeface="Trebuchet MS"/>
              </a:rPr>
              <a:t> </a:t>
            </a:r>
            <a:r>
              <a:rPr dirty="0" sz="500" spc="-10">
                <a:latin typeface="Tahoma"/>
                <a:cs typeface="Tahoma"/>
              </a:rPr>
              <a:t>1</a:t>
            </a:r>
            <a:r>
              <a:rPr dirty="0" sz="500" spc="-15">
                <a:latin typeface="Tahoma"/>
                <a:cs typeface="Tahoma"/>
              </a:rPr>
              <a:t> </a:t>
            </a:r>
            <a:r>
              <a:rPr dirty="0" sz="500" spc="-20">
                <a:latin typeface="Tahoma"/>
                <a:cs typeface="Tahoma"/>
              </a:rPr>
              <a:t>January</a:t>
            </a:r>
            <a:r>
              <a:rPr dirty="0" sz="500" spc="-15">
                <a:latin typeface="Tahoma"/>
                <a:cs typeface="Tahoma"/>
              </a:rPr>
              <a:t> </a:t>
            </a:r>
            <a:r>
              <a:rPr dirty="0" sz="500" spc="-25">
                <a:latin typeface="Tahoma"/>
                <a:cs typeface="Tahoma"/>
              </a:rPr>
              <a:t>2026;</a:t>
            </a:r>
            <a:r>
              <a:rPr dirty="0" sz="500" spc="-20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49 </a:t>
            </a:r>
            <a:r>
              <a:rPr dirty="0" sz="500" spc="-20">
                <a:latin typeface="Tahoma"/>
                <a:cs typeface="Tahoma"/>
              </a:rPr>
              <a:t>(Supplement_1):</a:t>
            </a:r>
            <a:r>
              <a:rPr dirty="0" sz="500" spc="-15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S277–S296</a:t>
            </a:r>
            <a:endParaRPr sz="5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25499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844549" y="11747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838199" y="5461000"/>
            <a:ext cx="6096000" cy="3429000"/>
            <a:chOff x="838199" y="5461000"/>
            <a:chExt cx="6096000" cy="3429000"/>
          </a:xfrm>
        </p:grpSpPr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2098" y="5825564"/>
              <a:ext cx="3935462" cy="250638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44549" y="5467350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0" y="0"/>
                  </a:moveTo>
                  <a:lnTo>
                    <a:pt x="6083300" y="0"/>
                  </a:lnTo>
                  <a:lnTo>
                    <a:pt x="6083300" y="3416300"/>
                  </a:lnTo>
                  <a:lnTo>
                    <a:pt x="0" y="3416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825499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605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ahoma"/>
                <a:cs typeface="Tahoma"/>
              </a:rPr>
              <a:t>5/8/26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919287" y="1250950"/>
            <a:ext cx="4053204" cy="436245"/>
          </a:xfrm>
          <a:prstGeom prst="rect">
            <a:avLst/>
          </a:prstGeom>
          <a:solidFill>
            <a:srgbClr val="C1E5F5"/>
          </a:solidFill>
        </p:spPr>
        <p:txBody>
          <a:bodyPr wrap="square" lIns="0" tIns="57150" rIns="0" bIns="0" rtlCol="0" vert="horz">
            <a:spAutoFit/>
          </a:bodyPr>
          <a:lstStyle/>
          <a:p>
            <a:pPr marL="45085">
              <a:lnSpc>
                <a:spcPct val="100000"/>
              </a:lnSpc>
              <a:spcBef>
                <a:spcPts val="450"/>
              </a:spcBef>
            </a:pPr>
            <a:r>
              <a:rPr dirty="0" sz="1800" spc="-20">
                <a:latin typeface="Franklin Gothic Medium"/>
                <a:cs typeface="Franklin Gothic Medium"/>
              </a:rPr>
              <a:t>Risk</a:t>
            </a:r>
            <a:r>
              <a:rPr dirty="0" sz="1800" spc="-90">
                <a:latin typeface="Franklin Gothic Medium"/>
                <a:cs typeface="Franklin Gothic Medium"/>
              </a:rPr>
              <a:t> </a:t>
            </a:r>
            <a:r>
              <a:rPr dirty="0" sz="1800" spc="-10">
                <a:latin typeface="Franklin Gothic Medium"/>
                <a:cs typeface="Franklin Gothic Medium"/>
              </a:rPr>
              <a:t>factors</a:t>
            </a:r>
            <a:r>
              <a:rPr dirty="0" sz="1800" spc="-85">
                <a:latin typeface="Franklin Gothic Medium"/>
                <a:cs typeface="Franklin Gothic Medium"/>
              </a:rPr>
              <a:t> </a:t>
            </a:r>
            <a:r>
              <a:rPr dirty="0" sz="1800">
                <a:latin typeface="Franklin Gothic Medium"/>
                <a:cs typeface="Franklin Gothic Medium"/>
              </a:rPr>
              <a:t>for</a:t>
            </a:r>
            <a:r>
              <a:rPr dirty="0" sz="1800" spc="-85">
                <a:latin typeface="Franklin Gothic Medium"/>
                <a:cs typeface="Franklin Gothic Medium"/>
              </a:rPr>
              <a:t> </a:t>
            </a:r>
            <a:r>
              <a:rPr dirty="0" sz="1800" spc="-10">
                <a:latin typeface="Franklin Gothic Medium"/>
                <a:cs typeface="Franklin Gothic Medium"/>
              </a:rPr>
              <a:t>hypoglycemia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390957" y="4380484"/>
            <a:ext cx="9080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898989"/>
                </a:solidFill>
                <a:latin typeface="Calibri"/>
                <a:cs typeface="Calibri"/>
              </a:rPr>
              <a:t>15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3718" y="1970088"/>
            <a:ext cx="2479674" cy="232647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120182" y="2041651"/>
            <a:ext cx="478155" cy="4064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R="5080" indent="635">
              <a:lnSpc>
                <a:spcPct val="103699"/>
              </a:lnSpc>
              <a:spcBef>
                <a:spcPts val="110"/>
              </a:spcBef>
            </a:pPr>
            <a:r>
              <a:rPr dirty="0" sz="800" spc="-20" b="1">
                <a:latin typeface="Trebuchet MS"/>
                <a:cs typeface="Trebuchet MS"/>
              </a:rPr>
              <a:t>Long </a:t>
            </a:r>
            <a:r>
              <a:rPr dirty="0" sz="800" spc="-55" b="1">
                <a:latin typeface="Trebuchet MS"/>
                <a:cs typeface="Trebuchet MS"/>
              </a:rPr>
              <a:t>duration</a:t>
            </a:r>
            <a:r>
              <a:rPr dirty="0" sz="800" spc="-25" b="1">
                <a:latin typeface="Trebuchet MS"/>
                <a:cs typeface="Trebuchet MS"/>
              </a:rPr>
              <a:t> </a:t>
            </a:r>
            <a:r>
              <a:rPr dirty="0" sz="800" spc="-45" b="1">
                <a:latin typeface="Trebuchet MS"/>
                <a:cs typeface="Trebuchet MS"/>
              </a:rPr>
              <a:t>of</a:t>
            </a:r>
            <a:r>
              <a:rPr dirty="0" sz="800" spc="-10" b="1">
                <a:latin typeface="Trebuchet MS"/>
                <a:cs typeface="Trebuchet MS"/>
              </a:rPr>
              <a:t> diabetes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034726" y="3010916"/>
            <a:ext cx="6286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00" spc="-30" b="1">
                <a:latin typeface="Trebuchet MS"/>
                <a:cs typeface="Trebuchet MS"/>
              </a:rPr>
              <a:t>Hypoglycemia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724479" y="2081276"/>
            <a:ext cx="826135" cy="92201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R="306705" indent="-1905">
              <a:lnSpc>
                <a:spcPct val="96300"/>
              </a:lnSpc>
              <a:spcBef>
                <a:spcPts val="135"/>
              </a:spcBef>
            </a:pPr>
            <a:r>
              <a:rPr dirty="0" sz="800" spc="-45" b="1">
                <a:latin typeface="Trebuchet MS"/>
                <a:cs typeface="Trebuchet MS"/>
              </a:rPr>
              <a:t>History</a:t>
            </a:r>
            <a:r>
              <a:rPr dirty="0" sz="800" spc="-65" b="1">
                <a:latin typeface="Trebuchet MS"/>
                <a:cs typeface="Trebuchet MS"/>
              </a:rPr>
              <a:t> </a:t>
            </a:r>
            <a:r>
              <a:rPr dirty="0" sz="800" spc="-25" b="1">
                <a:latin typeface="Trebuchet MS"/>
                <a:cs typeface="Trebuchet MS"/>
              </a:rPr>
              <a:t>of </a:t>
            </a:r>
            <a:r>
              <a:rPr dirty="0" sz="800" spc="-50" b="1">
                <a:latin typeface="Trebuchet MS"/>
                <a:cs typeface="Trebuchet MS"/>
              </a:rPr>
              <a:t>hypoglycem</a:t>
            </a:r>
            <a:r>
              <a:rPr dirty="0" sz="800" spc="500" b="1">
                <a:latin typeface="Trebuchet MS"/>
                <a:cs typeface="Trebuchet MS"/>
              </a:rPr>
              <a:t> </a:t>
            </a:r>
            <a:r>
              <a:rPr dirty="0" sz="800" spc="-45" b="1">
                <a:latin typeface="Trebuchet MS"/>
                <a:cs typeface="Trebuchet MS"/>
              </a:rPr>
              <a:t>ia</a:t>
            </a:r>
            <a:r>
              <a:rPr dirty="0" sz="800" spc="-90" b="1">
                <a:latin typeface="Trebuchet MS"/>
                <a:cs typeface="Trebuchet MS"/>
              </a:rPr>
              <a:t> </a:t>
            </a:r>
            <a:r>
              <a:rPr dirty="0" sz="800" spc="-25" b="1">
                <a:latin typeface="Trebuchet MS"/>
                <a:cs typeface="Trebuchet MS"/>
              </a:rPr>
              <a:t>and </a:t>
            </a:r>
            <a:r>
              <a:rPr dirty="0" sz="800" spc="-10" b="1">
                <a:latin typeface="Trebuchet MS"/>
                <a:cs typeface="Trebuchet MS"/>
              </a:rPr>
              <a:t>impaired awareness</a:t>
            </a:r>
            <a:endParaRPr sz="800">
              <a:latin typeface="Trebuchet MS"/>
              <a:cs typeface="Trebuchet MS"/>
            </a:endParaRPr>
          </a:p>
          <a:p>
            <a:pPr algn="ctr" marL="213995" marR="5080">
              <a:lnSpc>
                <a:spcPct val="102499"/>
              </a:lnSpc>
              <a:spcBef>
                <a:spcPts val="430"/>
              </a:spcBef>
            </a:pPr>
            <a:r>
              <a:rPr dirty="0" sz="800" spc="-10" b="1">
                <a:latin typeface="Trebuchet MS"/>
                <a:cs typeface="Trebuchet MS"/>
              </a:rPr>
              <a:t>Extensive </a:t>
            </a:r>
            <a:r>
              <a:rPr dirty="0" sz="800" spc="-40" b="1">
                <a:latin typeface="Trebuchet MS"/>
                <a:cs typeface="Trebuchet MS"/>
              </a:rPr>
              <a:t>comorbidities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935505" y="3257804"/>
            <a:ext cx="504825" cy="2755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R="5080" indent="62865">
              <a:lnSpc>
                <a:spcPct val="105000"/>
              </a:lnSpc>
              <a:spcBef>
                <a:spcPts val="50"/>
              </a:spcBef>
            </a:pPr>
            <a:r>
              <a:rPr dirty="0" sz="800" spc="-45" b="1">
                <a:latin typeface="Trebuchet MS"/>
                <a:cs typeface="Trebuchet MS"/>
              </a:rPr>
              <a:t>Age</a:t>
            </a:r>
            <a:r>
              <a:rPr dirty="0" sz="800" spc="-70" b="1">
                <a:latin typeface="Trebuchet MS"/>
                <a:cs typeface="Trebuchet MS"/>
              </a:rPr>
              <a:t> </a:t>
            </a:r>
            <a:r>
              <a:rPr dirty="0" sz="800" spc="-55" b="1">
                <a:latin typeface="Trebuchet MS"/>
                <a:cs typeface="Trebuchet MS"/>
              </a:rPr>
              <a:t>&gt;</a:t>
            </a:r>
            <a:r>
              <a:rPr dirty="0" sz="800" spc="-75" b="1">
                <a:latin typeface="Trebuchet MS"/>
                <a:cs typeface="Trebuchet MS"/>
              </a:rPr>
              <a:t> </a:t>
            </a:r>
            <a:r>
              <a:rPr dirty="0" sz="800" spc="-35" b="1">
                <a:latin typeface="Trebuchet MS"/>
                <a:cs typeface="Trebuchet MS"/>
              </a:rPr>
              <a:t>75 </a:t>
            </a:r>
            <a:r>
              <a:rPr dirty="0" sz="800" spc="-45" b="1">
                <a:latin typeface="Trebuchet MS"/>
                <a:cs typeface="Trebuchet MS"/>
              </a:rPr>
              <a:t>Female</a:t>
            </a:r>
            <a:r>
              <a:rPr dirty="0" sz="800" spc="-35" b="1">
                <a:latin typeface="Trebuchet MS"/>
                <a:cs typeface="Trebuchet MS"/>
              </a:rPr>
              <a:t> sex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687982" y="3684523"/>
            <a:ext cx="419734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00" spc="-35" b="1">
                <a:latin typeface="Trebuchet MS"/>
                <a:cs typeface="Trebuchet MS"/>
              </a:rPr>
              <a:t>Cognitive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613306" y="3809491"/>
            <a:ext cx="54991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00" spc="-40" b="1">
                <a:latin typeface="Trebuchet MS"/>
                <a:cs typeface="Trebuchet MS"/>
              </a:rPr>
              <a:t>dysfunction,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337718" y="3748532"/>
            <a:ext cx="70231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00" spc="-55" b="1">
                <a:latin typeface="Trebuchet MS"/>
                <a:cs typeface="Trebuchet MS"/>
              </a:rPr>
              <a:t>irregular</a:t>
            </a:r>
            <a:r>
              <a:rPr dirty="0" sz="800" spc="-15" b="1">
                <a:latin typeface="Trebuchet MS"/>
                <a:cs typeface="Trebuchet MS"/>
              </a:rPr>
              <a:t> </a:t>
            </a:r>
            <a:r>
              <a:rPr dirty="0" sz="800" spc="-10" b="1">
                <a:latin typeface="Trebuchet MS"/>
                <a:cs typeface="Trebuchet MS"/>
              </a:rPr>
              <a:t>meals/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502088" y="3873500"/>
            <a:ext cx="117538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00" spc="-20" b="1">
                <a:latin typeface="Trebuchet MS"/>
                <a:cs typeface="Trebuchet MS"/>
              </a:rPr>
              <a:t>physical</a:t>
            </a:r>
            <a:r>
              <a:rPr dirty="0" sz="800" spc="150" b="1">
                <a:latin typeface="Trebuchet MS"/>
                <a:cs typeface="Trebuchet MS"/>
              </a:rPr>
              <a:t> </a:t>
            </a:r>
            <a:r>
              <a:rPr dirty="0" baseline="3472" sz="1200" b="1">
                <a:latin typeface="Trebuchet MS"/>
                <a:cs typeface="Trebuchet MS"/>
              </a:rPr>
              <a:t>CKD</a:t>
            </a:r>
            <a:r>
              <a:rPr dirty="0" baseline="3472" sz="1200" spc="-120" b="1">
                <a:latin typeface="Trebuchet MS"/>
                <a:cs typeface="Trebuchet MS"/>
              </a:rPr>
              <a:t> </a:t>
            </a:r>
            <a:r>
              <a:rPr dirty="0" baseline="3472" sz="1200" spc="-82" b="1">
                <a:latin typeface="Trebuchet MS"/>
                <a:cs typeface="Trebuchet MS"/>
              </a:rPr>
              <a:t>or</a:t>
            </a:r>
            <a:r>
              <a:rPr dirty="0" baseline="3472" sz="1200" spc="-120" b="1">
                <a:latin typeface="Trebuchet MS"/>
                <a:cs typeface="Trebuchet MS"/>
              </a:rPr>
              <a:t> </a:t>
            </a:r>
            <a:r>
              <a:rPr dirty="0" baseline="3472" sz="1200" spc="-67" b="1">
                <a:latin typeface="Trebuchet MS"/>
                <a:cs typeface="Trebuchet MS"/>
              </a:rPr>
              <a:t>End</a:t>
            </a:r>
            <a:r>
              <a:rPr dirty="0" baseline="3472" sz="1200" spc="-127" b="1">
                <a:latin typeface="Trebuchet MS"/>
                <a:cs typeface="Trebuchet MS"/>
              </a:rPr>
              <a:t> </a:t>
            </a:r>
            <a:r>
              <a:rPr dirty="0" baseline="3472" sz="1200" spc="-30" b="1">
                <a:latin typeface="Trebuchet MS"/>
                <a:cs typeface="Trebuchet MS"/>
              </a:rPr>
              <a:t>Stage</a:t>
            </a:r>
            <a:endParaRPr baseline="3472" sz="12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635760" y="3995420"/>
            <a:ext cx="4106545" cy="581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87855">
              <a:lnSpc>
                <a:spcPct val="100000"/>
              </a:lnSpc>
              <a:spcBef>
                <a:spcPts val="100"/>
              </a:spcBef>
              <a:tabLst>
                <a:tab pos="2360930" algn="l"/>
              </a:tabLst>
            </a:pPr>
            <a:r>
              <a:rPr dirty="0" baseline="3472" sz="1200" spc="-15" b="1">
                <a:latin typeface="Trebuchet MS"/>
                <a:cs typeface="Trebuchet MS"/>
              </a:rPr>
              <a:t>activity</a:t>
            </a:r>
            <a:r>
              <a:rPr dirty="0" baseline="3472" sz="1200" b="1">
                <a:latin typeface="Trebuchet MS"/>
                <a:cs typeface="Trebuchet MS"/>
              </a:rPr>
              <a:t>	</a:t>
            </a:r>
            <a:r>
              <a:rPr dirty="0" sz="800" spc="-40" b="1">
                <a:latin typeface="Trebuchet MS"/>
                <a:cs typeface="Trebuchet MS"/>
              </a:rPr>
              <a:t>Renal</a:t>
            </a:r>
            <a:r>
              <a:rPr dirty="0" sz="800" spc="-85" b="1">
                <a:latin typeface="Trebuchet MS"/>
                <a:cs typeface="Trebuchet MS"/>
              </a:rPr>
              <a:t> </a:t>
            </a:r>
            <a:r>
              <a:rPr dirty="0" sz="800" spc="-10" b="1">
                <a:latin typeface="Trebuchet MS"/>
                <a:cs typeface="Trebuchet MS"/>
              </a:rPr>
              <a:t>disease</a:t>
            </a:r>
            <a:r>
              <a:rPr dirty="0" sz="800" spc="90" b="1">
                <a:latin typeface="Trebuchet MS"/>
                <a:cs typeface="Trebuchet MS"/>
              </a:rPr>
              <a:t> </a:t>
            </a:r>
            <a:r>
              <a:rPr dirty="0" baseline="31250" sz="1200" spc="-15" b="1">
                <a:latin typeface="Trebuchet MS"/>
                <a:cs typeface="Trebuchet MS"/>
              </a:rPr>
              <a:t>Depression</a:t>
            </a:r>
            <a:endParaRPr baseline="31250"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800">
              <a:latin typeface="Trebuchet MS"/>
              <a:cs typeface="Trebuchet MS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</a:pPr>
            <a:r>
              <a:rPr dirty="0" sz="700" b="1">
                <a:latin typeface="Arial"/>
                <a:cs typeface="Arial"/>
              </a:rPr>
              <a:t>CVD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=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cardiovascular</a:t>
            </a:r>
            <a:r>
              <a:rPr dirty="0" sz="700" spc="10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disease;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VD</a:t>
            </a:r>
            <a:r>
              <a:rPr dirty="0" sz="700" spc="1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=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vascular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disease.</a:t>
            </a:r>
            <a:endParaRPr sz="7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260"/>
              </a:spcBef>
            </a:pPr>
            <a:r>
              <a:rPr dirty="0" sz="700">
                <a:solidFill>
                  <a:srgbClr val="800000"/>
                </a:solidFill>
                <a:latin typeface="Arial MT"/>
                <a:cs typeface="Arial MT"/>
              </a:rPr>
              <a:t>Ahrén</a:t>
            </a:r>
            <a:r>
              <a:rPr dirty="0" sz="700" spc="-5">
                <a:solidFill>
                  <a:srgbClr val="800000"/>
                </a:solidFill>
                <a:latin typeface="Arial MT"/>
                <a:cs typeface="Arial MT"/>
              </a:rPr>
              <a:t> </a:t>
            </a:r>
            <a:r>
              <a:rPr dirty="0" sz="700">
                <a:solidFill>
                  <a:srgbClr val="800000"/>
                </a:solidFill>
                <a:latin typeface="Arial MT"/>
                <a:cs typeface="Arial MT"/>
              </a:rPr>
              <a:t>B.</a:t>
            </a:r>
            <a:r>
              <a:rPr dirty="0" sz="700" spc="-5">
                <a:solidFill>
                  <a:srgbClr val="800000"/>
                </a:solidFill>
                <a:latin typeface="Arial MT"/>
                <a:cs typeface="Arial MT"/>
              </a:rPr>
              <a:t> </a:t>
            </a:r>
            <a:r>
              <a:rPr dirty="0" sz="700" i="1">
                <a:solidFill>
                  <a:srgbClr val="800000"/>
                </a:solidFill>
                <a:latin typeface="Arial"/>
                <a:cs typeface="Arial"/>
              </a:rPr>
              <a:t>Vasc</a:t>
            </a:r>
            <a:r>
              <a:rPr dirty="0" sz="700" spc="-5" i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800000"/>
                </a:solidFill>
                <a:latin typeface="Arial"/>
                <a:cs typeface="Arial"/>
              </a:rPr>
              <a:t>Health Risk</a:t>
            </a:r>
            <a:r>
              <a:rPr dirty="0" sz="700" spc="-5" i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800000"/>
                </a:solidFill>
                <a:latin typeface="Arial"/>
                <a:cs typeface="Arial"/>
              </a:rPr>
              <a:t>Manag</a:t>
            </a:r>
            <a:r>
              <a:rPr dirty="0" sz="700">
                <a:solidFill>
                  <a:srgbClr val="800000"/>
                </a:solidFill>
                <a:latin typeface="Arial MT"/>
                <a:cs typeface="Arial MT"/>
              </a:rPr>
              <a:t>.</a:t>
            </a:r>
            <a:r>
              <a:rPr dirty="0" sz="700" spc="-5">
                <a:solidFill>
                  <a:srgbClr val="800000"/>
                </a:solidFill>
                <a:latin typeface="Arial MT"/>
                <a:cs typeface="Arial MT"/>
              </a:rPr>
              <a:t> </a:t>
            </a:r>
            <a:r>
              <a:rPr dirty="0" sz="700" spc="-10">
                <a:solidFill>
                  <a:srgbClr val="800000"/>
                </a:solidFill>
                <a:latin typeface="Arial MT"/>
                <a:cs typeface="Arial MT"/>
              </a:rPr>
              <a:t>2013:9:155–163.</a:t>
            </a:r>
            <a:r>
              <a:rPr dirty="0" sz="700" spc="-40">
                <a:solidFill>
                  <a:srgbClr val="800000"/>
                </a:solidFill>
                <a:latin typeface="Arial MT"/>
                <a:cs typeface="Arial MT"/>
              </a:rPr>
              <a:t> </a:t>
            </a:r>
            <a:r>
              <a:rPr dirty="0" sz="700" spc="-10">
                <a:solidFill>
                  <a:srgbClr val="800000"/>
                </a:solidFill>
                <a:latin typeface="Arial MT"/>
                <a:cs typeface="Arial MT"/>
              </a:rPr>
              <a:t>Abdelhafiz</a:t>
            </a:r>
            <a:r>
              <a:rPr dirty="0" sz="700" spc="-35">
                <a:solidFill>
                  <a:srgbClr val="800000"/>
                </a:solidFill>
                <a:latin typeface="Arial MT"/>
                <a:cs typeface="Arial MT"/>
              </a:rPr>
              <a:t> </a:t>
            </a:r>
            <a:r>
              <a:rPr dirty="0" sz="700">
                <a:solidFill>
                  <a:srgbClr val="800000"/>
                </a:solidFill>
                <a:latin typeface="Arial MT"/>
                <a:cs typeface="Arial MT"/>
              </a:rPr>
              <a:t>AH,</a:t>
            </a:r>
            <a:r>
              <a:rPr dirty="0" sz="700" spc="-5">
                <a:solidFill>
                  <a:srgbClr val="800000"/>
                </a:solidFill>
                <a:latin typeface="Arial MT"/>
                <a:cs typeface="Arial MT"/>
              </a:rPr>
              <a:t> </a:t>
            </a:r>
            <a:r>
              <a:rPr dirty="0" sz="700">
                <a:solidFill>
                  <a:srgbClr val="800000"/>
                </a:solidFill>
                <a:latin typeface="Arial MT"/>
                <a:cs typeface="Arial MT"/>
              </a:rPr>
              <a:t>et</a:t>
            </a:r>
            <a:r>
              <a:rPr dirty="0" sz="700" spc="-5">
                <a:solidFill>
                  <a:srgbClr val="800000"/>
                </a:solidFill>
                <a:latin typeface="Arial MT"/>
                <a:cs typeface="Arial MT"/>
              </a:rPr>
              <a:t> </a:t>
            </a:r>
            <a:r>
              <a:rPr dirty="0" sz="700">
                <a:solidFill>
                  <a:srgbClr val="800000"/>
                </a:solidFill>
                <a:latin typeface="Arial MT"/>
                <a:cs typeface="Arial MT"/>
              </a:rPr>
              <a:t>al.</a:t>
            </a:r>
            <a:r>
              <a:rPr dirty="0" sz="700" spc="-40">
                <a:solidFill>
                  <a:srgbClr val="800000"/>
                </a:solidFill>
                <a:latin typeface="Arial MT"/>
                <a:cs typeface="Arial MT"/>
              </a:rPr>
              <a:t> </a:t>
            </a:r>
            <a:r>
              <a:rPr dirty="0" sz="700">
                <a:solidFill>
                  <a:srgbClr val="800000"/>
                </a:solidFill>
                <a:latin typeface="Arial MT"/>
                <a:cs typeface="Arial MT"/>
              </a:rPr>
              <a:t>Aging </a:t>
            </a:r>
            <a:r>
              <a:rPr dirty="0" sz="700" spc="-10">
                <a:solidFill>
                  <a:srgbClr val="800000"/>
                </a:solidFill>
                <a:latin typeface="Arial MT"/>
                <a:cs typeface="Arial MT"/>
              </a:rPr>
              <a:t>Dis.,2015;6(2):156–67.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097514" y="2724404"/>
            <a:ext cx="706120" cy="2724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40335" marR="5080" indent="-140970">
              <a:lnSpc>
                <a:spcPct val="102499"/>
              </a:lnSpc>
              <a:spcBef>
                <a:spcPts val="75"/>
              </a:spcBef>
            </a:pPr>
            <a:r>
              <a:rPr dirty="0" sz="800" spc="-30" b="1">
                <a:latin typeface="Trebuchet MS"/>
                <a:cs typeface="Trebuchet MS"/>
              </a:rPr>
              <a:t>Social,</a:t>
            </a:r>
            <a:r>
              <a:rPr dirty="0" sz="800" spc="-55" b="1">
                <a:latin typeface="Trebuchet MS"/>
                <a:cs typeface="Trebuchet MS"/>
              </a:rPr>
              <a:t> </a:t>
            </a:r>
            <a:r>
              <a:rPr dirty="0" sz="800" spc="-40" b="1">
                <a:latin typeface="Trebuchet MS"/>
                <a:cs typeface="Trebuchet MS"/>
              </a:rPr>
              <a:t>Cultural,</a:t>
            </a:r>
            <a:r>
              <a:rPr dirty="0" sz="800" spc="-10" b="1">
                <a:latin typeface="Trebuchet MS"/>
                <a:cs typeface="Trebuchet MS"/>
              </a:rPr>
              <a:t> Economic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456304" y="2224531"/>
            <a:ext cx="503555" cy="2724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R="5080" indent="24130">
              <a:lnSpc>
                <a:spcPct val="102499"/>
              </a:lnSpc>
              <a:spcBef>
                <a:spcPts val="75"/>
              </a:spcBef>
            </a:pPr>
            <a:r>
              <a:rPr dirty="0" sz="800" spc="-35" b="1">
                <a:latin typeface="Trebuchet MS"/>
                <a:cs typeface="Trebuchet MS"/>
              </a:rPr>
              <a:t>Peripheral </a:t>
            </a:r>
            <a:r>
              <a:rPr dirty="0" sz="800" spc="-55" b="1">
                <a:latin typeface="Trebuchet MS"/>
                <a:cs typeface="Trebuchet MS"/>
              </a:rPr>
              <a:t>neuropathy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163347" y="3163315"/>
            <a:ext cx="707390" cy="60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10489" indent="-635">
              <a:lnSpc>
                <a:spcPct val="105000"/>
              </a:lnSpc>
              <a:spcBef>
                <a:spcPts val="100"/>
              </a:spcBef>
            </a:pPr>
            <a:r>
              <a:rPr dirty="0" sz="800" spc="-20" b="1">
                <a:latin typeface="Trebuchet MS"/>
                <a:cs typeface="Trebuchet MS"/>
              </a:rPr>
              <a:t>Medications/ </a:t>
            </a:r>
            <a:r>
              <a:rPr dirty="0" sz="800" spc="-40" b="1">
                <a:latin typeface="Trebuchet MS"/>
                <a:cs typeface="Trebuchet MS"/>
              </a:rPr>
              <a:t>Sulfonylurea/</a:t>
            </a:r>
            <a:r>
              <a:rPr dirty="0" sz="800" spc="-10" b="1">
                <a:latin typeface="Trebuchet MS"/>
                <a:cs typeface="Trebuchet MS"/>
              </a:rPr>
              <a:t> insulin</a:t>
            </a:r>
            <a:endParaRPr sz="800">
              <a:latin typeface="Trebuchet MS"/>
              <a:cs typeface="Trebuchet MS"/>
            </a:endParaRPr>
          </a:p>
          <a:p>
            <a:pPr marL="343535">
              <a:lnSpc>
                <a:spcPct val="100000"/>
              </a:lnSpc>
              <a:spcBef>
                <a:spcPts val="575"/>
              </a:spcBef>
            </a:pPr>
            <a:r>
              <a:rPr dirty="0" sz="800" spc="-10" b="1">
                <a:latin typeface="Trebuchet MS"/>
                <a:cs typeface="Trebuchet MS"/>
              </a:rPr>
              <a:t>Missed/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785620" y="2350516"/>
            <a:ext cx="1135380" cy="942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R="5080">
              <a:lnSpc>
                <a:spcPct val="100400"/>
              </a:lnSpc>
              <a:spcBef>
                <a:spcPts val="95"/>
              </a:spcBef>
            </a:pPr>
            <a:r>
              <a:rPr dirty="0" sz="1200" spc="-10">
                <a:solidFill>
                  <a:srgbClr val="800000"/>
                </a:solidFill>
                <a:latin typeface="Calibri"/>
                <a:cs typeface="Calibri"/>
              </a:rPr>
              <a:t>Presenting symptoms</a:t>
            </a:r>
            <a:r>
              <a:rPr dirty="0" sz="1200" spc="-35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00000"/>
                </a:solidFill>
                <a:latin typeface="Calibri"/>
                <a:cs typeface="Calibri"/>
              </a:rPr>
              <a:t>may</a:t>
            </a:r>
            <a:r>
              <a:rPr dirty="0" sz="1200" spc="-3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800000"/>
                </a:solidFill>
                <a:latin typeface="Calibri"/>
                <a:cs typeface="Calibri"/>
              </a:rPr>
              <a:t>be </a:t>
            </a:r>
            <a:r>
              <a:rPr dirty="0" sz="1200" spc="-10">
                <a:solidFill>
                  <a:srgbClr val="800000"/>
                </a:solidFill>
                <a:latin typeface="Calibri"/>
                <a:cs typeface="Calibri"/>
              </a:rPr>
              <a:t>neuroglycopenic </a:t>
            </a:r>
            <a:r>
              <a:rPr dirty="0" sz="1200">
                <a:solidFill>
                  <a:srgbClr val="800000"/>
                </a:solidFill>
                <a:latin typeface="Calibri"/>
                <a:cs typeface="Calibri"/>
              </a:rPr>
              <a:t>rather</a:t>
            </a:r>
            <a:r>
              <a:rPr dirty="0" sz="1200" spc="-55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800000"/>
                </a:solidFill>
                <a:latin typeface="Calibri"/>
                <a:cs typeface="Calibri"/>
              </a:rPr>
              <a:t>than </a:t>
            </a:r>
            <a:r>
              <a:rPr dirty="0" sz="1200" spc="-10">
                <a:solidFill>
                  <a:srgbClr val="800000"/>
                </a:solidFill>
                <a:latin typeface="Calibri"/>
                <a:cs typeface="Calibri"/>
              </a:rPr>
              <a:t>adrenergic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25499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844549" y="11747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6345872" y="8644635"/>
            <a:ext cx="1206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898989"/>
                </a:solidFill>
                <a:latin typeface="Tahoma"/>
                <a:cs typeface="Tahoma"/>
              </a:rPr>
              <a:t>16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687629" y="8512047"/>
            <a:ext cx="2981960" cy="266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latin typeface="Tahoma"/>
                <a:cs typeface="Tahoma"/>
              </a:rPr>
              <a:t>Munshi</a:t>
            </a:r>
            <a:r>
              <a:rPr dirty="0" sz="500" spc="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M,</a:t>
            </a:r>
            <a:r>
              <a:rPr dirty="0" sz="500" spc="1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Kahkoska</a:t>
            </a:r>
            <a:r>
              <a:rPr dirty="0" sz="500" spc="2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AR,</a:t>
            </a:r>
            <a:r>
              <a:rPr dirty="0" sz="500" spc="1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Neumiller</a:t>
            </a:r>
            <a:r>
              <a:rPr dirty="0" sz="500" spc="15">
                <a:latin typeface="Tahoma"/>
                <a:cs typeface="Tahoma"/>
              </a:rPr>
              <a:t> </a:t>
            </a:r>
            <a:r>
              <a:rPr dirty="0" sz="500" spc="-40">
                <a:latin typeface="Tahoma"/>
                <a:cs typeface="Tahoma"/>
              </a:rPr>
              <a:t>JJ,</a:t>
            </a:r>
            <a:r>
              <a:rPr dirty="0" sz="500" spc="1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et</a:t>
            </a:r>
            <a:r>
              <a:rPr dirty="0" sz="500" spc="1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al.</a:t>
            </a:r>
            <a:r>
              <a:rPr dirty="0" sz="500" spc="15">
                <a:latin typeface="Tahoma"/>
                <a:cs typeface="Tahoma"/>
              </a:rPr>
              <a:t> </a:t>
            </a:r>
            <a:r>
              <a:rPr dirty="0" sz="500" i="1">
                <a:latin typeface="Trebuchet MS"/>
                <a:cs typeface="Trebuchet MS"/>
              </a:rPr>
              <a:t>Lancet</a:t>
            </a:r>
            <a:r>
              <a:rPr dirty="0" sz="500" spc="15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Diabetes</a:t>
            </a:r>
            <a:r>
              <a:rPr dirty="0" sz="500" spc="20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Endocrinol</a:t>
            </a:r>
            <a:r>
              <a:rPr dirty="0" sz="500" spc="10" i="1">
                <a:latin typeface="Trebuchet MS"/>
                <a:cs typeface="Trebuchet MS"/>
              </a:rPr>
              <a:t> </a:t>
            </a:r>
            <a:r>
              <a:rPr dirty="0" sz="500">
                <a:latin typeface="Tahoma"/>
                <a:cs typeface="Tahoma"/>
              </a:rPr>
              <a:t>2025</a:t>
            </a:r>
            <a:r>
              <a:rPr dirty="0" sz="500" spc="3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Feb</a:t>
            </a:r>
            <a:r>
              <a:rPr dirty="0" sz="500" spc="20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17;</a:t>
            </a:r>
            <a:r>
              <a:rPr dirty="0" sz="500" spc="10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PMID:</a:t>
            </a:r>
            <a:r>
              <a:rPr dirty="0" sz="500" spc="5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39978368.</a:t>
            </a:r>
            <a:r>
              <a:rPr dirty="0" sz="500" spc="50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ADA</a:t>
            </a:r>
            <a:r>
              <a:rPr dirty="0" sz="500" spc="9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Professional</a:t>
            </a:r>
            <a:r>
              <a:rPr dirty="0" sz="500" spc="7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Practice</a:t>
            </a:r>
            <a:r>
              <a:rPr dirty="0" sz="500" spc="9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Committee.</a:t>
            </a:r>
            <a:r>
              <a:rPr dirty="0" sz="500" spc="80">
                <a:latin typeface="Tahoma"/>
                <a:cs typeface="Tahoma"/>
              </a:rPr>
              <a:t> </a:t>
            </a:r>
            <a:r>
              <a:rPr dirty="0" sz="500" i="1">
                <a:latin typeface="Trebuchet MS"/>
                <a:cs typeface="Trebuchet MS"/>
              </a:rPr>
              <a:t>Diabetes</a:t>
            </a:r>
            <a:r>
              <a:rPr dirty="0" sz="500" spc="80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Care</a:t>
            </a:r>
            <a:r>
              <a:rPr dirty="0" sz="500" spc="95" i="1">
                <a:latin typeface="Trebuchet MS"/>
                <a:cs typeface="Trebuchet MS"/>
              </a:rPr>
              <a:t> </a:t>
            </a:r>
            <a:r>
              <a:rPr dirty="0" sz="500">
                <a:latin typeface="Tahoma"/>
                <a:cs typeface="Tahoma"/>
              </a:rPr>
              <a:t>2025;48(Suppl.</a:t>
            </a:r>
            <a:r>
              <a:rPr dirty="0" sz="500" spc="75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1):S266-</a:t>
            </a:r>
            <a:r>
              <a:rPr dirty="0" sz="500" spc="-20">
                <a:latin typeface="Tahoma"/>
                <a:cs typeface="Tahoma"/>
              </a:rPr>
              <a:t>S282.</a:t>
            </a:r>
            <a:endParaRPr sz="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500" spc="10">
                <a:latin typeface="Tahoma"/>
                <a:cs typeface="Tahoma"/>
              </a:rPr>
              <a:t>McCoy</a:t>
            </a:r>
            <a:r>
              <a:rPr dirty="0" sz="500" spc="-10">
                <a:latin typeface="Tahoma"/>
                <a:cs typeface="Tahoma"/>
              </a:rPr>
              <a:t> </a:t>
            </a:r>
            <a:r>
              <a:rPr dirty="0" sz="500" spc="10">
                <a:latin typeface="Tahoma"/>
                <a:cs typeface="Tahoma"/>
              </a:rPr>
              <a:t>RG,</a:t>
            </a:r>
            <a:r>
              <a:rPr dirty="0" sz="500" spc="-2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et</a:t>
            </a:r>
            <a:r>
              <a:rPr dirty="0" sz="500" spc="-15">
                <a:latin typeface="Tahoma"/>
                <a:cs typeface="Tahoma"/>
              </a:rPr>
              <a:t> </a:t>
            </a:r>
            <a:r>
              <a:rPr dirty="0" sz="500" spc="10">
                <a:latin typeface="Tahoma"/>
                <a:cs typeface="Tahoma"/>
              </a:rPr>
              <a:t>al.</a:t>
            </a:r>
            <a:r>
              <a:rPr dirty="0" sz="500" spc="-20">
                <a:latin typeface="Tahoma"/>
                <a:cs typeface="Tahoma"/>
              </a:rPr>
              <a:t> </a:t>
            </a:r>
            <a:r>
              <a:rPr dirty="0" sz="500" i="1">
                <a:latin typeface="Trebuchet MS"/>
                <a:cs typeface="Trebuchet MS"/>
              </a:rPr>
              <a:t>BMJ</a:t>
            </a:r>
            <a:r>
              <a:rPr dirty="0" sz="500" spc="-10" i="1">
                <a:latin typeface="Trebuchet MS"/>
                <a:cs typeface="Trebuchet MS"/>
              </a:rPr>
              <a:t> </a:t>
            </a:r>
            <a:r>
              <a:rPr dirty="0" sz="500" spc="10" i="1">
                <a:latin typeface="Trebuchet MS"/>
                <a:cs typeface="Trebuchet MS"/>
              </a:rPr>
              <a:t>Open</a:t>
            </a:r>
            <a:r>
              <a:rPr dirty="0" sz="500" spc="-5" i="1">
                <a:latin typeface="Trebuchet MS"/>
                <a:cs typeface="Trebuchet MS"/>
              </a:rPr>
              <a:t> </a:t>
            </a:r>
            <a:r>
              <a:rPr dirty="0" sz="500" spc="10" i="1">
                <a:latin typeface="Trebuchet MS"/>
                <a:cs typeface="Trebuchet MS"/>
              </a:rPr>
              <a:t>Diabetes</a:t>
            </a:r>
            <a:r>
              <a:rPr dirty="0" sz="500" spc="-10" i="1">
                <a:latin typeface="Trebuchet MS"/>
                <a:cs typeface="Trebuchet MS"/>
              </a:rPr>
              <a:t> </a:t>
            </a:r>
            <a:r>
              <a:rPr dirty="0" sz="500" spc="10" i="1">
                <a:latin typeface="Trebuchet MS"/>
                <a:cs typeface="Trebuchet MS"/>
              </a:rPr>
              <a:t>Res</a:t>
            </a:r>
            <a:r>
              <a:rPr dirty="0" sz="500" spc="-10" i="1">
                <a:latin typeface="Trebuchet MS"/>
                <a:cs typeface="Trebuchet MS"/>
              </a:rPr>
              <a:t> </a:t>
            </a:r>
            <a:r>
              <a:rPr dirty="0" sz="500" spc="10" i="1">
                <a:latin typeface="Trebuchet MS"/>
                <a:cs typeface="Trebuchet MS"/>
              </a:rPr>
              <a:t>Care</a:t>
            </a:r>
            <a:r>
              <a:rPr dirty="0" sz="500" spc="-5" i="1">
                <a:latin typeface="Trebuchet MS"/>
                <a:cs typeface="Trebuchet MS"/>
              </a:rPr>
              <a:t> </a:t>
            </a:r>
            <a:r>
              <a:rPr dirty="0" sz="500" spc="-10">
                <a:latin typeface="Tahoma"/>
                <a:cs typeface="Tahoma"/>
              </a:rPr>
              <a:t>2020;8(1):e001007.</a:t>
            </a:r>
            <a:endParaRPr sz="500">
              <a:latin typeface="Tahoma"/>
              <a:cs typeface="Tahom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163052" y="5847079"/>
            <a:ext cx="5560695" cy="2471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29895">
              <a:lnSpc>
                <a:spcPct val="100000"/>
              </a:lnSpc>
              <a:spcBef>
                <a:spcPts val="100"/>
              </a:spcBef>
            </a:pPr>
            <a:r>
              <a:rPr dirty="0" sz="1900" spc="-110">
                <a:latin typeface="Trebuchet MS"/>
                <a:cs typeface="Trebuchet MS"/>
              </a:rPr>
              <a:t>Hypoglycemia</a:t>
            </a:r>
            <a:r>
              <a:rPr dirty="0" sz="1900" spc="-175">
                <a:latin typeface="Trebuchet MS"/>
                <a:cs typeface="Trebuchet MS"/>
              </a:rPr>
              <a:t> </a:t>
            </a:r>
            <a:r>
              <a:rPr dirty="0" sz="1900" spc="-125">
                <a:latin typeface="Trebuchet MS"/>
                <a:cs typeface="Trebuchet MS"/>
              </a:rPr>
              <a:t>in</a:t>
            </a:r>
            <a:r>
              <a:rPr dirty="0" sz="1900" spc="-175">
                <a:latin typeface="Trebuchet MS"/>
                <a:cs typeface="Trebuchet MS"/>
              </a:rPr>
              <a:t> </a:t>
            </a:r>
            <a:r>
              <a:rPr dirty="0" sz="1900" spc="-120">
                <a:latin typeface="Trebuchet MS"/>
                <a:cs typeface="Trebuchet MS"/>
              </a:rPr>
              <a:t>older</a:t>
            </a:r>
            <a:r>
              <a:rPr dirty="0" sz="1900" spc="-165">
                <a:latin typeface="Trebuchet MS"/>
                <a:cs typeface="Trebuchet MS"/>
              </a:rPr>
              <a:t> </a:t>
            </a:r>
            <a:r>
              <a:rPr dirty="0" sz="1900" spc="-10">
                <a:latin typeface="Trebuchet MS"/>
                <a:cs typeface="Trebuchet MS"/>
              </a:rPr>
              <a:t>adults</a:t>
            </a:r>
            <a:endParaRPr sz="1900">
              <a:latin typeface="Trebuchet MS"/>
              <a:cs typeface="Trebuchet MS"/>
            </a:endParaRPr>
          </a:p>
          <a:p>
            <a:pPr marL="113664" indent="-113664">
              <a:lnSpc>
                <a:spcPts val="1535"/>
              </a:lnSpc>
              <a:spcBef>
                <a:spcPts val="1055"/>
              </a:spcBef>
              <a:buFont typeface="Arial MT"/>
              <a:buChar char="•"/>
              <a:tabLst>
                <a:tab pos="113664" algn="l"/>
              </a:tabLst>
            </a:pPr>
            <a:r>
              <a:rPr dirty="0" sz="1300">
                <a:latin typeface="Calibri"/>
                <a:cs typeface="Calibri"/>
              </a:rPr>
              <a:t>Older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adults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may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higher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risk:</a:t>
            </a:r>
            <a:endParaRPr sz="1300">
              <a:latin typeface="Calibri"/>
              <a:cs typeface="Calibri"/>
            </a:endParaRPr>
          </a:p>
          <a:p>
            <a:pPr lvl="1" marL="341630" indent="-113664">
              <a:lnSpc>
                <a:spcPts val="1500"/>
              </a:lnSpc>
              <a:buFont typeface="Arial MT"/>
              <a:buChar char="•"/>
              <a:tabLst>
                <a:tab pos="341630" algn="l"/>
              </a:tabLst>
            </a:pPr>
            <a:r>
              <a:rPr dirty="0" sz="1300">
                <a:latin typeface="Calibri"/>
                <a:cs typeface="Calibri"/>
              </a:rPr>
              <a:t>Irregular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meal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intake</a:t>
            </a:r>
            <a:endParaRPr sz="1300">
              <a:latin typeface="Calibri"/>
              <a:cs typeface="Calibri"/>
            </a:endParaRPr>
          </a:p>
          <a:p>
            <a:pPr lvl="1" marL="341630" indent="-113664">
              <a:lnSpc>
                <a:spcPts val="1500"/>
              </a:lnSpc>
              <a:buFont typeface="Arial MT"/>
              <a:buChar char="•"/>
              <a:tabLst>
                <a:tab pos="341630" algn="l"/>
              </a:tabLst>
            </a:pPr>
            <a:r>
              <a:rPr dirty="0" sz="1300">
                <a:latin typeface="Calibri"/>
                <a:cs typeface="Calibri"/>
              </a:rPr>
              <a:t>Insulin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deficiency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(absolute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or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relative)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requiring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insulin</a:t>
            </a:r>
            <a:endParaRPr sz="1300">
              <a:latin typeface="Calibri"/>
              <a:cs typeface="Calibri"/>
            </a:endParaRPr>
          </a:p>
          <a:p>
            <a:pPr lvl="1" marL="341630" indent="-113664">
              <a:lnSpc>
                <a:spcPts val="1535"/>
              </a:lnSpc>
              <a:buFont typeface="Arial MT"/>
              <a:buChar char="•"/>
              <a:tabLst>
                <a:tab pos="341630" algn="l"/>
              </a:tabLst>
            </a:pPr>
            <a:r>
              <a:rPr dirty="0" sz="1300">
                <a:latin typeface="Calibri"/>
                <a:cs typeface="Calibri"/>
              </a:rPr>
              <a:t>Impaired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kidney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function,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comorbidities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complications</a:t>
            </a:r>
            <a:endParaRPr sz="1300">
              <a:latin typeface="Calibri"/>
              <a:cs typeface="Calibri"/>
            </a:endParaRPr>
          </a:p>
          <a:p>
            <a:pPr marL="113664" marR="5080" indent="-114300">
              <a:lnSpc>
                <a:spcPct val="76900"/>
              </a:lnSpc>
              <a:spcBef>
                <a:spcPts val="600"/>
              </a:spcBef>
              <a:buFont typeface="Arial MT"/>
              <a:buChar char="•"/>
              <a:tabLst>
                <a:tab pos="113664" algn="l"/>
              </a:tabLst>
            </a:pPr>
            <a:r>
              <a:rPr dirty="0" sz="1300" spc="-10">
                <a:latin typeface="Calibri"/>
                <a:cs typeface="Calibri"/>
              </a:rPr>
              <a:t>Hypoglycemia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risk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increases </a:t>
            </a:r>
            <a:r>
              <a:rPr dirty="0" sz="1300">
                <a:latin typeface="Calibri"/>
                <a:cs typeface="Calibri"/>
              </a:rPr>
              <a:t>with</a:t>
            </a:r>
            <a:r>
              <a:rPr dirty="0" sz="1300" spc="-10">
                <a:latin typeface="Calibri"/>
                <a:cs typeface="Calibri"/>
              </a:rPr>
              <a:t> greater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intensity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-10">
                <a:latin typeface="Calibri"/>
                <a:cs typeface="Calibri"/>
              </a:rPr>
              <a:t> complexity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0">
                <a:latin typeface="Calibri"/>
                <a:cs typeface="Calibri"/>
              </a:rPr>
              <a:t> glucose- </a:t>
            </a:r>
            <a:r>
              <a:rPr dirty="0" sz="1300">
                <a:latin typeface="Calibri"/>
                <a:cs typeface="Calibri"/>
              </a:rPr>
              <a:t>lowering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regimen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(especially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sulfonylureas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insulin)</a:t>
            </a:r>
            <a:endParaRPr sz="1300">
              <a:latin typeface="Calibri"/>
              <a:cs typeface="Calibri"/>
            </a:endParaRPr>
          </a:p>
          <a:p>
            <a:pPr marL="113664" indent="-113664">
              <a:lnSpc>
                <a:spcPts val="1525"/>
              </a:lnSpc>
              <a:spcBef>
                <a:spcPts val="240"/>
              </a:spcBef>
              <a:buFont typeface="Arial MT"/>
              <a:buChar char="•"/>
              <a:tabLst>
                <a:tab pos="113664" algn="l"/>
              </a:tabLst>
            </a:pPr>
            <a:r>
              <a:rPr dirty="0" sz="1300" spc="-10">
                <a:latin typeface="Calibri"/>
                <a:cs typeface="Calibri"/>
              </a:rPr>
              <a:t>Increased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glycemic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variability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(not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necessarily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low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A1C)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↑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hypoglycemia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risk</a:t>
            </a:r>
            <a:endParaRPr sz="1300">
              <a:latin typeface="Calibri"/>
              <a:cs typeface="Calibri"/>
            </a:endParaRPr>
          </a:p>
          <a:p>
            <a:pPr lvl="1" marL="341630" indent="-113664">
              <a:lnSpc>
                <a:spcPts val="1525"/>
              </a:lnSpc>
              <a:buFont typeface="Arial MT"/>
              <a:buChar char="•"/>
              <a:tabLst>
                <a:tab pos="341630" algn="l"/>
              </a:tabLst>
            </a:pPr>
            <a:r>
              <a:rPr dirty="0" sz="1300">
                <a:latin typeface="Calibri"/>
                <a:cs typeface="Calibri"/>
              </a:rPr>
              <a:t>Role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diabetes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technology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Calibri"/>
              <a:cs typeface="Calibri"/>
            </a:endParaRPr>
          </a:p>
          <a:p>
            <a:pPr marL="327660">
              <a:lnSpc>
                <a:spcPct val="100000"/>
              </a:lnSpc>
              <a:tabLst>
                <a:tab pos="2554605" algn="l"/>
              </a:tabLst>
            </a:pPr>
            <a:r>
              <a:rPr dirty="0" sz="1600" spc="-10" b="1">
                <a:solidFill>
                  <a:srgbClr val="E97132"/>
                </a:solidFill>
                <a:latin typeface="Trebuchet MS"/>
                <a:cs typeface="Trebuchet MS"/>
              </a:rPr>
              <a:t>Hypoglycemia</a:t>
            </a:r>
            <a:r>
              <a:rPr dirty="0" sz="1600" b="1">
                <a:solidFill>
                  <a:srgbClr val="E97132"/>
                </a:solidFill>
                <a:latin typeface="Trebuchet MS"/>
                <a:cs typeface="Trebuchet MS"/>
              </a:rPr>
              <a:t>	</a:t>
            </a:r>
            <a:r>
              <a:rPr dirty="0" sz="1600" spc="-25" b="1">
                <a:solidFill>
                  <a:srgbClr val="E97132"/>
                </a:solidFill>
                <a:latin typeface="Trebuchet MS"/>
                <a:cs typeface="Trebuchet MS"/>
              </a:rPr>
              <a:t>Cognitive</a:t>
            </a:r>
            <a:r>
              <a:rPr dirty="0" sz="1600" spc="-80" b="1">
                <a:solidFill>
                  <a:srgbClr val="E97132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E97132"/>
                </a:solidFill>
                <a:latin typeface="Trebuchet MS"/>
                <a:cs typeface="Trebuchet MS"/>
              </a:rPr>
              <a:t>Impairment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838199" y="5461000"/>
            <a:ext cx="6096000" cy="3429000"/>
            <a:chOff x="838199" y="5461000"/>
            <a:chExt cx="6096000" cy="3429000"/>
          </a:xfrm>
        </p:grpSpPr>
        <p:sp>
          <p:nvSpPr>
            <p:cNvPr id="25" name="object 25" descr=""/>
            <p:cNvSpPr/>
            <p:nvPr/>
          </p:nvSpPr>
          <p:spPr>
            <a:xfrm>
              <a:off x="2807483" y="8119978"/>
              <a:ext cx="802640" cy="189865"/>
            </a:xfrm>
            <a:custGeom>
              <a:avLst/>
              <a:gdLst/>
              <a:ahLst/>
              <a:cxnLst/>
              <a:rect l="l" t="t" r="r" b="b"/>
              <a:pathLst>
                <a:path w="802639" h="189865">
                  <a:moveTo>
                    <a:pt x="707214" y="0"/>
                  </a:moveTo>
                  <a:lnTo>
                    <a:pt x="707214" y="47445"/>
                  </a:lnTo>
                  <a:lnTo>
                    <a:pt x="94890" y="47445"/>
                  </a:lnTo>
                  <a:lnTo>
                    <a:pt x="94890" y="0"/>
                  </a:lnTo>
                  <a:lnTo>
                    <a:pt x="0" y="94890"/>
                  </a:lnTo>
                  <a:lnTo>
                    <a:pt x="94890" y="189781"/>
                  </a:lnTo>
                  <a:lnTo>
                    <a:pt x="94890" y="142336"/>
                  </a:lnTo>
                  <a:lnTo>
                    <a:pt x="707214" y="142336"/>
                  </a:lnTo>
                  <a:lnTo>
                    <a:pt x="707214" y="189781"/>
                  </a:lnTo>
                  <a:lnTo>
                    <a:pt x="802105" y="94890"/>
                  </a:lnTo>
                  <a:lnTo>
                    <a:pt x="707214" y="0"/>
                  </a:lnTo>
                  <a:close/>
                </a:path>
              </a:pathLst>
            </a:custGeom>
            <a:solidFill>
              <a:srgbClr val="D18A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807483" y="8119978"/>
              <a:ext cx="802640" cy="189865"/>
            </a:xfrm>
            <a:custGeom>
              <a:avLst/>
              <a:gdLst/>
              <a:ahLst/>
              <a:cxnLst/>
              <a:rect l="l" t="t" r="r" b="b"/>
              <a:pathLst>
                <a:path w="802639" h="189865">
                  <a:moveTo>
                    <a:pt x="0" y="94890"/>
                  </a:moveTo>
                  <a:lnTo>
                    <a:pt x="94890" y="0"/>
                  </a:lnTo>
                  <a:lnTo>
                    <a:pt x="94890" y="47445"/>
                  </a:lnTo>
                  <a:lnTo>
                    <a:pt x="707215" y="47445"/>
                  </a:lnTo>
                  <a:lnTo>
                    <a:pt x="707215" y="0"/>
                  </a:lnTo>
                  <a:lnTo>
                    <a:pt x="802105" y="94890"/>
                  </a:lnTo>
                  <a:lnTo>
                    <a:pt x="707215" y="189781"/>
                  </a:lnTo>
                  <a:lnTo>
                    <a:pt x="707215" y="142336"/>
                  </a:lnTo>
                  <a:lnTo>
                    <a:pt x="94890" y="142336"/>
                  </a:lnTo>
                  <a:lnTo>
                    <a:pt x="94890" y="189781"/>
                  </a:lnTo>
                  <a:lnTo>
                    <a:pt x="0" y="9489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44549" y="5467350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0" y="0"/>
                  </a:moveTo>
                  <a:lnTo>
                    <a:pt x="6083300" y="0"/>
                  </a:lnTo>
                  <a:lnTo>
                    <a:pt x="6083300" y="3416300"/>
                  </a:lnTo>
                  <a:lnTo>
                    <a:pt x="0" y="3416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825499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605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ahoma"/>
                <a:cs typeface="Tahoma"/>
              </a:rPr>
              <a:t>5/8/26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44549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812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40"/>
              </a:spcBef>
            </a:pPr>
            <a:endParaRPr sz="1800">
              <a:latin typeface="Times New Roman"/>
              <a:cs typeface="Times New Roman"/>
            </a:endParaRPr>
          </a:p>
          <a:p>
            <a:pPr marL="458470">
              <a:lnSpc>
                <a:spcPct val="100000"/>
              </a:lnSpc>
            </a:pPr>
            <a:r>
              <a:rPr dirty="0" sz="1800" spc="-85">
                <a:latin typeface="Trebuchet MS"/>
                <a:cs typeface="Trebuchet MS"/>
              </a:rPr>
              <a:t>Hypoglycemia-</a:t>
            </a:r>
            <a:r>
              <a:rPr dirty="0" sz="1800" spc="-105">
                <a:latin typeface="Trebuchet MS"/>
                <a:cs typeface="Trebuchet MS"/>
              </a:rPr>
              <a:t>stronger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 spc="-85">
                <a:latin typeface="Trebuchet MS"/>
                <a:cs typeface="Trebuchet MS"/>
              </a:rPr>
              <a:t>recommendations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-135">
                <a:latin typeface="Trebuchet MS"/>
                <a:cs typeface="Trebuchet MS"/>
              </a:rPr>
              <a:t>for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30">
                <a:latin typeface="Trebuchet MS"/>
                <a:cs typeface="Trebuchet MS"/>
              </a:rPr>
              <a:t>CGM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1800">
              <a:latin typeface="Trebuchet MS"/>
              <a:cs typeface="Trebuchet MS"/>
            </a:endParaRPr>
          </a:p>
          <a:p>
            <a:pPr lvl="1" marL="458470" marR="466090" indent="-14604">
              <a:lnSpc>
                <a:spcPts val="1300"/>
              </a:lnSpc>
              <a:buFont typeface="Trebuchet MS"/>
              <a:buAutoNum type="arabicPeriod" startAt="4"/>
              <a:tabLst>
                <a:tab pos="779145" algn="l"/>
              </a:tabLst>
            </a:pPr>
            <a:r>
              <a:rPr dirty="0" sz="1200">
                <a:latin typeface="Tahoma"/>
                <a:cs typeface="Tahoma"/>
              </a:rPr>
              <a:t>	</a:t>
            </a:r>
            <a:r>
              <a:rPr dirty="0" sz="1200">
                <a:latin typeface="Tahoma"/>
                <a:cs typeface="Tahoma"/>
              </a:rPr>
              <a:t>Ascertain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and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address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episodes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of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hypoglycemia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at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routine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visits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because older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adults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with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diabetes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30">
                <a:latin typeface="Tahoma"/>
                <a:cs typeface="Tahoma"/>
              </a:rPr>
              <a:t>have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40">
                <a:latin typeface="Tahoma"/>
                <a:cs typeface="Tahoma"/>
              </a:rPr>
              <a:t>greater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risk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of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hypoglycemia,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especially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when </a:t>
            </a:r>
            <a:r>
              <a:rPr dirty="0" sz="1200" spc="-25">
                <a:latin typeface="Tahoma"/>
                <a:cs typeface="Tahoma"/>
              </a:rPr>
              <a:t>treated</a:t>
            </a:r>
            <a:r>
              <a:rPr dirty="0" sz="1200" spc="-8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with</a:t>
            </a:r>
            <a:r>
              <a:rPr dirty="0" sz="1200" spc="-8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hypoglycemic</a:t>
            </a:r>
            <a:r>
              <a:rPr dirty="0" sz="1200" spc="-8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agents</a:t>
            </a:r>
            <a:r>
              <a:rPr dirty="0" sz="1200" spc="-85">
                <a:latin typeface="Tahoma"/>
                <a:cs typeface="Tahoma"/>
              </a:rPr>
              <a:t> </a:t>
            </a:r>
            <a:r>
              <a:rPr dirty="0" sz="1200" spc="-60">
                <a:latin typeface="Tahoma"/>
                <a:cs typeface="Tahoma"/>
              </a:rPr>
              <a:t>(e.g.,</a:t>
            </a:r>
            <a:r>
              <a:rPr dirty="0" sz="1200" spc="-7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sulfonylureas,</a:t>
            </a:r>
            <a:r>
              <a:rPr dirty="0" sz="1200" spc="-7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meglitinides,</a:t>
            </a:r>
            <a:r>
              <a:rPr dirty="0" sz="1200" spc="-7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and </a:t>
            </a:r>
            <a:r>
              <a:rPr dirty="0" sz="1200" spc="-20">
                <a:latin typeface="Tahoma"/>
                <a:cs typeface="Tahoma"/>
              </a:rPr>
              <a:t>insulin).</a:t>
            </a:r>
            <a:r>
              <a:rPr dirty="0" sz="1200" spc="-55">
                <a:latin typeface="Tahoma"/>
                <a:cs typeface="Tahoma"/>
              </a:rPr>
              <a:t> </a:t>
            </a:r>
            <a:r>
              <a:rPr dirty="0" sz="1200" spc="-50" b="1">
                <a:latin typeface="Trebuchet MS"/>
                <a:cs typeface="Trebuchet MS"/>
              </a:rPr>
              <a:t>B</a:t>
            </a:r>
            <a:endParaRPr sz="1200">
              <a:latin typeface="Trebuchet MS"/>
              <a:cs typeface="Trebuchet MS"/>
            </a:endParaRPr>
          </a:p>
          <a:p>
            <a:pPr lvl="1" marL="458470" marR="514350" indent="-14604">
              <a:lnSpc>
                <a:spcPct val="87500"/>
              </a:lnSpc>
              <a:spcBef>
                <a:spcPts val="509"/>
              </a:spcBef>
              <a:buClr>
                <a:srgbClr val="000000"/>
              </a:buClr>
              <a:buFont typeface="Trebuchet MS"/>
              <a:buAutoNum type="arabicPeriod" startAt="4"/>
              <a:tabLst>
                <a:tab pos="779145" algn="l"/>
              </a:tabLst>
            </a:pPr>
            <a:r>
              <a:rPr dirty="0" sz="1200">
                <a:solidFill>
                  <a:srgbClr val="53B7E8"/>
                </a:solidFill>
                <a:latin typeface="Tahoma"/>
                <a:cs typeface="Tahoma"/>
              </a:rPr>
              <a:t>	</a:t>
            </a:r>
            <a:r>
              <a:rPr dirty="0" sz="1200">
                <a:solidFill>
                  <a:srgbClr val="53B7E8"/>
                </a:solidFill>
                <a:latin typeface="Tahoma"/>
                <a:cs typeface="Tahoma"/>
              </a:rPr>
              <a:t>Recommend</a:t>
            </a:r>
            <a:r>
              <a:rPr dirty="0" sz="1200" spc="-90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53B7E8"/>
                </a:solidFill>
                <a:latin typeface="Tahoma"/>
                <a:cs typeface="Tahoma"/>
              </a:rPr>
              <a:t>continuous</a:t>
            </a:r>
            <a:r>
              <a:rPr dirty="0" sz="1200" spc="-90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53B7E8"/>
                </a:solidFill>
                <a:latin typeface="Tahoma"/>
                <a:cs typeface="Tahoma"/>
              </a:rPr>
              <a:t>glucose</a:t>
            </a:r>
            <a:r>
              <a:rPr dirty="0" sz="1200" spc="-95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53B7E8"/>
                </a:solidFill>
                <a:latin typeface="Tahoma"/>
                <a:cs typeface="Tahoma"/>
              </a:rPr>
              <a:t>monitoring</a:t>
            </a:r>
            <a:r>
              <a:rPr dirty="0" sz="1200" spc="-90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53B7E8"/>
                </a:solidFill>
                <a:latin typeface="Tahoma"/>
                <a:cs typeface="Tahoma"/>
              </a:rPr>
              <a:t>(CGM)</a:t>
            </a:r>
            <a:r>
              <a:rPr dirty="0" sz="1200" spc="-95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53B7E8"/>
                </a:solidFill>
                <a:latin typeface="Tahoma"/>
                <a:cs typeface="Tahoma"/>
              </a:rPr>
              <a:t>for</a:t>
            </a:r>
            <a:r>
              <a:rPr dirty="0" sz="1200" spc="-90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53B7E8"/>
                </a:solidFill>
                <a:latin typeface="Tahoma"/>
                <a:cs typeface="Tahoma"/>
              </a:rPr>
              <a:t>older</a:t>
            </a:r>
            <a:r>
              <a:rPr dirty="0" sz="1200" spc="-95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53B7E8"/>
                </a:solidFill>
                <a:latin typeface="Tahoma"/>
                <a:cs typeface="Tahoma"/>
              </a:rPr>
              <a:t>adults</a:t>
            </a:r>
            <a:r>
              <a:rPr dirty="0" sz="1200" spc="-90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53B7E8"/>
                </a:solidFill>
                <a:latin typeface="Tahoma"/>
                <a:cs typeface="Tahoma"/>
              </a:rPr>
              <a:t>with </a:t>
            </a:r>
            <a:r>
              <a:rPr dirty="0" sz="1200" spc="-25">
                <a:solidFill>
                  <a:srgbClr val="53B7E8"/>
                </a:solidFill>
                <a:latin typeface="Tahoma"/>
                <a:cs typeface="Tahoma"/>
              </a:rPr>
              <a:t>type</a:t>
            </a:r>
            <a:r>
              <a:rPr dirty="0" sz="1200" spc="-114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53B7E8"/>
                </a:solidFill>
                <a:latin typeface="Tahoma"/>
                <a:cs typeface="Tahoma"/>
              </a:rPr>
              <a:t>1</a:t>
            </a:r>
            <a:r>
              <a:rPr dirty="0" sz="1200" spc="-105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53B7E8"/>
                </a:solidFill>
                <a:latin typeface="Tahoma"/>
                <a:cs typeface="Tahoma"/>
              </a:rPr>
              <a:t>diabetes</a:t>
            </a:r>
            <a:r>
              <a:rPr dirty="0" sz="1200" spc="-114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1200" spc="-9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53B7E8"/>
                </a:solidFill>
                <a:latin typeface="Tahoma"/>
                <a:cs typeface="Tahoma"/>
              </a:rPr>
              <a:t>and</a:t>
            </a:r>
            <a:r>
              <a:rPr dirty="0" sz="1200" spc="-105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53B7E8"/>
                </a:solidFill>
                <a:latin typeface="Tahoma"/>
                <a:cs typeface="Tahoma"/>
              </a:rPr>
              <a:t>type</a:t>
            </a:r>
            <a:r>
              <a:rPr dirty="0" sz="1200" spc="-114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53B7E8"/>
                </a:solidFill>
                <a:latin typeface="Tahoma"/>
                <a:cs typeface="Tahoma"/>
              </a:rPr>
              <a:t>2</a:t>
            </a:r>
            <a:r>
              <a:rPr dirty="0" sz="1200" spc="-105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53B7E8"/>
                </a:solidFill>
                <a:latin typeface="Tahoma"/>
                <a:cs typeface="Tahoma"/>
              </a:rPr>
              <a:t>diabetes</a:t>
            </a:r>
            <a:r>
              <a:rPr dirty="0" sz="1200" spc="-114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53B7E8"/>
                </a:solidFill>
                <a:latin typeface="Tahoma"/>
                <a:cs typeface="Tahoma"/>
              </a:rPr>
              <a:t>on</a:t>
            </a:r>
            <a:r>
              <a:rPr dirty="0" sz="1200" spc="-105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53B7E8"/>
                </a:solidFill>
                <a:latin typeface="Tahoma"/>
                <a:cs typeface="Tahoma"/>
              </a:rPr>
              <a:t>insulin</a:t>
            </a:r>
            <a:r>
              <a:rPr dirty="0" sz="1200" spc="-105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53B7E8"/>
                </a:solidFill>
                <a:latin typeface="Tahoma"/>
                <a:cs typeface="Tahoma"/>
              </a:rPr>
              <a:t>therapy</a:t>
            </a:r>
            <a:r>
              <a:rPr dirty="0" sz="1200" spc="-110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dirty="0" sz="1200" spc="-9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53B7E8"/>
                </a:solidFill>
                <a:latin typeface="Tahoma"/>
                <a:cs typeface="Tahoma"/>
              </a:rPr>
              <a:t>to</a:t>
            </a:r>
            <a:r>
              <a:rPr dirty="0" sz="1200" spc="-114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53B7E8"/>
                </a:solidFill>
                <a:latin typeface="Tahoma"/>
                <a:cs typeface="Tahoma"/>
              </a:rPr>
              <a:t>improve</a:t>
            </a:r>
            <a:r>
              <a:rPr dirty="0" sz="1200" spc="-110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53B7E8"/>
                </a:solidFill>
                <a:latin typeface="Tahoma"/>
                <a:cs typeface="Tahoma"/>
              </a:rPr>
              <a:t>glycemic </a:t>
            </a:r>
            <a:r>
              <a:rPr dirty="0" sz="1200">
                <a:solidFill>
                  <a:srgbClr val="53B7E8"/>
                </a:solidFill>
                <a:latin typeface="Tahoma"/>
                <a:cs typeface="Tahoma"/>
              </a:rPr>
              <a:t>outcomes,</a:t>
            </a:r>
            <a:r>
              <a:rPr dirty="0" sz="1200" spc="-95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53B7E8"/>
                </a:solidFill>
                <a:latin typeface="Tahoma"/>
                <a:cs typeface="Tahoma"/>
              </a:rPr>
              <a:t>reduce</a:t>
            </a:r>
            <a:r>
              <a:rPr dirty="0" sz="1200" spc="-90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53B7E8"/>
                </a:solidFill>
                <a:latin typeface="Tahoma"/>
                <a:cs typeface="Tahoma"/>
              </a:rPr>
              <a:t>hypoglycemia,</a:t>
            </a:r>
            <a:r>
              <a:rPr dirty="0" sz="1200" spc="-90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53B7E8"/>
                </a:solidFill>
                <a:latin typeface="Tahoma"/>
                <a:cs typeface="Tahoma"/>
              </a:rPr>
              <a:t>and</a:t>
            </a:r>
            <a:r>
              <a:rPr dirty="0" sz="1200" spc="-85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53B7E8"/>
                </a:solidFill>
                <a:latin typeface="Tahoma"/>
                <a:cs typeface="Tahoma"/>
              </a:rPr>
              <a:t>reduce</a:t>
            </a:r>
            <a:r>
              <a:rPr dirty="0" sz="1200" spc="-95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53B7E8"/>
                </a:solidFill>
                <a:latin typeface="Tahoma"/>
                <a:cs typeface="Tahoma"/>
              </a:rPr>
              <a:t>treatment</a:t>
            </a:r>
            <a:r>
              <a:rPr dirty="0" sz="1200" spc="-90">
                <a:solidFill>
                  <a:srgbClr val="53B7E8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53B7E8"/>
                </a:solidFill>
                <a:latin typeface="Tahoma"/>
                <a:cs typeface="Tahoma"/>
              </a:rPr>
              <a:t>burden.</a:t>
            </a:r>
            <a:endParaRPr sz="1200">
              <a:latin typeface="Tahoma"/>
              <a:cs typeface="Tahoma"/>
            </a:endParaRPr>
          </a:p>
          <a:p>
            <a:pPr lvl="1" marL="458470" marR="528955" indent="-14604">
              <a:lnSpc>
                <a:spcPts val="1300"/>
              </a:lnSpc>
              <a:spcBef>
                <a:spcPts val="520"/>
              </a:spcBef>
              <a:buFont typeface="Trebuchet MS"/>
              <a:buAutoNum type="arabicPeriod" startAt="4"/>
              <a:tabLst>
                <a:tab pos="779145" algn="l"/>
              </a:tabLst>
            </a:pPr>
            <a:r>
              <a:rPr dirty="0" sz="1200">
                <a:latin typeface="Tahoma"/>
                <a:cs typeface="Tahoma"/>
              </a:rPr>
              <a:t>	</a:t>
            </a:r>
            <a:r>
              <a:rPr dirty="0" sz="1200">
                <a:latin typeface="Tahoma"/>
                <a:cs typeface="Tahoma"/>
              </a:rPr>
              <a:t>Consider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the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use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of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automated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insulin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delivery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systems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B</a:t>
            </a:r>
            <a:r>
              <a:rPr dirty="0" sz="1200" spc="-85" b="1">
                <a:latin typeface="Trebuchet MS"/>
                <a:cs typeface="Trebuchet MS"/>
              </a:rPr>
              <a:t> </a:t>
            </a:r>
            <a:r>
              <a:rPr dirty="0" sz="1200" spc="-10">
                <a:latin typeface="Tahoma"/>
                <a:cs typeface="Tahoma"/>
              </a:rPr>
              <a:t>and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other </a:t>
            </a:r>
            <a:r>
              <a:rPr dirty="0" sz="1200">
                <a:latin typeface="Tahoma"/>
                <a:cs typeface="Tahoma"/>
              </a:rPr>
              <a:t>advanced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insulin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delivery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devices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such</a:t>
            </a:r>
            <a:r>
              <a:rPr dirty="0" sz="1200" spc="-8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as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connected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pens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E</a:t>
            </a:r>
            <a:r>
              <a:rPr dirty="0" sz="1200" spc="-80" b="1">
                <a:latin typeface="Trebuchet MS"/>
                <a:cs typeface="Trebuchet MS"/>
              </a:rPr>
              <a:t> </a:t>
            </a:r>
            <a:r>
              <a:rPr dirty="0" sz="1200" spc="-10">
                <a:latin typeface="Tahoma"/>
                <a:cs typeface="Tahoma"/>
              </a:rPr>
              <a:t>to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reduce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risk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of </a:t>
            </a:r>
            <a:r>
              <a:rPr dirty="0" sz="1200" spc="-10">
                <a:latin typeface="Tahoma"/>
                <a:cs typeface="Tahoma"/>
              </a:rPr>
              <a:t>hypoglycemia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for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older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adults,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based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on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individual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ability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and</a:t>
            </a:r>
            <a:r>
              <a:rPr dirty="0" sz="1200" spc="-9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support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system.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1200">
              <a:latin typeface="Tahoma"/>
              <a:cs typeface="Tahoma"/>
            </a:endParaRPr>
          </a:p>
          <a:p>
            <a:pPr algn="r" marR="1066165">
              <a:lnSpc>
                <a:spcPct val="100000"/>
              </a:lnSpc>
              <a:spcBef>
                <a:spcPts val="5"/>
              </a:spcBef>
            </a:pPr>
            <a:r>
              <a:rPr dirty="0" sz="400" spc="-25">
                <a:solidFill>
                  <a:srgbClr val="111111"/>
                </a:solidFill>
                <a:latin typeface="Calibri"/>
                <a:cs typeface="Calibri"/>
              </a:rPr>
              <a:t>17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25499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54492" y="5668771"/>
            <a:ext cx="5207000" cy="260731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48260" marR="354965">
              <a:lnSpc>
                <a:spcPts val="1680"/>
              </a:lnSpc>
              <a:spcBef>
                <a:spcPts val="355"/>
              </a:spcBef>
            </a:pPr>
            <a:r>
              <a:rPr dirty="0" sz="1600" spc="-80">
                <a:latin typeface="Trebuchet MS"/>
                <a:cs typeface="Trebuchet MS"/>
              </a:rPr>
              <a:t>Education</a:t>
            </a:r>
            <a:r>
              <a:rPr dirty="0" sz="1600" spc="-125">
                <a:latin typeface="Trebuchet MS"/>
                <a:cs typeface="Trebuchet MS"/>
              </a:rPr>
              <a:t> </a:t>
            </a:r>
            <a:r>
              <a:rPr dirty="0" sz="1600" spc="-75">
                <a:latin typeface="Trebuchet MS"/>
                <a:cs typeface="Trebuchet MS"/>
              </a:rPr>
              <a:t>and</a:t>
            </a:r>
            <a:r>
              <a:rPr dirty="0" sz="1600" spc="-130">
                <a:latin typeface="Trebuchet MS"/>
                <a:cs typeface="Trebuchet MS"/>
              </a:rPr>
              <a:t> </a:t>
            </a:r>
            <a:r>
              <a:rPr dirty="0" sz="1600" spc="-90">
                <a:latin typeface="Trebuchet MS"/>
                <a:cs typeface="Trebuchet MS"/>
              </a:rPr>
              <a:t>Evaluation</a:t>
            </a:r>
            <a:r>
              <a:rPr dirty="0" sz="1600" spc="-125">
                <a:latin typeface="Trebuchet MS"/>
                <a:cs typeface="Trebuchet MS"/>
              </a:rPr>
              <a:t> </a:t>
            </a:r>
            <a:r>
              <a:rPr dirty="0" sz="1600" spc="-120">
                <a:latin typeface="Trebuchet MS"/>
                <a:cs typeface="Trebuchet MS"/>
              </a:rPr>
              <a:t>for</a:t>
            </a:r>
            <a:r>
              <a:rPr dirty="0" sz="1600" spc="-130">
                <a:latin typeface="Trebuchet MS"/>
                <a:cs typeface="Trebuchet MS"/>
              </a:rPr>
              <a:t> </a:t>
            </a:r>
            <a:r>
              <a:rPr dirty="0" sz="1600" spc="-30">
                <a:latin typeface="Trebuchet MS"/>
                <a:cs typeface="Trebuchet MS"/>
              </a:rPr>
              <a:t>use</a:t>
            </a:r>
            <a:r>
              <a:rPr dirty="0" sz="1600" spc="-120">
                <a:latin typeface="Trebuchet MS"/>
                <a:cs typeface="Trebuchet MS"/>
              </a:rPr>
              <a:t> </a:t>
            </a:r>
            <a:r>
              <a:rPr dirty="0" sz="1600" spc="-100">
                <a:latin typeface="Trebuchet MS"/>
                <a:cs typeface="Trebuchet MS"/>
              </a:rPr>
              <a:t>of</a:t>
            </a:r>
            <a:r>
              <a:rPr dirty="0" sz="1600" spc="-125">
                <a:latin typeface="Trebuchet MS"/>
                <a:cs typeface="Trebuchet MS"/>
              </a:rPr>
              <a:t> </a:t>
            </a:r>
            <a:r>
              <a:rPr dirty="0" sz="1600" spc="-65">
                <a:latin typeface="Trebuchet MS"/>
                <a:cs typeface="Trebuchet MS"/>
              </a:rPr>
              <a:t>Diabetes</a:t>
            </a:r>
            <a:r>
              <a:rPr dirty="0" sz="1600" spc="-125">
                <a:latin typeface="Trebuchet MS"/>
                <a:cs typeface="Trebuchet MS"/>
              </a:rPr>
              <a:t> </a:t>
            </a:r>
            <a:r>
              <a:rPr dirty="0" sz="1600" spc="-100">
                <a:latin typeface="Trebuchet MS"/>
                <a:cs typeface="Trebuchet MS"/>
              </a:rPr>
              <a:t>Technology</a:t>
            </a:r>
            <a:r>
              <a:rPr dirty="0" sz="1600" spc="-120">
                <a:latin typeface="Trebuchet MS"/>
                <a:cs typeface="Trebuchet MS"/>
              </a:rPr>
              <a:t> </a:t>
            </a:r>
            <a:r>
              <a:rPr dirty="0" sz="1600" spc="-25">
                <a:latin typeface="Trebuchet MS"/>
                <a:cs typeface="Trebuchet MS"/>
              </a:rPr>
              <a:t>in </a:t>
            </a:r>
            <a:r>
              <a:rPr dirty="0" sz="1600" spc="-10">
                <a:latin typeface="Trebuchet MS"/>
                <a:cs typeface="Trebuchet MS"/>
              </a:rPr>
              <a:t>PALTC</a:t>
            </a:r>
            <a:endParaRPr sz="1600">
              <a:latin typeface="Trebuchet MS"/>
              <a:cs typeface="Trebuchet MS"/>
            </a:endParaRPr>
          </a:p>
          <a:p>
            <a:pPr marR="123189">
              <a:lnSpc>
                <a:spcPct val="81200"/>
              </a:lnSpc>
              <a:spcBef>
                <a:spcPts val="1739"/>
              </a:spcBef>
            </a:pPr>
            <a:r>
              <a:rPr dirty="0" sz="1100" spc="-75" b="1">
                <a:latin typeface="Trebuchet MS"/>
                <a:cs typeface="Trebuchet MS"/>
              </a:rPr>
              <a:t>13.18</a:t>
            </a:r>
            <a:r>
              <a:rPr dirty="0" sz="1100" spc="-70" b="1">
                <a:latin typeface="Trebuchet MS"/>
                <a:cs typeface="Trebuchet MS"/>
              </a:rPr>
              <a:t> </a:t>
            </a:r>
            <a:r>
              <a:rPr dirty="0" sz="1100" b="1">
                <a:latin typeface="Trebuchet MS"/>
                <a:cs typeface="Trebuchet MS"/>
              </a:rPr>
              <a:t>Recommend</a:t>
            </a:r>
            <a:r>
              <a:rPr dirty="0" sz="1100" spc="-70" b="1">
                <a:latin typeface="Trebuchet MS"/>
                <a:cs typeface="Trebuchet MS"/>
              </a:rPr>
              <a:t> </a:t>
            </a:r>
            <a:r>
              <a:rPr dirty="0" sz="1100" spc="-10" b="1">
                <a:latin typeface="Trebuchet MS"/>
                <a:cs typeface="Trebuchet MS"/>
              </a:rPr>
              <a:t>diabetes</a:t>
            </a:r>
            <a:r>
              <a:rPr dirty="0" sz="1100" spc="-60" b="1">
                <a:latin typeface="Trebuchet MS"/>
                <a:cs typeface="Trebuchet MS"/>
              </a:rPr>
              <a:t> </a:t>
            </a:r>
            <a:r>
              <a:rPr dirty="0" sz="1100" spc="-25" b="1">
                <a:latin typeface="Trebuchet MS"/>
                <a:cs typeface="Trebuchet MS"/>
              </a:rPr>
              <a:t>education/training</a:t>
            </a:r>
            <a:r>
              <a:rPr dirty="0" sz="1100" spc="-70" b="1">
                <a:latin typeface="Trebuchet MS"/>
                <a:cs typeface="Trebuchet MS"/>
              </a:rPr>
              <a:t> </a:t>
            </a:r>
            <a:r>
              <a:rPr dirty="0" sz="1100" spc="-25" b="1">
                <a:latin typeface="Trebuchet MS"/>
                <a:cs typeface="Trebuchet MS"/>
              </a:rPr>
              <a:t>(including</a:t>
            </a:r>
            <a:r>
              <a:rPr dirty="0" sz="1100" spc="-70" b="1">
                <a:latin typeface="Trebuchet MS"/>
                <a:cs typeface="Trebuchet MS"/>
              </a:rPr>
              <a:t> </a:t>
            </a:r>
            <a:r>
              <a:rPr dirty="0" sz="1100" spc="-35" b="1">
                <a:latin typeface="Trebuchet MS"/>
                <a:cs typeface="Trebuchet MS"/>
              </a:rPr>
              <a:t>that</a:t>
            </a:r>
            <a:r>
              <a:rPr dirty="0" sz="1100" spc="-60" b="1">
                <a:latin typeface="Trebuchet MS"/>
                <a:cs typeface="Trebuchet MS"/>
              </a:rPr>
              <a:t> </a:t>
            </a:r>
            <a:r>
              <a:rPr dirty="0" sz="1100" spc="-50" b="1">
                <a:latin typeface="Trebuchet MS"/>
                <a:cs typeface="Trebuchet MS"/>
              </a:rPr>
              <a:t>for</a:t>
            </a:r>
            <a:r>
              <a:rPr dirty="0" sz="1100" spc="-70" b="1">
                <a:latin typeface="Trebuchet MS"/>
                <a:cs typeface="Trebuchet MS"/>
              </a:rPr>
              <a:t> </a:t>
            </a:r>
            <a:r>
              <a:rPr dirty="0" sz="1100" spc="70" b="1">
                <a:latin typeface="Trebuchet MS"/>
                <a:cs typeface="Trebuchet MS"/>
              </a:rPr>
              <a:t>CGM</a:t>
            </a:r>
            <a:r>
              <a:rPr dirty="0" sz="1100" spc="-70" b="1">
                <a:latin typeface="Trebuchet MS"/>
                <a:cs typeface="Trebuchet MS"/>
              </a:rPr>
              <a:t> </a:t>
            </a:r>
            <a:r>
              <a:rPr dirty="0" sz="1100" spc="-10" b="1">
                <a:latin typeface="Trebuchet MS"/>
                <a:cs typeface="Trebuchet MS"/>
              </a:rPr>
              <a:t>devices, insulin</a:t>
            </a:r>
            <a:r>
              <a:rPr dirty="0" sz="1100" spc="-75" b="1">
                <a:latin typeface="Trebuchet MS"/>
                <a:cs typeface="Trebuchet MS"/>
              </a:rPr>
              <a:t> </a:t>
            </a:r>
            <a:r>
              <a:rPr dirty="0" sz="1100" spc="-10" b="1">
                <a:latin typeface="Trebuchet MS"/>
                <a:cs typeface="Trebuchet MS"/>
              </a:rPr>
              <a:t>pumps,</a:t>
            </a:r>
            <a:r>
              <a:rPr dirty="0" sz="1100" spc="-75" b="1">
                <a:latin typeface="Trebuchet MS"/>
                <a:cs typeface="Trebuchet MS"/>
              </a:rPr>
              <a:t> </a:t>
            </a:r>
            <a:r>
              <a:rPr dirty="0" sz="1100" b="1">
                <a:latin typeface="Trebuchet MS"/>
                <a:cs typeface="Trebuchet MS"/>
              </a:rPr>
              <a:t>and</a:t>
            </a:r>
            <a:r>
              <a:rPr dirty="0" sz="1100" spc="-80" b="1">
                <a:latin typeface="Trebuchet MS"/>
                <a:cs typeface="Trebuchet MS"/>
              </a:rPr>
              <a:t> </a:t>
            </a:r>
            <a:r>
              <a:rPr dirty="0" sz="1100" spc="-10" b="1">
                <a:latin typeface="Trebuchet MS"/>
                <a:cs typeface="Trebuchet MS"/>
              </a:rPr>
              <a:t>advanced</a:t>
            </a:r>
            <a:r>
              <a:rPr dirty="0" sz="1100" spc="-75" b="1">
                <a:latin typeface="Trebuchet MS"/>
                <a:cs typeface="Trebuchet MS"/>
              </a:rPr>
              <a:t> </a:t>
            </a:r>
            <a:r>
              <a:rPr dirty="0" sz="1100" spc="-10" b="1">
                <a:latin typeface="Trebuchet MS"/>
                <a:cs typeface="Trebuchet MS"/>
              </a:rPr>
              <a:t>insulin</a:t>
            </a:r>
            <a:r>
              <a:rPr dirty="0" sz="1100" spc="-75" b="1">
                <a:latin typeface="Trebuchet MS"/>
                <a:cs typeface="Trebuchet MS"/>
              </a:rPr>
              <a:t> </a:t>
            </a:r>
            <a:r>
              <a:rPr dirty="0" sz="1100" spc="-40" b="1">
                <a:latin typeface="Trebuchet MS"/>
                <a:cs typeface="Trebuchet MS"/>
              </a:rPr>
              <a:t>delivery</a:t>
            </a:r>
            <a:r>
              <a:rPr dirty="0" sz="1100" spc="-80" b="1">
                <a:latin typeface="Trebuchet MS"/>
                <a:cs typeface="Trebuchet MS"/>
              </a:rPr>
              <a:t> </a:t>
            </a:r>
            <a:r>
              <a:rPr dirty="0" sz="1100" b="1">
                <a:latin typeface="Trebuchet MS"/>
                <a:cs typeface="Trebuchet MS"/>
              </a:rPr>
              <a:t>systems)</a:t>
            </a:r>
            <a:r>
              <a:rPr dirty="0" sz="1100" spc="-70" b="1">
                <a:latin typeface="Trebuchet MS"/>
                <a:cs typeface="Trebuchet MS"/>
              </a:rPr>
              <a:t> </a:t>
            </a:r>
            <a:r>
              <a:rPr dirty="0" sz="1100" spc="-50" b="1">
                <a:latin typeface="Trebuchet MS"/>
                <a:cs typeface="Trebuchet MS"/>
              </a:rPr>
              <a:t>for</a:t>
            </a:r>
            <a:r>
              <a:rPr dirty="0" sz="1100" spc="-80" b="1">
                <a:latin typeface="Trebuchet MS"/>
                <a:cs typeface="Trebuchet MS"/>
              </a:rPr>
              <a:t> </a:t>
            </a:r>
            <a:r>
              <a:rPr dirty="0" sz="1100" spc="-40" b="1">
                <a:latin typeface="Trebuchet MS"/>
                <a:cs typeface="Trebuchet MS"/>
              </a:rPr>
              <a:t>the</a:t>
            </a:r>
            <a:r>
              <a:rPr dirty="0" sz="1100" spc="-75" b="1">
                <a:latin typeface="Trebuchet MS"/>
                <a:cs typeface="Trebuchet MS"/>
              </a:rPr>
              <a:t> </a:t>
            </a:r>
            <a:r>
              <a:rPr dirty="0" sz="1100" spc="-10" b="1">
                <a:latin typeface="Trebuchet MS"/>
                <a:cs typeface="Trebuchet MS"/>
              </a:rPr>
              <a:t>staff</a:t>
            </a:r>
            <a:r>
              <a:rPr dirty="0" sz="1100" spc="-80" b="1">
                <a:latin typeface="Trebuchet MS"/>
                <a:cs typeface="Trebuchet MS"/>
              </a:rPr>
              <a:t> </a:t>
            </a:r>
            <a:r>
              <a:rPr dirty="0" sz="1100" spc="-30" b="1">
                <a:latin typeface="Trebuchet MS"/>
                <a:cs typeface="Trebuchet MS"/>
              </a:rPr>
              <a:t>of</a:t>
            </a:r>
            <a:r>
              <a:rPr dirty="0" sz="1100" spc="-75" b="1">
                <a:latin typeface="Trebuchet MS"/>
                <a:cs typeface="Trebuchet MS"/>
              </a:rPr>
              <a:t> </a:t>
            </a:r>
            <a:r>
              <a:rPr dirty="0" sz="1100" spc="-10" b="1">
                <a:latin typeface="Trebuchet MS"/>
                <a:cs typeface="Trebuchet MS"/>
              </a:rPr>
              <a:t>long-</a:t>
            </a:r>
            <a:r>
              <a:rPr dirty="0" sz="1100" spc="-20" b="1">
                <a:latin typeface="Trebuchet MS"/>
                <a:cs typeface="Trebuchet MS"/>
              </a:rPr>
              <a:t>term </a:t>
            </a:r>
            <a:r>
              <a:rPr dirty="0" sz="1100" spc="-25" b="1">
                <a:latin typeface="Trebuchet MS"/>
                <a:cs typeface="Trebuchet MS"/>
              </a:rPr>
              <a:t>care</a:t>
            </a:r>
            <a:r>
              <a:rPr dirty="0" sz="1100" spc="-90" b="1">
                <a:latin typeface="Trebuchet MS"/>
                <a:cs typeface="Trebuchet MS"/>
              </a:rPr>
              <a:t> </a:t>
            </a:r>
            <a:r>
              <a:rPr dirty="0" sz="1100" b="1">
                <a:latin typeface="Trebuchet MS"/>
                <a:cs typeface="Trebuchet MS"/>
              </a:rPr>
              <a:t>and</a:t>
            </a:r>
            <a:r>
              <a:rPr dirty="0" sz="1100" spc="-75" b="1">
                <a:latin typeface="Trebuchet MS"/>
                <a:cs typeface="Trebuchet MS"/>
              </a:rPr>
              <a:t> </a:t>
            </a:r>
            <a:r>
              <a:rPr dirty="0" sz="1100" spc="-30" b="1">
                <a:latin typeface="Trebuchet MS"/>
                <a:cs typeface="Trebuchet MS"/>
              </a:rPr>
              <a:t>rehabilitation</a:t>
            </a:r>
            <a:r>
              <a:rPr dirty="0" sz="1100" spc="-75" b="1">
                <a:latin typeface="Trebuchet MS"/>
                <a:cs typeface="Trebuchet MS"/>
              </a:rPr>
              <a:t> </a:t>
            </a:r>
            <a:r>
              <a:rPr dirty="0" sz="1100" spc="-20" b="1">
                <a:latin typeface="Trebuchet MS"/>
                <a:cs typeface="Trebuchet MS"/>
              </a:rPr>
              <a:t>facilities</a:t>
            </a:r>
            <a:r>
              <a:rPr dirty="0" sz="1100" spc="-70" b="1">
                <a:latin typeface="Trebuchet MS"/>
                <a:cs typeface="Trebuchet MS"/>
              </a:rPr>
              <a:t> </a:t>
            </a:r>
            <a:r>
              <a:rPr dirty="0" sz="1100" spc="-35" b="1">
                <a:latin typeface="Trebuchet MS"/>
                <a:cs typeface="Trebuchet MS"/>
              </a:rPr>
              <a:t>to</a:t>
            </a:r>
            <a:r>
              <a:rPr dirty="0" sz="1100" spc="-75" b="1">
                <a:latin typeface="Trebuchet MS"/>
                <a:cs typeface="Trebuchet MS"/>
              </a:rPr>
              <a:t> </a:t>
            </a:r>
            <a:r>
              <a:rPr dirty="0" sz="1100" spc="-35" b="1">
                <a:latin typeface="Trebuchet MS"/>
                <a:cs typeface="Trebuchet MS"/>
              </a:rPr>
              <a:t>improve</a:t>
            </a:r>
            <a:r>
              <a:rPr dirty="0" sz="1100" spc="-75" b="1">
                <a:latin typeface="Trebuchet MS"/>
                <a:cs typeface="Trebuchet MS"/>
              </a:rPr>
              <a:t> </a:t>
            </a:r>
            <a:r>
              <a:rPr dirty="0" sz="1100" spc="-40" b="1">
                <a:latin typeface="Trebuchet MS"/>
                <a:cs typeface="Trebuchet MS"/>
              </a:rPr>
              <a:t>the</a:t>
            </a:r>
            <a:r>
              <a:rPr dirty="0" sz="1100" spc="-75" b="1">
                <a:latin typeface="Trebuchet MS"/>
                <a:cs typeface="Trebuchet MS"/>
              </a:rPr>
              <a:t> </a:t>
            </a:r>
            <a:r>
              <a:rPr dirty="0" sz="1100" spc="-10" b="1">
                <a:latin typeface="Trebuchet MS"/>
                <a:cs typeface="Trebuchet MS"/>
              </a:rPr>
              <a:t>management</a:t>
            </a:r>
            <a:r>
              <a:rPr dirty="0" sz="1100" spc="-70" b="1">
                <a:latin typeface="Trebuchet MS"/>
                <a:cs typeface="Trebuchet MS"/>
              </a:rPr>
              <a:t> </a:t>
            </a:r>
            <a:r>
              <a:rPr dirty="0" sz="1100" spc="-30" b="1">
                <a:latin typeface="Trebuchet MS"/>
                <a:cs typeface="Trebuchet MS"/>
              </a:rPr>
              <a:t>of</a:t>
            </a:r>
            <a:r>
              <a:rPr dirty="0" sz="1100" spc="-75" b="1">
                <a:latin typeface="Trebuchet MS"/>
                <a:cs typeface="Trebuchet MS"/>
              </a:rPr>
              <a:t> </a:t>
            </a:r>
            <a:r>
              <a:rPr dirty="0" sz="1100" spc="-30" b="1">
                <a:latin typeface="Trebuchet MS"/>
                <a:cs typeface="Trebuchet MS"/>
              </a:rPr>
              <a:t>older</a:t>
            </a:r>
            <a:r>
              <a:rPr dirty="0" sz="1100" spc="-75" b="1">
                <a:latin typeface="Trebuchet MS"/>
                <a:cs typeface="Trebuchet MS"/>
              </a:rPr>
              <a:t> </a:t>
            </a:r>
            <a:r>
              <a:rPr dirty="0" sz="1100" b="1">
                <a:latin typeface="Trebuchet MS"/>
                <a:cs typeface="Trebuchet MS"/>
              </a:rPr>
              <a:t>adults</a:t>
            </a:r>
            <a:r>
              <a:rPr dirty="0" sz="1100" spc="-65" b="1">
                <a:latin typeface="Trebuchet MS"/>
                <a:cs typeface="Trebuchet MS"/>
              </a:rPr>
              <a:t> </a:t>
            </a:r>
            <a:r>
              <a:rPr dirty="0" sz="1100" spc="-20" b="1">
                <a:latin typeface="Trebuchet MS"/>
                <a:cs typeface="Trebuchet MS"/>
              </a:rPr>
              <a:t>with </a:t>
            </a:r>
            <a:r>
              <a:rPr dirty="0" sz="1100" spc="-10" b="1">
                <a:latin typeface="Trebuchet MS"/>
                <a:cs typeface="Trebuchet MS"/>
              </a:rPr>
              <a:t>diabetes</a:t>
            </a:r>
            <a:r>
              <a:rPr dirty="0" sz="1100" spc="-10">
                <a:latin typeface="Tahoma"/>
                <a:cs typeface="Tahoma"/>
              </a:rPr>
              <a:t>.</a:t>
            </a:r>
            <a:r>
              <a:rPr dirty="0" sz="1100" spc="-105">
                <a:latin typeface="Tahoma"/>
                <a:cs typeface="Tahoma"/>
              </a:rPr>
              <a:t> </a:t>
            </a:r>
            <a:r>
              <a:rPr dirty="0" sz="1100" spc="-50" b="1"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  <a:p>
            <a:pPr marR="5080">
              <a:lnSpc>
                <a:spcPct val="79500"/>
              </a:lnSpc>
              <a:spcBef>
                <a:spcPts val="439"/>
              </a:spcBef>
            </a:pPr>
            <a:r>
              <a:rPr dirty="0" sz="1100" spc="-95" b="1">
                <a:latin typeface="Trebuchet MS"/>
                <a:cs typeface="Trebuchet MS"/>
              </a:rPr>
              <a:t>13.1G</a:t>
            </a:r>
            <a:r>
              <a:rPr dirty="0" sz="1100" spc="-75" b="1">
                <a:latin typeface="Trebuchet MS"/>
                <a:cs typeface="Trebuchet MS"/>
              </a:rPr>
              <a:t> </a:t>
            </a:r>
            <a:r>
              <a:rPr dirty="0" sz="1100" spc="-20" b="1">
                <a:latin typeface="Trebuchet MS"/>
                <a:cs typeface="Trebuchet MS"/>
              </a:rPr>
              <a:t>People</a:t>
            </a:r>
            <a:r>
              <a:rPr dirty="0" sz="1100" spc="-70" b="1">
                <a:latin typeface="Trebuchet MS"/>
                <a:cs typeface="Trebuchet MS"/>
              </a:rPr>
              <a:t> </a:t>
            </a:r>
            <a:r>
              <a:rPr dirty="0" sz="1100" spc="-40" b="1">
                <a:latin typeface="Trebuchet MS"/>
                <a:cs typeface="Trebuchet MS"/>
              </a:rPr>
              <a:t>with</a:t>
            </a:r>
            <a:r>
              <a:rPr dirty="0" sz="1100" spc="-70" b="1">
                <a:latin typeface="Trebuchet MS"/>
                <a:cs typeface="Trebuchet MS"/>
              </a:rPr>
              <a:t> </a:t>
            </a:r>
            <a:r>
              <a:rPr dirty="0" sz="1100" spc="-10" b="1">
                <a:latin typeface="Trebuchet MS"/>
                <a:cs typeface="Trebuchet MS"/>
              </a:rPr>
              <a:t>diabetes</a:t>
            </a:r>
            <a:r>
              <a:rPr dirty="0" sz="1100" spc="-65" b="1">
                <a:latin typeface="Trebuchet MS"/>
                <a:cs typeface="Trebuchet MS"/>
              </a:rPr>
              <a:t> </a:t>
            </a:r>
            <a:r>
              <a:rPr dirty="0" sz="1100" spc="-20" b="1">
                <a:latin typeface="Trebuchet MS"/>
                <a:cs typeface="Trebuchet MS"/>
              </a:rPr>
              <a:t>residing</a:t>
            </a:r>
            <a:r>
              <a:rPr dirty="0" sz="1100" spc="-70" b="1">
                <a:latin typeface="Trebuchet MS"/>
                <a:cs typeface="Trebuchet MS"/>
              </a:rPr>
              <a:t> </a:t>
            </a:r>
            <a:r>
              <a:rPr dirty="0" sz="1100" spc="-35" b="1">
                <a:latin typeface="Trebuchet MS"/>
                <a:cs typeface="Trebuchet MS"/>
              </a:rPr>
              <a:t>in</a:t>
            </a:r>
            <a:r>
              <a:rPr dirty="0" sz="1100" spc="-70" b="1">
                <a:latin typeface="Trebuchet MS"/>
                <a:cs typeface="Trebuchet MS"/>
              </a:rPr>
              <a:t> </a:t>
            </a:r>
            <a:r>
              <a:rPr dirty="0" sz="1100" spc="-10" b="1">
                <a:latin typeface="Trebuchet MS"/>
                <a:cs typeface="Trebuchet MS"/>
              </a:rPr>
              <a:t>long-</a:t>
            </a:r>
            <a:r>
              <a:rPr dirty="0" sz="1100" spc="-40" b="1">
                <a:latin typeface="Trebuchet MS"/>
                <a:cs typeface="Trebuchet MS"/>
              </a:rPr>
              <a:t>term</a:t>
            </a:r>
            <a:r>
              <a:rPr dirty="0" sz="1100" spc="-70" b="1">
                <a:latin typeface="Trebuchet MS"/>
                <a:cs typeface="Trebuchet MS"/>
              </a:rPr>
              <a:t> </a:t>
            </a:r>
            <a:r>
              <a:rPr dirty="0" sz="1100" spc="-25" b="1">
                <a:latin typeface="Trebuchet MS"/>
                <a:cs typeface="Trebuchet MS"/>
              </a:rPr>
              <a:t>care</a:t>
            </a:r>
            <a:r>
              <a:rPr dirty="0" sz="1100" spc="-70" b="1">
                <a:latin typeface="Trebuchet MS"/>
                <a:cs typeface="Trebuchet MS"/>
              </a:rPr>
              <a:t> </a:t>
            </a:r>
            <a:r>
              <a:rPr dirty="0" sz="1100" spc="-20" b="1">
                <a:latin typeface="Trebuchet MS"/>
                <a:cs typeface="Trebuchet MS"/>
              </a:rPr>
              <a:t>facilities</a:t>
            </a:r>
            <a:r>
              <a:rPr dirty="0" sz="1100" spc="-65" b="1">
                <a:latin typeface="Trebuchet MS"/>
                <a:cs typeface="Trebuchet MS"/>
              </a:rPr>
              <a:t> </a:t>
            </a:r>
            <a:r>
              <a:rPr dirty="0" sz="1100" spc="-25" b="1">
                <a:latin typeface="Trebuchet MS"/>
                <a:cs typeface="Trebuchet MS"/>
              </a:rPr>
              <a:t>need</a:t>
            </a:r>
            <a:r>
              <a:rPr dirty="0" sz="1100" spc="-70" b="1">
                <a:latin typeface="Trebuchet MS"/>
                <a:cs typeface="Trebuchet MS"/>
              </a:rPr>
              <a:t> </a:t>
            </a:r>
            <a:r>
              <a:rPr dirty="0" sz="1100" spc="-10" b="1">
                <a:latin typeface="Trebuchet MS"/>
                <a:cs typeface="Trebuchet MS"/>
              </a:rPr>
              <a:t>careful </a:t>
            </a:r>
            <a:r>
              <a:rPr dirty="0" sz="1100" b="1">
                <a:latin typeface="Trebuchet MS"/>
                <a:cs typeface="Trebuchet MS"/>
              </a:rPr>
              <a:t>assessment</a:t>
            </a:r>
            <a:r>
              <a:rPr dirty="0" sz="1100" spc="-45" b="1">
                <a:latin typeface="Trebuchet MS"/>
                <a:cs typeface="Trebuchet MS"/>
              </a:rPr>
              <a:t> </a:t>
            </a:r>
            <a:r>
              <a:rPr dirty="0" sz="1100" spc="-30" b="1">
                <a:latin typeface="Trebuchet MS"/>
                <a:cs typeface="Trebuchet MS"/>
              </a:rPr>
              <a:t>of</a:t>
            </a:r>
            <a:r>
              <a:rPr dirty="0" sz="1100" spc="-45" b="1">
                <a:latin typeface="Trebuchet MS"/>
                <a:cs typeface="Trebuchet MS"/>
              </a:rPr>
              <a:t> </a:t>
            </a:r>
            <a:r>
              <a:rPr dirty="0" sz="1100" spc="-40" b="1">
                <a:latin typeface="Trebuchet MS"/>
                <a:cs typeface="Trebuchet MS"/>
              </a:rPr>
              <a:t>mobility,</a:t>
            </a:r>
            <a:r>
              <a:rPr dirty="0" sz="1100" spc="-50" b="1">
                <a:latin typeface="Trebuchet MS"/>
                <a:cs typeface="Trebuchet MS"/>
              </a:rPr>
              <a:t> </a:t>
            </a:r>
            <a:r>
              <a:rPr dirty="0" sz="1100" spc="-30" b="1">
                <a:latin typeface="Trebuchet MS"/>
                <a:cs typeface="Trebuchet MS"/>
              </a:rPr>
              <a:t>mentation,</a:t>
            </a:r>
            <a:r>
              <a:rPr dirty="0" sz="1100" spc="-45" b="1">
                <a:latin typeface="Trebuchet MS"/>
                <a:cs typeface="Trebuchet MS"/>
              </a:rPr>
              <a:t> </a:t>
            </a:r>
            <a:r>
              <a:rPr dirty="0" sz="1100" spc="-10" b="1">
                <a:latin typeface="Trebuchet MS"/>
                <a:cs typeface="Trebuchet MS"/>
              </a:rPr>
              <a:t>medications,</a:t>
            </a:r>
            <a:r>
              <a:rPr dirty="0" sz="1100" spc="-50" b="1">
                <a:latin typeface="Trebuchet MS"/>
                <a:cs typeface="Trebuchet MS"/>
              </a:rPr>
              <a:t> </a:t>
            </a:r>
            <a:r>
              <a:rPr dirty="0" sz="1100" b="1">
                <a:latin typeface="Trebuchet MS"/>
                <a:cs typeface="Trebuchet MS"/>
              </a:rPr>
              <a:t>and</a:t>
            </a:r>
            <a:r>
              <a:rPr dirty="0" sz="1100" spc="-45" b="1">
                <a:latin typeface="Trebuchet MS"/>
                <a:cs typeface="Trebuchet MS"/>
              </a:rPr>
              <a:t> </a:t>
            </a:r>
            <a:r>
              <a:rPr dirty="0" sz="1100" spc="-10" b="1">
                <a:latin typeface="Trebuchet MS"/>
                <a:cs typeface="Trebuchet MS"/>
              </a:rPr>
              <a:t>management</a:t>
            </a:r>
            <a:r>
              <a:rPr dirty="0" sz="1100" spc="-45" b="1">
                <a:latin typeface="Trebuchet MS"/>
                <a:cs typeface="Trebuchet MS"/>
              </a:rPr>
              <a:t> </a:t>
            </a:r>
            <a:r>
              <a:rPr dirty="0" sz="1100" spc="-30" b="1">
                <a:latin typeface="Trebuchet MS"/>
                <a:cs typeface="Trebuchet MS"/>
              </a:rPr>
              <a:t>preferences</a:t>
            </a:r>
            <a:r>
              <a:rPr dirty="0" sz="1100" spc="-45" b="1">
                <a:latin typeface="Trebuchet MS"/>
                <a:cs typeface="Trebuchet MS"/>
              </a:rPr>
              <a:t> </a:t>
            </a:r>
            <a:r>
              <a:rPr dirty="0" sz="1100" spc="-25" b="1">
                <a:latin typeface="Trebuchet MS"/>
                <a:cs typeface="Trebuchet MS"/>
              </a:rPr>
              <a:t>to </a:t>
            </a:r>
            <a:r>
              <a:rPr dirty="0" sz="1100" b="1">
                <a:latin typeface="Trebuchet MS"/>
                <a:cs typeface="Trebuchet MS"/>
              </a:rPr>
              <a:t>establish</a:t>
            </a:r>
            <a:r>
              <a:rPr dirty="0" sz="1100" spc="-50" b="1">
                <a:latin typeface="Trebuchet MS"/>
                <a:cs typeface="Trebuchet MS"/>
              </a:rPr>
              <a:t> </a:t>
            </a:r>
            <a:r>
              <a:rPr dirty="0" sz="1100" spc="-30" b="1">
                <a:latin typeface="Trebuchet MS"/>
                <a:cs typeface="Trebuchet MS"/>
              </a:rPr>
              <a:t>individualized</a:t>
            </a:r>
            <a:r>
              <a:rPr dirty="0" sz="1100" spc="-50" b="1">
                <a:latin typeface="Trebuchet MS"/>
                <a:cs typeface="Trebuchet MS"/>
              </a:rPr>
              <a:t> </a:t>
            </a:r>
            <a:r>
              <a:rPr dirty="0" sz="1100" spc="-10" b="1">
                <a:latin typeface="Trebuchet MS"/>
                <a:cs typeface="Trebuchet MS"/>
              </a:rPr>
              <a:t>glycemic</a:t>
            </a:r>
            <a:r>
              <a:rPr dirty="0" sz="1100" spc="-45" b="1">
                <a:latin typeface="Trebuchet MS"/>
                <a:cs typeface="Trebuchet MS"/>
              </a:rPr>
              <a:t> </a:t>
            </a:r>
            <a:r>
              <a:rPr dirty="0" sz="1100" b="1">
                <a:latin typeface="Trebuchet MS"/>
                <a:cs typeface="Trebuchet MS"/>
              </a:rPr>
              <a:t>goals</a:t>
            </a:r>
            <a:r>
              <a:rPr dirty="0" sz="1100" spc="-45" b="1">
                <a:latin typeface="Trebuchet MS"/>
                <a:cs typeface="Trebuchet MS"/>
              </a:rPr>
              <a:t> </a:t>
            </a:r>
            <a:r>
              <a:rPr dirty="0" sz="1100" spc="-10" b="1">
                <a:latin typeface="Trebuchet MS"/>
                <a:cs typeface="Trebuchet MS"/>
              </a:rPr>
              <a:t>and</a:t>
            </a:r>
            <a:r>
              <a:rPr dirty="0" sz="1100" spc="-50" b="1">
                <a:latin typeface="Trebuchet MS"/>
                <a:cs typeface="Trebuchet MS"/>
              </a:rPr>
              <a:t> </a:t>
            </a:r>
            <a:r>
              <a:rPr dirty="0" sz="1100" spc="-35" b="1">
                <a:latin typeface="Trebuchet MS"/>
                <a:cs typeface="Trebuchet MS"/>
              </a:rPr>
              <a:t>to</a:t>
            </a:r>
            <a:r>
              <a:rPr dirty="0" sz="1100" spc="-50" b="1">
                <a:latin typeface="Trebuchet MS"/>
                <a:cs typeface="Trebuchet MS"/>
              </a:rPr>
              <a:t> </a:t>
            </a:r>
            <a:r>
              <a:rPr dirty="0" sz="1100" spc="-20" b="1">
                <a:latin typeface="Trebuchet MS"/>
                <a:cs typeface="Trebuchet MS"/>
              </a:rPr>
              <a:t>make</a:t>
            </a:r>
            <a:r>
              <a:rPr dirty="0" sz="1100" spc="-50" b="1">
                <a:latin typeface="Trebuchet MS"/>
                <a:cs typeface="Trebuchet MS"/>
              </a:rPr>
              <a:t> </a:t>
            </a:r>
            <a:r>
              <a:rPr dirty="0" sz="1100" spc="-30" b="1">
                <a:latin typeface="Trebuchet MS"/>
                <a:cs typeface="Trebuchet MS"/>
              </a:rPr>
              <a:t>appropriate</a:t>
            </a:r>
            <a:r>
              <a:rPr dirty="0" sz="1100" spc="-50" b="1">
                <a:latin typeface="Trebuchet MS"/>
                <a:cs typeface="Trebuchet MS"/>
              </a:rPr>
              <a:t> </a:t>
            </a:r>
            <a:r>
              <a:rPr dirty="0" sz="1100" b="1">
                <a:latin typeface="Trebuchet MS"/>
                <a:cs typeface="Trebuchet MS"/>
              </a:rPr>
              <a:t>choices</a:t>
            </a:r>
            <a:r>
              <a:rPr dirty="0" sz="1100" spc="-40" b="1">
                <a:latin typeface="Trebuchet MS"/>
                <a:cs typeface="Trebuchet MS"/>
              </a:rPr>
              <a:t> </a:t>
            </a:r>
            <a:r>
              <a:rPr dirty="0" sz="1100" spc="-25" b="1">
                <a:latin typeface="Trebuchet MS"/>
                <a:cs typeface="Trebuchet MS"/>
              </a:rPr>
              <a:t>of </a:t>
            </a:r>
            <a:r>
              <a:rPr dirty="0" sz="1100" b="1">
                <a:latin typeface="Trebuchet MS"/>
                <a:cs typeface="Trebuchet MS"/>
              </a:rPr>
              <a:t>glucose-</a:t>
            </a:r>
            <a:r>
              <a:rPr dirty="0" sz="1100" spc="-30" b="1">
                <a:latin typeface="Trebuchet MS"/>
                <a:cs typeface="Trebuchet MS"/>
              </a:rPr>
              <a:t>lowering</a:t>
            </a:r>
            <a:r>
              <a:rPr dirty="0" sz="1100" spc="-65" b="1">
                <a:latin typeface="Trebuchet MS"/>
                <a:cs typeface="Trebuchet MS"/>
              </a:rPr>
              <a:t> </a:t>
            </a:r>
            <a:r>
              <a:rPr dirty="0" sz="1100" b="1">
                <a:latin typeface="Trebuchet MS"/>
                <a:cs typeface="Trebuchet MS"/>
              </a:rPr>
              <a:t>agents</a:t>
            </a:r>
            <a:r>
              <a:rPr dirty="0" sz="1100" spc="-55" b="1">
                <a:latin typeface="Trebuchet MS"/>
                <a:cs typeface="Trebuchet MS"/>
              </a:rPr>
              <a:t> </a:t>
            </a:r>
            <a:r>
              <a:rPr dirty="0" sz="1100" b="1">
                <a:latin typeface="Trebuchet MS"/>
                <a:cs typeface="Trebuchet MS"/>
              </a:rPr>
              <a:t>and</a:t>
            </a:r>
            <a:r>
              <a:rPr dirty="0" sz="1100" spc="-65" b="1">
                <a:latin typeface="Trebuchet MS"/>
                <a:cs typeface="Trebuchet MS"/>
              </a:rPr>
              <a:t> </a:t>
            </a:r>
            <a:r>
              <a:rPr dirty="0" sz="1100" spc="-10" b="1">
                <a:latin typeface="Trebuchet MS"/>
                <a:cs typeface="Trebuchet MS"/>
              </a:rPr>
              <a:t>devices</a:t>
            </a:r>
            <a:r>
              <a:rPr dirty="0" sz="1100" spc="-55" b="1">
                <a:latin typeface="Trebuchet MS"/>
                <a:cs typeface="Trebuchet MS"/>
              </a:rPr>
              <a:t> </a:t>
            </a:r>
            <a:r>
              <a:rPr dirty="0" sz="1100" spc="-25" b="1">
                <a:latin typeface="Trebuchet MS"/>
                <a:cs typeface="Trebuchet MS"/>
              </a:rPr>
              <a:t>(including</a:t>
            </a:r>
            <a:r>
              <a:rPr dirty="0" sz="1100" spc="-60" b="1">
                <a:latin typeface="Trebuchet MS"/>
                <a:cs typeface="Trebuchet MS"/>
              </a:rPr>
              <a:t> </a:t>
            </a:r>
            <a:r>
              <a:rPr dirty="0" sz="1100" spc="70" b="1">
                <a:latin typeface="Trebuchet MS"/>
                <a:cs typeface="Trebuchet MS"/>
              </a:rPr>
              <a:t>CGM</a:t>
            </a:r>
            <a:r>
              <a:rPr dirty="0" sz="1100" spc="-65" b="1">
                <a:latin typeface="Trebuchet MS"/>
                <a:cs typeface="Trebuchet MS"/>
              </a:rPr>
              <a:t> </a:t>
            </a:r>
            <a:r>
              <a:rPr dirty="0" sz="1100" spc="-10" b="1">
                <a:latin typeface="Trebuchet MS"/>
                <a:cs typeface="Trebuchet MS"/>
              </a:rPr>
              <a:t>devices</a:t>
            </a:r>
            <a:r>
              <a:rPr dirty="0" sz="1100" spc="-10">
                <a:latin typeface="Tahoma"/>
                <a:cs typeface="Tahoma"/>
              </a:rPr>
              <a:t>,</a:t>
            </a:r>
            <a:r>
              <a:rPr dirty="0" sz="1100" spc="-7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insulin</a:t>
            </a:r>
            <a:r>
              <a:rPr dirty="0" sz="1100" spc="-7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pumps,</a:t>
            </a:r>
            <a:r>
              <a:rPr dirty="0" sz="1100" spc="-7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and </a:t>
            </a:r>
            <a:r>
              <a:rPr dirty="0" sz="1100">
                <a:latin typeface="Tahoma"/>
                <a:cs typeface="Tahoma"/>
              </a:rPr>
              <a:t>advanced</a:t>
            </a:r>
            <a:r>
              <a:rPr dirty="0" sz="1100" spc="-7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insulin</a:t>
            </a:r>
            <a:r>
              <a:rPr dirty="0" sz="1100" spc="-7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delivery</a:t>
            </a:r>
            <a:r>
              <a:rPr dirty="0" sz="1100" spc="-7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systems)</a:t>
            </a:r>
            <a:r>
              <a:rPr dirty="0" sz="1100" spc="-7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based</a:t>
            </a:r>
            <a:r>
              <a:rPr dirty="0" sz="1100" spc="-7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on</a:t>
            </a:r>
            <a:r>
              <a:rPr dirty="0" sz="1100" spc="-7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their</a:t>
            </a:r>
            <a:r>
              <a:rPr dirty="0" sz="1100" spc="-7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clinical</a:t>
            </a:r>
            <a:r>
              <a:rPr dirty="0" sz="1100" spc="-7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and</a:t>
            </a:r>
            <a:r>
              <a:rPr dirty="0" sz="1100" spc="-7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functional</a:t>
            </a:r>
            <a:r>
              <a:rPr dirty="0" sz="1100" spc="-7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status.</a:t>
            </a:r>
            <a:r>
              <a:rPr dirty="0" sz="1100" spc="-65">
                <a:latin typeface="Tahoma"/>
                <a:cs typeface="Tahoma"/>
              </a:rPr>
              <a:t> </a:t>
            </a:r>
            <a:r>
              <a:rPr dirty="0" sz="1100" spc="-50" b="1"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  <a:p>
            <a:pPr marR="2160905">
              <a:lnSpc>
                <a:spcPct val="110000"/>
              </a:lnSpc>
              <a:spcBef>
                <a:spcPts val="1155"/>
              </a:spcBef>
            </a:pPr>
            <a:r>
              <a:rPr dirty="0" sz="1000" spc="-30" b="1">
                <a:solidFill>
                  <a:srgbClr val="E97132"/>
                </a:solidFill>
                <a:latin typeface="Arial"/>
                <a:cs typeface="Arial"/>
              </a:rPr>
              <a:t>Practitioners</a:t>
            </a:r>
            <a:r>
              <a:rPr dirty="0" sz="1000" b="1">
                <a:solidFill>
                  <a:srgbClr val="E97132"/>
                </a:solidFill>
                <a:latin typeface="Arial"/>
                <a:cs typeface="Arial"/>
              </a:rPr>
              <a:t> </a:t>
            </a:r>
            <a:r>
              <a:rPr dirty="0" sz="1000" spc="-30" b="1">
                <a:solidFill>
                  <a:srgbClr val="E97132"/>
                </a:solidFill>
                <a:latin typeface="Arial"/>
                <a:cs typeface="Arial"/>
              </a:rPr>
              <a:t>and</a:t>
            </a:r>
            <a:r>
              <a:rPr dirty="0" sz="1000" spc="-5" b="1">
                <a:solidFill>
                  <a:srgbClr val="E97132"/>
                </a:solidFill>
                <a:latin typeface="Arial"/>
                <a:cs typeface="Arial"/>
              </a:rPr>
              <a:t> </a:t>
            </a:r>
            <a:r>
              <a:rPr dirty="0" sz="1000" spc="-30" b="1">
                <a:solidFill>
                  <a:srgbClr val="E97132"/>
                </a:solidFill>
                <a:latin typeface="Arial"/>
                <a:cs typeface="Arial"/>
              </a:rPr>
              <a:t>nursing</a:t>
            </a:r>
            <a:r>
              <a:rPr dirty="0" sz="1000" spc="-5" b="1">
                <a:solidFill>
                  <a:srgbClr val="E97132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E97132"/>
                </a:solidFill>
                <a:latin typeface="Arial"/>
                <a:cs typeface="Arial"/>
              </a:rPr>
              <a:t>leadership</a:t>
            </a:r>
            <a:r>
              <a:rPr dirty="0" sz="1000" b="1">
                <a:solidFill>
                  <a:srgbClr val="E97132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E97132"/>
                </a:solidFill>
                <a:latin typeface="Arial"/>
                <a:cs typeface="Arial"/>
              </a:rPr>
              <a:t>need</a:t>
            </a:r>
            <a:r>
              <a:rPr dirty="0" sz="1000" spc="-5" b="1">
                <a:solidFill>
                  <a:srgbClr val="E97132"/>
                </a:solidFill>
                <a:latin typeface="Arial"/>
                <a:cs typeface="Arial"/>
              </a:rPr>
              <a:t> </a:t>
            </a:r>
            <a:r>
              <a:rPr dirty="0" sz="1000" spc="-30" b="1">
                <a:solidFill>
                  <a:srgbClr val="E97132"/>
                </a:solidFill>
                <a:latin typeface="Arial"/>
                <a:cs typeface="Arial"/>
              </a:rPr>
              <a:t>training</a:t>
            </a:r>
            <a:r>
              <a:rPr dirty="0" sz="1000" spc="-5" b="1">
                <a:solidFill>
                  <a:srgbClr val="E97132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E97132"/>
                </a:solidFill>
                <a:latin typeface="Arial"/>
                <a:cs typeface="Arial"/>
              </a:rPr>
              <a:t>in </a:t>
            </a:r>
            <a:r>
              <a:rPr dirty="0" sz="1000" spc="-30" b="1">
                <a:solidFill>
                  <a:srgbClr val="E97132"/>
                </a:solidFill>
                <a:latin typeface="Arial"/>
                <a:cs typeface="Arial"/>
              </a:rPr>
              <a:t>interpretating</a:t>
            </a:r>
            <a:r>
              <a:rPr dirty="0" sz="1000" spc="-15" b="1">
                <a:solidFill>
                  <a:srgbClr val="E97132"/>
                </a:solidFill>
                <a:latin typeface="Arial"/>
                <a:cs typeface="Arial"/>
              </a:rPr>
              <a:t> </a:t>
            </a:r>
            <a:r>
              <a:rPr dirty="0" sz="1000" spc="-35" b="1">
                <a:solidFill>
                  <a:srgbClr val="E97132"/>
                </a:solidFill>
                <a:latin typeface="Arial"/>
                <a:cs typeface="Arial"/>
              </a:rPr>
              <a:t>CGM</a:t>
            </a:r>
            <a:r>
              <a:rPr dirty="0" sz="1000" spc="-25" b="1">
                <a:solidFill>
                  <a:srgbClr val="E97132"/>
                </a:solidFill>
                <a:latin typeface="Arial"/>
                <a:cs typeface="Arial"/>
              </a:rPr>
              <a:t> reports,</a:t>
            </a:r>
            <a:r>
              <a:rPr dirty="0" sz="1000" b="1">
                <a:solidFill>
                  <a:srgbClr val="E97132"/>
                </a:solidFill>
                <a:latin typeface="Arial"/>
                <a:cs typeface="Arial"/>
              </a:rPr>
              <a:t> </a:t>
            </a:r>
            <a:r>
              <a:rPr dirty="0" sz="1000" spc="-30" b="1">
                <a:solidFill>
                  <a:srgbClr val="E97132"/>
                </a:solidFill>
                <a:latin typeface="Arial"/>
                <a:cs typeface="Arial"/>
              </a:rPr>
              <a:t>responding</a:t>
            </a:r>
            <a:r>
              <a:rPr dirty="0" sz="1000" spc="-15" b="1">
                <a:solidFill>
                  <a:srgbClr val="E97132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E97132"/>
                </a:solidFill>
                <a:latin typeface="Arial"/>
                <a:cs typeface="Arial"/>
              </a:rPr>
              <a:t>to alarms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1000" spc="-30" b="1">
                <a:solidFill>
                  <a:srgbClr val="E97132"/>
                </a:solidFill>
                <a:latin typeface="Arial"/>
                <a:cs typeface="Arial"/>
              </a:rPr>
              <a:t>and </a:t>
            </a:r>
            <a:r>
              <a:rPr dirty="0" sz="1000" spc="-25" b="1">
                <a:solidFill>
                  <a:srgbClr val="E97132"/>
                </a:solidFill>
                <a:latin typeface="Arial"/>
                <a:cs typeface="Arial"/>
              </a:rPr>
              <a:t>glucose</a:t>
            </a:r>
            <a:r>
              <a:rPr dirty="0" sz="1000" spc="-20" b="1">
                <a:solidFill>
                  <a:srgbClr val="E97132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E97132"/>
                </a:solidFill>
                <a:latin typeface="Arial"/>
                <a:cs typeface="Arial"/>
              </a:rPr>
              <a:t>trends,</a:t>
            </a:r>
            <a:r>
              <a:rPr dirty="0" sz="1000" spc="-10" b="1">
                <a:solidFill>
                  <a:srgbClr val="E97132"/>
                </a:solidFill>
                <a:latin typeface="Arial"/>
                <a:cs typeface="Arial"/>
              </a:rPr>
              <a:t> </a:t>
            </a:r>
            <a:r>
              <a:rPr dirty="0" sz="1000" spc="-30" b="1">
                <a:solidFill>
                  <a:srgbClr val="E97132"/>
                </a:solidFill>
                <a:latin typeface="Arial"/>
                <a:cs typeface="Arial"/>
              </a:rPr>
              <a:t>and </a:t>
            </a:r>
            <a:r>
              <a:rPr dirty="0" sz="1000" spc="-35" b="1">
                <a:solidFill>
                  <a:srgbClr val="E97132"/>
                </a:solidFill>
                <a:latin typeface="Arial"/>
                <a:cs typeface="Arial"/>
              </a:rPr>
              <a:t>documenting</a:t>
            </a:r>
            <a:r>
              <a:rPr dirty="0" sz="1000" spc="-25" b="1">
                <a:solidFill>
                  <a:srgbClr val="E97132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E97132"/>
                </a:solidFill>
                <a:latin typeface="Arial"/>
                <a:cs typeface="Arial"/>
              </a:rPr>
              <a:t>in</a:t>
            </a:r>
            <a:r>
              <a:rPr dirty="0" sz="1000" spc="-30" b="1">
                <a:solidFill>
                  <a:srgbClr val="E97132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E97132"/>
                </a:solidFill>
                <a:latin typeface="Arial"/>
                <a:cs typeface="Arial"/>
              </a:rPr>
              <a:t>the </a:t>
            </a:r>
            <a:r>
              <a:rPr dirty="0" sz="1000" spc="-25" b="1">
                <a:solidFill>
                  <a:srgbClr val="E97132"/>
                </a:solidFill>
                <a:latin typeface="Arial"/>
                <a:cs typeface="Arial"/>
              </a:rPr>
              <a:t>medical</a:t>
            </a:r>
            <a:r>
              <a:rPr dirty="0" sz="1000" spc="-10" b="1">
                <a:solidFill>
                  <a:srgbClr val="E97132"/>
                </a:solidFill>
                <a:latin typeface="Arial"/>
                <a:cs typeface="Arial"/>
              </a:rPr>
              <a:t> record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345872" y="8644635"/>
            <a:ext cx="1206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767676"/>
                </a:solidFill>
                <a:latin typeface="Tahoma"/>
                <a:cs typeface="Tahoma"/>
              </a:rPr>
              <a:t>18</a:t>
            </a:r>
            <a:endParaRPr sz="8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7378" y="7778570"/>
            <a:ext cx="1201943" cy="79242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466248" y="8582152"/>
            <a:ext cx="1720214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latin typeface="Tahoma"/>
                <a:cs typeface="Tahoma"/>
              </a:rPr>
              <a:t>Older</a:t>
            </a:r>
            <a:r>
              <a:rPr dirty="0" sz="500" spc="-30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Adults:</a:t>
            </a:r>
            <a:r>
              <a:rPr dirty="0" sz="500" spc="-3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Standards</a:t>
            </a:r>
            <a:r>
              <a:rPr dirty="0" sz="500" spc="-35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of</a:t>
            </a:r>
            <a:r>
              <a:rPr dirty="0" sz="500" spc="-3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Care</a:t>
            </a:r>
            <a:r>
              <a:rPr dirty="0" sz="500" spc="-3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in</a:t>
            </a:r>
            <a:r>
              <a:rPr dirty="0" sz="500" spc="-3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Diabetes—</a:t>
            </a:r>
            <a:r>
              <a:rPr dirty="0" sz="500" spc="-10">
                <a:latin typeface="Tahoma"/>
                <a:cs typeface="Tahoma"/>
              </a:rPr>
              <a:t>2026.</a:t>
            </a:r>
            <a:endParaRPr sz="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500" spc="-10" i="1">
                <a:latin typeface="Trebuchet MS"/>
                <a:cs typeface="Trebuchet MS"/>
              </a:rPr>
              <a:t>Diabetes </a:t>
            </a:r>
            <a:r>
              <a:rPr dirty="0" sz="500" i="1">
                <a:latin typeface="Trebuchet MS"/>
                <a:cs typeface="Trebuchet MS"/>
              </a:rPr>
              <a:t>Care</a:t>
            </a:r>
            <a:r>
              <a:rPr dirty="0" sz="500" spc="-15" i="1">
                <a:latin typeface="Trebuchet MS"/>
                <a:cs typeface="Trebuchet MS"/>
              </a:rPr>
              <a:t> </a:t>
            </a:r>
            <a:r>
              <a:rPr dirty="0" sz="500" spc="-10">
                <a:latin typeface="Tahoma"/>
                <a:cs typeface="Tahoma"/>
              </a:rPr>
              <a:t>1</a:t>
            </a:r>
            <a:r>
              <a:rPr dirty="0" sz="500" spc="-15">
                <a:latin typeface="Tahoma"/>
                <a:cs typeface="Tahoma"/>
              </a:rPr>
              <a:t> </a:t>
            </a:r>
            <a:r>
              <a:rPr dirty="0" sz="500" spc="-20">
                <a:latin typeface="Tahoma"/>
                <a:cs typeface="Tahoma"/>
              </a:rPr>
              <a:t>January</a:t>
            </a:r>
            <a:r>
              <a:rPr dirty="0" sz="500" spc="-15">
                <a:latin typeface="Tahoma"/>
                <a:cs typeface="Tahoma"/>
              </a:rPr>
              <a:t> </a:t>
            </a:r>
            <a:r>
              <a:rPr dirty="0" sz="500" spc="-25">
                <a:latin typeface="Tahoma"/>
                <a:cs typeface="Tahoma"/>
              </a:rPr>
              <a:t>2026;</a:t>
            </a:r>
            <a:r>
              <a:rPr dirty="0" sz="500" spc="-20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49 </a:t>
            </a:r>
            <a:r>
              <a:rPr dirty="0" sz="500" spc="-20">
                <a:latin typeface="Tahoma"/>
                <a:cs typeface="Tahoma"/>
              </a:rPr>
              <a:t>(Supplement_1):</a:t>
            </a:r>
            <a:r>
              <a:rPr dirty="0" sz="500" spc="-15">
                <a:latin typeface="Tahoma"/>
                <a:cs typeface="Tahoma"/>
              </a:rPr>
              <a:t> </a:t>
            </a:r>
            <a:r>
              <a:rPr dirty="0" sz="500" spc="-10">
                <a:latin typeface="Tahoma"/>
                <a:cs typeface="Tahoma"/>
              </a:rPr>
              <a:t>S277–S296</a:t>
            </a:r>
            <a:endParaRPr sz="5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25499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844549" y="54673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Lisa Starnes</dc:creator>
  <dc:title>Day 2 Session 1 Diabetes-Pandya</dc:title>
  <dcterms:created xsi:type="dcterms:W3CDTF">2026-05-11T12:34:28Z</dcterms:created>
  <dcterms:modified xsi:type="dcterms:W3CDTF">2026-05-11T12:34:28Z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2026-05-08T00:00:00Z</vt:filetime>
  </property>
  <property fmtid="{D5CDD505-2E9C-101B-9397-08002B2CF9AE}" pid="3" name="Creator">
    <vt:lpwstr>PowerPoint</vt:lpwstr>
  </property>
  <property fmtid="{D5CDD505-2E9C-101B-9397-08002B2CF9AE}" pid="4" name="LastSaved">
    <vt:filetime>2026-05-11T00:00:00Z</vt:filetime>
  </property>
  <property fmtid="{D5CDD505-2E9C-101B-9397-08002B2CF9AE}" pid="5" name="Producer">
    <vt:lpwstr>macOS Version 26.3 (Build 25D125) Quartz PDFContext</vt:lpwstr>
  </property>
</Properties>
</file>