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7772400" cy="10058400"/>
  <p:notesSz cx="7772400" cy="10058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93050" y="9693572"/>
            <a:ext cx="238125" cy="227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hyperlink" Target="mailto:Christinia.George@GuardianPharmacy.net" TargetMode="External"/><Relationship Id="rId5" Type="http://schemas.openxmlformats.org/officeDocument/2006/relationships/image" Target="../media/image3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8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3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4.jpg"/><Relationship Id="rId5" Type="http://schemas.openxmlformats.org/officeDocument/2006/relationships/image" Target="../media/image5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599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latin typeface="Calibri"/>
                <a:cs typeface="Calibri"/>
              </a:rPr>
              <a:t>5/8/26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546352"/>
            <a:ext cx="4572000" cy="2673096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5473331" y="1549400"/>
            <a:ext cx="1463040" cy="2667000"/>
            <a:chOff x="5473331" y="1549400"/>
            <a:chExt cx="1463040" cy="2667000"/>
          </a:xfrm>
        </p:grpSpPr>
        <p:sp>
          <p:nvSpPr>
            <p:cNvPr id="5" name="object 5" descr=""/>
            <p:cNvSpPr/>
            <p:nvPr/>
          </p:nvSpPr>
          <p:spPr>
            <a:xfrm>
              <a:off x="5473331" y="1549400"/>
              <a:ext cx="1463040" cy="2667000"/>
            </a:xfrm>
            <a:custGeom>
              <a:avLst/>
              <a:gdLst/>
              <a:ahLst/>
              <a:cxnLst/>
              <a:rect l="l" t="t" r="r" b="b"/>
              <a:pathLst>
                <a:path w="1463040" h="2667000">
                  <a:moveTo>
                    <a:pt x="1462658" y="0"/>
                  </a:moveTo>
                  <a:lnTo>
                    <a:pt x="0" y="0"/>
                  </a:lnTo>
                  <a:lnTo>
                    <a:pt x="0" y="2667000"/>
                  </a:lnTo>
                  <a:lnTo>
                    <a:pt x="1462658" y="2667000"/>
                  </a:lnTo>
                  <a:lnTo>
                    <a:pt x="1462658" y="0"/>
                  </a:lnTo>
                  <a:close/>
                </a:path>
              </a:pathLst>
            </a:custGeom>
            <a:solidFill>
              <a:srgbClr val="C8C8C8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07469" y="3626269"/>
              <a:ext cx="1194371" cy="465226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844550" y="11747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1828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440"/>
              </a:spcBef>
            </a:pPr>
            <a:endParaRPr sz="3000">
              <a:latin typeface="Times New Roman"/>
              <a:cs typeface="Times New Roman"/>
            </a:endParaRPr>
          </a:p>
          <a:p>
            <a:pPr algn="ctr" marR="1354455">
              <a:lnSpc>
                <a:spcPts val="3445"/>
              </a:lnSpc>
              <a:spcBef>
                <a:spcPts val="5"/>
              </a:spcBef>
            </a:pPr>
            <a:r>
              <a:rPr dirty="0" sz="3000" spc="-10">
                <a:solidFill>
                  <a:srgbClr val="0075C9"/>
                </a:solidFill>
                <a:latin typeface="Corbel"/>
                <a:cs typeface="Corbel"/>
              </a:rPr>
              <a:t>Vaccines</a:t>
            </a:r>
            <a:endParaRPr sz="3000">
              <a:latin typeface="Corbel"/>
              <a:cs typeface="Corbel"/>
            </a:endParaRPr>
          </a:p>
          <a:p>
            <a:pPr algn="ctr" marR="1360805">
              <a:lnSpc>
                <a:spcPts val="3445"/>
              </a:lnSpc>
            </a:pPr>
            <a:r>
              <a:rPr dirty="0" sz="3000" spc="-45">
                <a:solidFill>
                  <a:srgbClr val="0075C9"/>
                </a:solidFill>
                <a:latin typeface="Corbel"/>
                <a:cs typeface="Corbel"/>
              </a:rPr>
              <a:t>Just</a:t>
            </a:r>
            <a:r>
              <a:rPr dirty="0" sz="3000" spc="-80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3000" spc="-40">
                <a:solidFill>
                  <a:srgbClr val="0075C9"/>
                </a:solidFill>
                <a:latin typeface="Corbel"/>
                <a:cs typeface="Corbel"/>
              </a:rPr>
              <a:t>the</a:t>
            </a:r>
            <a:r>
              <a:rPr dirty="0" sz="3000" spc="-80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3000" spc="-60">
                <a:solidFill>
                  <a:srgbClr val="0075C9"/>
                </a:solidFill>
                <a:latin typeface="Corbel"/>
                <a:cs typeface="Corbel"/>
              </a:rPr>
              <a:t>Facts</a:t>
            </a:r>
            <a:r>
              <a:rPr dirty="0" sz="3000" spc="-85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3000" spc="-10">
                <a:solidFill>
                  <a:srgbClr val="0075C9"/>
                </a:solidFill>
                <a:latin typeface="Corbel"/>
                <a:cs typeface="Corbel"/>
              </a:rPr>
              <a:t>Please</a:t>
            </a:r>
            <a:endParaRPr sz="30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520"/>
              </a:spcBef>
            </a:pPr>
            <a:endParaRPr sz="3000">
              <a:latin typeface="Corbel"/>
              <a:cs typeface="Corbel"/>
            </a:endParaRPr>
          </a:p>
          <a:p>
            <a:pPr algn="ctr" marL="1790700" marR="3117850">
              <a:lnSpc>
                <a:spcPct val="125000"/>
              </a:lnSpc>
            </a:pPr>
            <a:r>
              <a:rPr dirty="0" sz="800" spc="-30">
                <a:solidFill>
                  <a:srgbClr val="1A305B"/>
                </a:solidFill>
                <a:latin typeface="Corbel"/>
                <a:cs typeface="Corbel"/>
              </a:rPr>
              <a:t>Christinia</a:t>
            </a:r>
            <a:r>
              <a:rPr dirty="0" sz="800" spc="-35">
                <a:solidFill>
                  <a:srgbClr val="1A305B"/>
                </a:solidFill>
                <a:latin typeface="Corbel"/>
                <a:cs typeface="Corbel"/>
              </a:rPr>
              <a:t> </a:t>
            </a:r>
            <a:r>
              <a:rPr dirty="0" sz="800" spc="-30">
                <a:solidFill>
                  <a:srgbClr val="1A305B"/>
                </a:solidFill>
                <a:latin typeface="Corbel"/>
                <a:cs typeface="Corbel"/>
              </a:rPr>
              <a:t>George,</a:t>
            </a:r>
            <a:r>
              <a:rPr dirty="0" sz="800" spc="25">
                <a:solidFill>
                  <a:srgbClr val="1A305B"/>
                </a:solidFill>
                <a:latin typeface="Corbel"/>
                <a:cs typeface="Corbel"/>
              </a:rPr>
              <a:t> </a:t>
            </a:r>
            <a:r>
              <a:rPr dirty="0" sz="800" spc="-30">
                <a:solidFill>
                  <a:srgbClr val="1A305B"/>
                </a:solidFill>
                <a:latin typeface="Corbel"/>
                <a:cs typeface="Corbel"/>
              </a:rPr>
              <a:t>RPh,</a:t>
            </a:r>
            <a:r>
              <a:rPr dirty="0" sz="800" spc="25">
                <a:solidFill>
                  <a:srgbClr val="1A305B"/>
                </a:solidFill>
                <a:latin typeface="Corbel"/>
                <a:cs typeface="Corbel"/>
              </a:rPr>
              <a:t> </a:t>
            </a:r>
            <a:r>
              <a:rPr dirty="0" sz="800" spc="-20">
                <a:solidFill>
                  <a:srgbClr val="1A305B"/>
                </a:solidFill>
                <a:latin typeface="Corbel"/>
                <a:cs typeface="Corbel"/>
              </a:rPr>
              <a:t>BCGP</a:t>
            </a:r>
            <a:r>
              <a:rPr dirty="0" sz="800" spc="500">
                <a:solidFill>
                  <a:srgbClr val="1A305B"/>
                </a:solidFill>
                <a:latin typeface="Corbel"/>
                <a:cs typeface="Corbel"/>
              </a:rPr>
              <a:t> </a:t>
            </a:r>
            <a:r>
              <a:rPr dirty="0" sz="800" spc="-30">
                <a:solidFill>
                  <a:srgbClr val="1A305B"/>
                </a:solidFill>
                <a:latin typeface="Corbel"/>
                <a:cs typeface="Corbel"/>
              </a:rPr>
              <a:t>Guardian</a:t>
            </a:r>
            <a:r>
              <a:rPr dirty="0" sz="800" spc="30">
                <a:solidFill>
                  <a:srgbClr val="1A305B"/>
                </a:solidFill>
                <a:latin typeface="Corbel"/>
                <a:cs typeface="Corbel"/>
              </a:rPr>
              <a:t> </a:t>
            </a:r>
            <a:r>
              <a:rPr dirty="0" sz="800" spc="-35">
                <a:solidFill>
                  <a:srgbClr val="1A305B"/>
                </a:solidFill>
                <a:latin typeface="Corbel"/>
                <a:cs typeface="Corbel"/>
              </a:rPr>
              <a:t>Pharmacy</a:t>
            </a:r>
            <a:r>
              <a:rPr dirty="0" sz="800" spc="-5">
                <a:solidFill>
                  <a:srgbClr val="1A305B"/>
                </a:solidFill>
                <a:latin typeface="Corbel"/>
                <a:cs typeface="Corbel"/>
              </a:rPr>
              <a:t> </a:t>
            </a:r>
            <a:r>
              <a:rPr dirty="0" sz="800" spc="-10">
                <a:solidFill>
                  <a:srgbClr val="1A305B"/>
                </a:solidFill>
                <a:latin typeface="Corbel"/>
                <a:cs typeface="Corbel"/>
              </a:rPr>
              <a:t>Atlanta</a:t>
            </a:r>
            <a:endParaRPr sz="800">
              <a:latin typeface="Corbel"/>
              <a:cs typeface="Corbel"/>
            </a:endParaRPr>
          </a:p>
          <a:p>
            <a:pPr algn="ctr" marR="1329055">
              <a:lnSpc>
                <a:spcPct val="100000"/>
              </a:lnSpc>
              <a:spcBef>
                <a:spcPts val="240"/>
              </a:spcBef>
            </a:pPr>
            <a:r>
              <a:rPr dirty="0" sz="800" spc="-10">
                <a:solidFill>
                  <a:srgbClr val="1A305B"/>
                </a:solidFill>
                <a:latin typeface="Corbel"/>
                <a:cs typeface="Corbel"/>
                <a:hlinkClick r:id="rId4"/>
              </a:rPr>
              <a:t>Christinia.George@GuardianPharmacy.net</a:t>
            </a:r>
            <a:endParaRPr sz="800">
              <a:latin typeface="Corbel"/>
              <a:cs typeface="Corbe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25500" y="4621784"/>
            <a:ext cx="965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solidFill>
                  <a:srgbClr val="262626"/>
                </a:solidFill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838200" y="5461000"/>
            <a:ext cx="6096000" cy="3299460"/>
            <a:chOff x="838200" y="5461000"/>
            <a:chExt cx="6096000" cy="3299460"/>
          </a:xfrm>
        </p:grpSpPr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200" y="5461000"/>
              <a:ext cx="6096000" cy="920496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6746125" y="5840475"/>
              <a:ext cx="188595" cy="2665730"/>
            </a:xfrm>
            <a:custGeom>
              <a:avLst/>
              <a:gdLst/>
              <a:ahLst/>
              <a:cxnLst/>
              <a:rect l="l" t="t" r="r" b="b"/>
              <a:pathLst>
                <a:path w="188595" h="2665729">
                  <a:moveTo>
                    <a:pt x="188074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88074" y="2665476"/>
                  </a:lnTo>
                  <a:lnTo>
                    <a:pt x="188074" y="0"/>
                  </a:lnTo>
                  <a:close/>
                </a:path>
              </a:pathLst>
            </a:custGeom>
            <a:solidFill>
              <a:srgbClr val="C8C8C8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4301" y="8358238"/>
              <a:ext cx="1032417" cy="402145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844550" y="54673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endParaRPr sz="1800">
              <a:latin typeface="Times New Roman"/>
              <a:cs typeface="Times New Roman"/>
            </a:endParaRPr>
          </a:p>
          <a:p>
            <a:pPr algn="ctr" marR="176530">
              <a:lnSpc>
                <a:spcPct val="100000"/>
              </a:lnSpc>
            </a:pPr>
            <a:r>
              <a:rPr dirty="0" sz="1800" spc="-40">
                <a:solidFill>
                  <a:srgbClr val="0075C9"/>
                </a:solidFill>
                <a:latin typeface="Corbel"/>
                <a:cs typeface="Corbel"/>
              </a:rPr>
              <a:t>Christinia</a:t>
            </a:r>
            <a:r>
              <a:rPr dirty="0" sz="1800" spc="-105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800" spc="-35">
                <a:solidFill>
                  <a:srgbClr val="0075C9"/>
                </a:solidFill>
                <a:latin typeface="Corbel"/>
                <a:cs typeface="Corbel"/>
              </a:rPr>
              <a:t>George,</a:t>
            </a:r>
            <a:r>
              <a:rPr dirty="0" sz="1800" spc="-30">
                <a:solidFill>
                  <a:srgbClr val="0075C9"/>
                </a:solidFill>
                <a:latin typeface="Corbel"/>
                <a:cs typeface="Corbel"/>
              </a:rPr>
              <a:t> RPh,</a:t>
            </a:r>
            <a:r>
              <a:rPr dirty="0" sz="1800" spc="-25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800" spc="-20">
                <a:solidFill>
                  <a:srgbClr val="0075C9"/>
                </a:solidFill>
                <a:latin typeface="Corbel"/>
                <a:cs typeface="Corbel"/>
              </a:rPr>
              <a:t>BCGP</a:t>
            </a:r>
            <a:endParaRPr sz="18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18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765"/>
              </a:spcBef>
            </a:pPr>
            <a:endParaRPr sz="1800">
              <a:latin typeface="Corbel"/>
              <a:cs typeface="Corbel"/>
            </a:endParaRPr>
          </a:p>
          <a:p>
            <a:pPr marL="351790" marR="484505" indent="-91440">
              <a:lnSpc>
                <a:spcPct val="79800"/>
              </a:lnSpc>
              <a:buClr>
                <a:srgbClr val="0075C9"/>
              </a:buClr>
              <a:buFont typeface="Wingdings 2"/>
              <a:buChar char=""/>
              <a:tabLst>
                <a:tab pos="351790" algn="l"/>
              </a:tabLst>
            </a:pPr>
            <a:r>
              <a:rPr dirty="0" sz="1200" spc="-10">
                <a:solidFill>
                  <a:srgbClr val="002D5D"/>
                </a:solidFill>
                <a:latin typeface="Corbel"/>
                <a:cs typeface="Corbel"/>
              </a:rPr>
              <a:t>Christinia</a:t>
            </a:r>
            <a:r>
              <a:rPr dirty="0" sz="1200" spc="-5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George</a:t>
            </a:r>
            <a:r>
              <a:rPr dirty="0" sz="1200" spc="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is</a:t>
            </a:r>
            <a:r>
              <a:rPr dirty="0" sz="1200" spc="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200" spc="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 spc="-10">
                <a:solidFill>
                  <a:srgbClr val="002D5D"/>
                </a:solidFill>
                <a:latin typeface="Corbel"/>
                <a:cs typeface="Corbel"/>
              </a:rPr>
              <a:t>Board-Certified</a:t>
            </a:r>
            <a:r>
              <a:rPr dirty="0" sz="12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Geriatric </a:t>
            </a:r>
            <a:r>
              <a:rPr dirty="0" sz="1200" spc="-10">
                <a:solidFill>
                  <a:srgbClr val="002D5D"/>
                </a:solidFill>
                <a:latin typeface="Corbel"/>
                <a:cs typeface="Corbel"/>
              </a:rPr>
              <a:t>Pharmacist</a:t>
            </a:r>
            <a:r>
              <a:rPr dirty="0" sz="1200" spc="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licensed</a:t>
            </a:r>
            <a:r>
              <a:rPr dirty="0" sz="1200" spc="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in</a:t>
            </a:r>
            <a:r>
              <a:rPr dirty="0" sz="1200" spc="-4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 spc="-10">
                <a:solidFill>
                  <a:srgbClr val="002D5D"/>
                </a:solidFill>
                <a:latin typeface="Corbel"/>
                <a:cs typeface="Corbel"/>
              </a:rPr>
              <a:t>Georgia,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Michigan</a:t>
            </a:r>
            <a:r>
              <a:rPr dirty="0" sz="12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2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Indiana.</a:t>
            </a:r>
            <a:r>
              <a:rPr dirty="0" sz="1200" spc="15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Geriatrics</a:t>
            </a:r>
            <a:r>
              <a:rPr dirty="0" sz="12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has</a:t>
            </a:r>
            <a:r>
              <a:rPr dirty="0" sz="12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been</a:t>
            </a:r>
            <a:r>
              <a:rPr dirty="0" sz="12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2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way</a:t>
            </a:r>
            <a:r>
              <a:rPr dirty="0" sz="12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of</a:t>
            </a:r>
            <a:r>
              <a:rPr dirty="0" sz="12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life</a:t>
            </a:r>
            <a:r>
              <a:rPr dirty="0" sz="12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as</a:t>
            </a:r>
            <a:r>
              <a:rPr dirty="0" sz="12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six</a:t>
            </a:r>
            <a:r>
              <a:rPr dirty="0" sz="12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grandparents</a:t>
            </a:r>
            <a:r>
              <a:rPr dirty="0" sz="12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 spc="-25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 seven</a:t>
            </a:r>
            <a:r>
              <a:rPr dirty="0" sz="12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great</a:t>
            </a:r>
            <a:r>
              <a:rPr dirty="0" sz="12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 spc="-10">
                <a:solidFill>
                  <a:srgbClr val="002D5D"/>
                </a:solidFill>
                <a:latin typeface="Corbel"/>
                <a:cs typeface="Corbel"/>
              </a:rPr>
              <a:t>grandparents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were</a:t>
            </a:r>
            <a:r>
              <a:rPr dirty="0" sz="12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2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major</a:t>
            </a:r>
            <a:r>
              <a:rPr dirty="0" sz="12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part</a:t>
            </a:r>
            <a:r>
              <a:rPr dirty="0" sz="12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of</a:t>
            </a:r>
            <a:r>
              <a:rPr dirty="0" sz="12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her</a:t>
            </a:r>
            <a:r>
              <a:rPr dirty="0" sz="12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childhood.</a:t>
            </a:r>
            <a:r>
              <a:rPr dirty="0" sz="1200" spc="1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While</a:t>
            </a:r>
            <a:r>
              <a:rPr dirty="0" sz="12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raising</a:t>
            </a:r>
            <a:r>
              <a:rPr dirty="0" sz="12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 spc="-10">
                <a:solidFill>
                  <a:srgbClr val="002D5D"/>
                </a:solidFill>
                <a:latin typeface="Corbel"/>
                <a:cs typeface="Corbel"/>
              </a:rPr>
              <a:t>their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three</a:t>
            </a:r>
            <a:r>
              <a:rPr dirty="0" sz="12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 spc="-10">
                <a:solidFill>
                  <a:srgbClr val="002D5D"/>
                </a:solidFill>
                <a:latin typeface="Corbel"/>
                <a:cs typeface="Corbel"/>
              </a:rPr>
              <a:t>children,</a:t>
            </a:r>
            <a:r>
              <a:rPr dirty="0" sz="1200" spc="-5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Christinia</a:t>
            </a:r>
            <a:r>
              <a:rPr dirty="0" sz="12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2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her</a:t>
            </a:r>
            <a:r>
              <a:rPr dirty="0" sz="12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husband</a:t>
            </a:r>
            <a:r>
              <a:rPr dirty="0" sz="12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cared</a:t>
            </a:r>
            <a:r>
              <a:rPr dirty="0" sz="12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for</a:t>
            </a:r>
            <a:r>
              <a:rPr dirty="0" sz="12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an</a:t>
            </a:r>
            <a:r>
              <a:rPr dirty="0" sz="12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elderly</a:t>
            </a:r>
            <a:r>
              <a:rPr dirty="0" sz="12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family</a:t>
            </a:r>
            <a:r>
              <a:rPr dirty="0" sz="12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member</a:t>
            </a:r>
            <a:r>
              <a:rPr dirty="0" sz="12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 spc="-25">
                <a:solidFill>
                  <a:srgbClr val="002D5D"/>
                </a:solidFill>
                <a:latin typeface="Corbel"/>
                <a:cs typeface="Corbel"/>
              </a:rPr>
              <a:t>for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several</a:t>
            </a:r>
            <a:r>
              <a:rPr dirty="0" sz="12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years</a:t>
            </a:r>
            <a:r>
              <a:rPr dirty="0" sz="12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in</a:t>
            </a:r>
            <a:r>
              <a:rPr dirty="0" sz="12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their</a:t>
            </a:r>
            <a:r>
              <a:rPr dirty="0" sz="12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home.</a:t>
            </a:r>
            <a:r>
              <a:rPr dirty="0" sz="1200" spc="39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Christinia</a:t>
            </a:r>
            <a:r>
              <a:rPr dirty="0" sz="12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graduated</a:t>
            </a:r>
            <a:r>
              <a:rPr dirty="0" sz="12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from</a:t>
            </a:r>
            <a:r>
              <a:rPr dirty="0" sz="12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 spc="-10">
                <a:solidFill>
                  <a:srgbClr val="002D5D"/>
                </a:solidFill>
                <a:latin typeface="Corbel"/>
                <a:cs typeface="Corbel"/>
              </a:rPr>
              <a:t>Purdue</a:t>
            </a:r>
            <a:r>
              <a:rPr dirty="0" sz="1200" spc="-4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 spc="-10">
                <a:solidFill>
                  <a:srgbClr val="002D5D"/>
                </a:solidFill>
                <a:latin typeface="Corbel"/>
                <a:cs typeface="Corbel"/>
              </a:rPr>
              <a:t>University</a:t>
            </a:r>
            <a:r>
              <a:rPr dirty="0" sz="1200" spc="-4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School</a:t>
            </a:r>
            <a:r>
              <a:rPr dirty="0" sz="12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 spc="-25">
                <a:solidFill>
                  <a:srgbClr val="002D5D"/>
                </a:solidFill>
                <a:latin typeface="Corbel"/>
                <a:cs typeface="Corbel"/>
              </a:rPr>
              <a:t>of </a:t>
            </a:r>
            <a:r>
              <a:rPr dirty="0" sz="1200" spc="-10">
                <a:solidFill>
                  <a:srgbClr val="002D5D"/>
                </a:solidFill>
                <a:latin typeface="Corbel"/>
                <a:cs typeface="Corbel"/>
              </a:rPr>
              <a:t>Pharmacy,</a:t>
            </a:r>
            <a:r>
              <a:rPr dirty="0" sz="12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2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has</a:t>
            </a:r>
            <a:r>
              <a:rPr dirty="0" sz="12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worked</a:t>
            </a:r>
            <a:r>
              <a:rPr dirty="0" sz="12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in</a:t>
            </a:r>
            <a:r>
              <a:rPr dirty="0" sz="12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retail,</a:t>
            </a:r>
            <a:r>
              <a:rPr dirty="0" sz="12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hospital,</a:t>
            </a:r>
            <a:r>
              <a:rPr dirty="0" sz="12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home</a:t>
            </a:r>
            <a:r>
              <a:rPr dirty="0" sz="12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infusion</a:t>
            </a:r>
            <a:r>
              <a:rPr dirty="0" sz="12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2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 spc="-10">
                <a:solidFill>
                  <a:srgbClr val="002D5D"/>
                </a:solidFill>
                <a:latin typeface="Corbel"/>
                <a:cs typeface="Corbel"/>
              </a:rPr>
              <a:t>long-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term</a:t>
            </a:r>
            <a:r>
              <a:rPr dirty="0" sz="12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care.</a:t>
            </a:r>
            <a:r>
              <a:rPr dirty="0" sz="1200" spc="15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 spc="-25">
                <a:solidFill>
                  <a:srgbClr val="002D5D"/>
                </a:solidFill>
                <a:latin typeface="Corbel"/>
                <a:cs typeface="Corbel"/>
              </a:rPr>
              <a:t>At </a:t>
            </a:r>
            <a:r>
              <a:rPr dirty="0" sz="1200" spc="-10">
                <a:solidFill>
                  <a:srgbClr val="002D5D"/>
                </a:solidFill>
                <a:latin typeface="Corbel"/>
                <a:cs typeface="Corbel"/>
              </a:rPr>
              <a:t>Guardian</a:t>
            </a:r>
            <a:r>
              <a:rPr dirty="0" sz="1200" spc="-6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Atlanta, she</a:t>
            </a:r>
            <a:r>
              <a:rPr dirty="0" sz="12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has </a:t>
            </a:r>
            <a:r>
              <a:rPr dirty="0" sz="1200" spc="-10">
                <a:solidFill>
                  <a:srgbClr val="002D5D"/>
                </a:solidFill>
                <a:latin typeface="Corbel"/>
                <a:cs typeface="Corbel"/>
              </a:rPr>
              <a:t>worked</a:t>
            </a:r>
            <a:r>
              <a:rPr dirty="0" sz="12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as a</a:t>
            </a:r>
            <a:r>
              <a:rPr dirty="0" sz="12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staff </a:t>
            </a:r>
            <a:r>
              <a:rPr dirty="0" sz="1200" spc="-10">
                <a:solidFill>
                  <a:srgbClr val="002D5D"/>
                </a:solidFill>
                <a:latin typeface="Corbel"/>
                <a:cs typeface="Corbel"/>
              </a:rPr>
              <a:t>pharmacist,</a:t>
            </a:r>
            <a:r>
              <a:rPr dirty="0" sz="12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a </a:t>
            </a:r>
            <a:r>
              <a:rPr dirty="0" sz="1200" spc="-10">
                <a:solidFill>
                  <a:srgbClr val="002D5D"/>
                </a:solidFill>
                <a:latin typeface="Corbel"/>
                <a:cs typeface="Corbel"/>
              </a:rPr>
              <a:t>vaccinator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 and</a:t>
            </a:r>
            <a:r>
              <a:rPr dirty="0" sz="12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 spc="-5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 consultant.</a:t>
            </a:r>
            <a:r>
              <a:rPr dirty="0" sz="1200" spc="13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Christinia</a:t>
            </a:r>
            <a:r>
              <a:rPr dirty="0" sz="12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enjoys</a:t>
            </a:r>
            <a:r>
              <a:rPr dirty="0" sz="12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helping</a:t>
            </a:r>
            <a:r>
              <a:rPr dirty="0" sz="12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families</a:t>
            </a:r>
            <a:r>
              <a:rPr dirty="0" sz="12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 spc="-10">
                <a:solidFill>
                  <a:srgbClr val="002D5D"/>
                </a:solidFill>
                <a:latin typeface="Corbel"/>
                <a:cs typeface="Corbel"/>
              </a:rPr>
              <a:t>understand</a:t>
            </a:r>
            <a:r>
              <a:rPr dirty="0" sz="12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options</a:t>
            </a:r>
            <a:r>
              <a:rPr dirty="0" sz="12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they</a:t>
            </a:r>
            <a:r>
              <a:rPr dirty="0" sz="12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have</a:t>
            </a:r>
            <a:r>
              <a:rPr dirty="0" sz="12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 spc="-25">
                <a:solidFill>
                  <a:srgbClr val="002D5D"/>
                </a:solidFill>
                <a:latin typeface="Corbel"/>
                <a:cs typeface="Corbel"/>
              </a:rPr>
              <a:t>and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decisions</a:t>
            </a:r>
            <a:r>
              <a:rPr dirty="0" sz="12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they</a:t>
            </a:r>
            <a:r>
              <a:rPr dirty="0" sz="12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can</a:t>
            </a:r>
            <a:r>
              <a:rPr dirty="0" sz="12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 spc="-10">
                <a:solidFill>
                  <a:srgbClr val="002D5D"/>
                </a:solidFill>
                <a:latin typeface="Corbel"/>
                <a:cs typeface="Corbel"/>
              </a:rPr>
              <a:t>make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2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improve</a:t>
            </a:r>
            <a:r>
              <a:rPr dirty="0" sz="12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2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quality</a:t>
            </a:r>
            <a:r>
              <a:rPr dirty="0" sz="12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of</a:t>
            </a:r>
            <a:r>
              <a:rPr dirty="0" sz="12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life</a:t>
            </a:r>
            <a:r>
              <a:rPr dirty="0" sz="12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for</a:t>
            </a:r>
            <a:r>
              <a:rPr dirty="0" sz="12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elderly</a:t>
            </a:r>
            <a:r>
              <a:rPr dirty="0" sz="12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loved</a:t>
            </a:r>
            <a:r>
              <a:rPr dirty="0" sz="12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 spc="-10">
                <a:solidFill>
                  <a:srgbClr val="002D5D"/>
                </a:solidFill>
                <a:latin typeface="Corbel"/>
                <a:cs typeface="Corbel"/>
              </a:rPr>
              <a:t>ones.</a:t>
            </a:r>
            <a:r>
              <a:rPr dirty="0" sz="1200" spc="-8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 spc="-10">
                <a:solidFill>
                  <a:srgbClr val="002D5D"/>
                </a:solidFill>
                <a:latin typeface="Corbel"/>
                <a:cs typeface="Corbel"/>
              </a:rPr>
              <a:t>Today’s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presentation</a:t>
            </a:r>
            <a:r>
              <a:rPr dirty="0" sz="12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was</a:t>
            </a:r>
            <a:r>
              <a:rPr dirty="0" sz="12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inspired</a:t>
            </a:r>
            <a:r>
              <a:rPr dirty="0" sz="12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by</a:t>
            </a:r>
            <a:r>
              <a:rPr dirty="0" sz="12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2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questions</a:t>
            </a:r>
            <a:r>
              <a:rPr dirty="0" sz="12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2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 spc="-10">
                <a:solidFill>
                  <a:srgbClr val="002D5D"/>
                </a:solidFill>
                <a:latin typeface="Corbel"/>
                <a:cs typeface="Corbel"/>
              </a:rPr>
              <a:t>comments</a:t>
            </a:r>
            <a:r>
              <a:rPr dirty="0" sz="12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from</a:t>
            </a:r>
            <a:r>
              <a:rPr dirty="0" sz="12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residents,</a:t>
            </a:r>
            <a:r>
              <a:rPr dirty="0" sz="12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 spc="-10">
                <a:solidFill>
                  <a:srgbClr val="002D5D"/>
                </a:solidFill>
                <a:latin typeface="Corbel"/>
                <a:cs typeface="Corbel"/>
              </a:rPr>
              <a:t>families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2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staff</a:t>
            </a:r>
            <a:r>
              <a:rPr dirty="0" sz="12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2D5D"/>
                </a:solidFill>
                <a:latin typeface="Corbel"/>
                <a:cs typeface="Corbel"/>
              </a:rPr>
              <a:t>during</a:t>
            </a:r>
            <a:r>
              <a:rPr dirty="0" sz="12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 spc="-10">
                <a:solidFill>
                  <a:srgbClr val="002D5D"/>
                </a:solidFill>
                <a:latin typeface="Corbel"/>
                <a:cs typeface="Corbel"/>
              </a:rPr>
              <a:t>vaccination</a:t>
            </a:r>
            <a:r>
              <a:rPr dirty="0" sz="12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 spc="-10">
                <a:solidFill>
                  <a:srgbClr val="002D5D"/>
                </a:solidFill>
                <a:latin typeface="Corbel"/>
                <a:cs typeface="Corbel"/>
              </a:rPr>
              <a:t>clinics.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4" name="object 14" descr=""/>
          <p:cNvSpPr txBox="1"/>
          <p:nvPr/>
        </p:nvSpPr>
        <p:spPr>
          <a:xfrm>
            <a:off x="825500" y="8914383"/>
            <a:ext cx="965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solidFill>
                  <a:srgbClr val="262626"/>
                </a:solidFill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599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latin typeface="Calibri"/>
                <a:cs typeface="Calibri"/>
              </a:rPr>
              <a:t>5/8/26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38200" y="1546352"/>
            <a:ext cx="6096000" cy="2673350"/>
            <a:chOff x="838200" y="1546352"/>
            <a:chExt cx="6096000" cy="267335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1546352"/>
              <a:ext cx="1722120" cy="267309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746125" y="1547876"/>
              <a:ext cx="188595" cy="2665730"/>
            </a:xfrm>
            <a:custGeom>
              <a:avLst/>
              <a:gdLst/>
              <a:ahLst/>
              <a:cxnLst/>
              <a:rect l="l" t="t" r="r" b="b"/>
              <a:pathLst>
                <a:path w="188595" h="2665729">
                  <a:moveTo>
                    <a:pt x="188074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88074" y="2665476"/>
                  </a:lnTo>
                  <a:lnTo>
                    <a:pt x="188074" y="0"/>
                  </a:lnTo>
                  <a:close/>
                </a:path>
              </a:pathLst>
            </a:custGeom>
            <a:solidFill>
              <a:srgbClr val="C8C8C8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97679" y="2487676"/>
            <a:ext cx="8007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0075C9"/>
                </a:solidFill>
                <a:latin typeface="Corbel"/>
                <a:cs typeface="Corbel"/>
              </a:rPr>
              <a:t>Shingles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97679" y="2983483"/>
            <a:ext cx="12522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40">
                <a:solidFill>
                  <a:srgbClr val="0075C9"/>
                </a:solidFill>
                <a:latin typeface="Corbel"/>
                <a:cs typeface="Corbel"/>
              </a:rPr>
              <a:t>Shingrix</a:t>
            </a:r>
            <a:r>
              <a:rPr dirty="0" sz="1400" spc="-5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400" spc="-25">
                <a:solidFill>
                  <a:srgbClr val="0075C9"/>
                </a:solidFill>
                <a:latin typeface="Corbel"/>
                <a:cs typeface="Corbel"/>
              </a:rPr>
              <a:t>(subunit)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805176" y="1620011"/>
            <a:ext cx="3769360" cy="2424430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104139" marR="5080" indent="-91440">
              <a:lnSpc>
                <a:spcPct val="79000"/>
              </a:lnSpc>
              <a:spcBef>
                <a:spcPts val="350"/>
              </a:spcBef>
              <a:buClr>
                <a:srgbClr val="0075C9"/>
              </a:buClr>
              <a:buFont typeface="Wingdings 2"/>
              <a:buChar char=""/>
              <a:tabLst>
                <a:tab pos="104139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Shingles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illness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is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painful,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itchy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rash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that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follows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nerve,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may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also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have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fever,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headache,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fatigue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&amp;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light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sensitivity.</a:t>
            </a:r>
            <a:r>
              <a:rPr dirty="0" sz="1000" spc="-7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nerve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pain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can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be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long-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term,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severe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&amp;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debilitating.</a:t>
            </a:r>
            <a:endParaRPr sz="1000">
              <a:latin typeface="Corbel"/>
              <a:cs typeface="Corbel"/>
            </a:endParaRPr>
          </a:p>
          <a:p>
            <a:pPr marL="104139" marR="132080" indent="-91440">
              <a:lnSpc>
                <a:spcPct val="79000"/>
              </a:lnSpc>
              <a:spcBef>
                <a:spcPts val="660"/>
              </a:spcBef>
              <a:buClr>
                <a:srgbClr val="0075C9"/>
              </a:buClr>
              <a:buFont typeface="Wingdings 2"/>
              <a:buChar char=""/>
              <a:tabLst>
                <a:tab pos="104139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Side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Effects: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pain,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redness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&amp;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swelling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at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injection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site,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sore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arm,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tiredness,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muscle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pain,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headache,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shivering,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fever,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stomach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pain,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nausea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–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these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usually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last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2-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3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days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due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strong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immune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response</a:t>
            </a:r>
            <a:endParaRPr sz="1000">
              <a:latin typeface="Corbel"/>
              <a:cs typeface="Corbel"/>
            </a:endParaRPr>
          </a:p>
          <a:p>
            <a:pPr marL="103505" indent="-90805">
              <a:lnSpc>
                <a:spcPct val="100000"/>
              </a:lnSpc>
              <a:spcBef>
                <a:spcPts val="409"/>
              </a:spcBef>
              <a:buClr>
                <a:srgbClr val="0075C9"/>
              </a:buClr>
              <a:buFont typeface="Wingdings 2"/>
              <a:buChar char=""/>
              <a:tabLst>
                <a:tab pos="103505" algn="l"/>
              </a:tabLst>
            </a:pP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Recommended: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2 doses,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separated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by 2 to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6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months</a:t>
            </a:r>
            <a:endParaRPr sz="1000">
              <a:latin typeface="Corbel"/>
              <a:cs typeface="Corbel"/>
            </a:endParaRPr>
          </a:p>
          <a:p>
            <a:pPr marL="103505" indent="-90805">
              <a:lnSpc>
                <a:spcPct val="100000"/>
              </a:lnSpc>
              <a:spcBef>
                <a:spcPts val="285"/>
              </a:spcBef>
              <a:buClr>
                <a:srgbClr val="0075C9"/>
              </a:buClr>
              <a:buFont typeface="Wingdings 2"/>
              <a:buChar char=""/>
              <a:tabLst>
                <a:tab pos="10350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Can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receive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regardless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of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past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chickenpox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illness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or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</a:t>
            </a:r>
            <a:endParaRPr sz="1000">
              <a:latin typeface="Corbel"/>
              <a:cs typeface="Corbel"/>
            </a:endParaRPr>
          </a:p>
          <a:p>
            <a:pPr marL="103505" indent="-90805">
              <a:lnSpc>
                <a:spcPct val="100000"/>
              </a:lnSpc>
              <a:spcBef>
                <a:spcPts val="409"/>
              </a:spcBef>
              <a:buClr>
                <a:srgbClr val="0075C9"/>
              </a:buClr>
              <a:buFont typeface="Wingdings 2"/>
              <a:buChar char=""/>
              <a:tabLst>
                <a:tab pos="10350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Can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receive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if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had</a:t>
            </a:r>
            <a:r>
              <a:rPr dirty="0" sz="10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Zostavax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(no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longer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available)</a:t>
            </a:r>
            <a:endParaRPr sz="1000">
              <a:latin typeface="Corbel"/>
              <a:cs typeface="Corbel"/>
            </a:endParaRPr>
          </a:p>
          <a:p>
            <a:pPr marL="103505" indent="-90805">
              <a:lnSpc>
                <a:spcPct val="100000"/>
              </a:lnSpc>
              <a:spcBef>
                <a:spcPts val="384"/>
              </a:spcBef>
              <a:buClr>
                <a:srgbClr val="0075C9"/>
              </a:buClr>
              <a:buFont typeface="Wingdings 2"/>
              <a:buChar char=""/>
              <a:tabLst>
                <a:tab pos="10350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Can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receive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if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have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had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shingles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(wait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till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rash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is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gone)</a:t>
            </a:r>
            <a:endParaRPr sz="1000">
              <a:latin typeface="Corbel"/>
              <a:cs typeface="Corbel"/>
            </a:endParaRPr>
          </a:p>
          <a:p>
            <a:pPr marL="104139" marR="143510" indent="-91440">
              <a:lnSpc>
                <a:spcPct val="79000"/>
              </a:lnSpc>
              <a:spcBef>
                <a:spcPts val="560"/>
              </a:spcBef>
              <a:buClr>
                <a:srgbClr val="0075C9"/>
              </a:buClr>
              <a:buFont typeface="Wingdings 2"/>
              <a:buChar char=""/>
              <a:tabLst>
                <a:tab pos="104139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Studies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indicate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shingles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vaccine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may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decrease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risk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of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dementia,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as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well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as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slow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dementia.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(med.stanford.edu/news/all-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news/2025/03/shingles-vaccination-dementia.html)(</a:t>
            </a:r>
            <a:r>
              <a:rPr dirty="0" sz="1000" spc="-10" i="1">
                <a:solidFill>
                  <a:srgbClr val="002D5D"/>
                </a:solidFill>
                <a:latin typeface="Corbel"/>
                <a:cs typeface="Corbel"/>
              </a:rPr>
              <a:t>npj</a:t>
            </a:r>
            <a:r>
              <a:rPr dirty="0" sz="1000" spc="5" i="1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 i="1">
                <a:solidFill>
                  <a:srgbClr val="002D5D"/>
                </a:solidFill>
                <a:latin typeface="Corbel"/>
                <a:cs typeface="Corbel"/>
              </a:rPr>
              <a:t>Vaccines</a:t>
            </a:r>
            <a:r>
              <a:rPr dirty="0" sz="1000" spc="110" i="1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 b="1">
                <a:solidFill>
                  <a:srgbClr val="002D5D"/>
                </a:solidFill>
                <a:latin typeface="Corbel"/>
                <a:cs typeface="Corbel"/>
              </a:rPr>
              <a:t>10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,</a:t>
            </a:r>
            <a:endParaRPr sz="1000">
              <a:latin typeface="Corbel"/>
              <a:cs typeface="Corbel"/>
            </a:endParaRPr>
          </a:p>
          <a:p>
            <a:pPr marL="104139">
              <a:lnSpc>
                <a:spcPts val="1010"/>
              </a:lnSpc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130</a:t>
            </a:r>
            <a:r>
              <a:rPr dirty="0" sz="1000" spc="9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(2025).</a:t>
            </a:r>
            <a:r>
              <a:rPr dirty="0" sz="1000" spc="9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https://doi.org/10.1038/s41541-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025-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01172-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3)</a:t>
            </a:r>
            <a:endParaRPr sz="1000">
              <a:latin typeface="Corbel"/>
              <a:cs typeface="Corbel"/>
            </a:endParaRPr>
          </a:p>
          <a:p>
            <a:pPr marL="103505" indent="-90805">
              <a:lnSpc>
                <a:spcPct val="100000"/>
              </a:lnSpc>
              <a:spcBef>
                <a:spcPts val="385"/>
              </a:spcBef>
              <a:buClr>
                <a:srgbClr val="0075C9"/>
              </a:buClr>
              <a:buFont typeface="Wingdings 2"/>
              <a:buChar char=""/>
              <a:tabLst>
                <a:tab pos="10350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Covered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Medicare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Part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50">
                <a:solidFill>
                  <a:srgbClr val="002D5D"/>
                </a:solidFill>
                <a:latin typeface="Corbel"/>
                <a:cs typeface="Corbel"/>
              </a:rPr>
              <a:t>D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25500" y="4621784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19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844550" y="1174750"/>
            <a:ext cx="6083300" cy="3416300"/>
          </a:xfrm>
          <a:custGeom>
            <a:avLst/>
            <a:gdLst/>
            <a:ahLst/>
            <a:cxnLst/>
            <a:rect l="l" t="t" r="r" b="b"/>
            <a:pathLst>
              <a:path w="6083300" h="3416300">
                <a:moveTo>
                  <a:pt x="0" y="0"/>
                </a:moveTo>
                <a:lnTo>
                  <a:pt x="6083300" y="0"/>
                </a:lnTo>
                <a:lnTo>
                  <a:pt x="6083300" y="3416300"/>
                </a:lnTo>
                <a:lnTo>
                  <a:pt x="0" y="3416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838200" y="5838952"/>
            <a:ext cx="6096000" cy="2921635"/>
            <a:chOff x="838200" y="5838952"/>
            <a:chExt cx="6096000" cy="2921635"/>
          </a:xfrm>
        </p:grpSpPr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5838952"/>
              <a:ext cx="1722120" cy="2673096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6746125" y="5840476"/>
              <a:ext cx="188595" cy="2665730"/>
            </a:xfrm>
            <a:custGeom>
              <a:avLst/>
              <a:gdLst/>
              <a:ahLst/>
              <a:cxnLst/>
              <a:rect l="l" t="t" r="r" b="b"/>
              <a:pathLst>
                <a:path w="188595" h="2665729">
                  <a:moveTo>
                    <a:pt x="188074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88074" y="2665476"/>
                  </a:lnTo>
                  <a:lnTo>
                    <a:pt x="188074" y="0"/>
                  </a:lnTo>
                  <a:close/>
                </a:path>
              </a:pathLst>
            </a:custGeom>
            <a:solidFill>
              <a:srgbClr val="C8C8C8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4301" y="8358238"/>
              <a:ext cx="1032417" cy="402145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999236" y="6406388"/>
            <a:ext cx="1212850" cy="714375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 marR="5080">
              <a:lnSpc>
                <a:spcPct val="91200"/>
              </a:lnSpc>
              <a:spcBef>
                <a:spcPts val="265"/>
              </a:spcBef>
            </a:pPr>
            <a:r>
              <a:rPr dirty="0" sz="1600" spc="-65">
                <a:solidFill>
                  <a:srgbClr val="0075C9"/>
                </a:solidFill>
                <a:latin typeface="Corbel"/>
                <a:cs typeface="Corbel"/>
              </a:rPr>
              <a:t>Tdap</a:t>
            </a:r>
            <a:r>
              <a:rPr dirty="0" sz="1600" spc="-45">
                <a:solidFill>
                  <a:srgbClr val="0075C9"/>
                </a:solidFill>
                <a:latin typeface="Corbel"/>
                <a:cs typeface="Corbel"/>
              </a:rPr>
              <a:t> (Tetanus, </a:t>
            </a:r>
            <a:r>
              <a:rPr dirty="0" sz="1600" spc="-10">
                <a:solidFill>
                  <a:srgbClr val="0075C9"/>
                </a:solidFill>
                <a:latin typeface="Corbel"/>
                <a:cs typeface="Corbel"/>
              </a:rPr>
              <a:t>Diphtheria, Pertussis)</a:t>
            </a:r>
            <a:endParaRPr sz="1600">
              <a:latin typeface="Corbel"/>
              <a:cs typeface="Corbe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805176" y="5918708"/>
            <a:ext cx="3574415" cy="247650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04139" marR="5080" indent="-91440">
              <a:lnSpc>
                <a:spcPct val="90000"/>
              </a:lnSpc>
              <a:spcBef>
                <a:spcPts val="220"/>
              </a:spcBef>
              <a:buClr>
                <a:srgbClr val="0075C9"/>
              </a:buClr>
              <a:buFont typeface="Wingdings 2"/>
              <a:buChar char=""/>
              <a:tabLst>
                <a:tab pos="104139" algn="l"/>
              </a:tabLst>
            </a:pP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Tetanus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causes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painful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stiffening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of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muscle,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including difficulty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breathing,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swallowing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or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opening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mouth.</a:t>
            </a:r>
            <a:r>
              <a:rPr dirty="0" sz="1000" spc="18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Diphtheria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can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cause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difficulty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breathing,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heart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failure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&amp;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paralysis.</a:t>
            </a:r>
            <a:r>
              <a:rPr dirty="0" sz="1000" spc="15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Pertussis,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aka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“whooping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cough”,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makes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breathing,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eating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&amp;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drinking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difficult.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In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adults,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it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can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cause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loss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of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bladder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control,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passing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out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rib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fractures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from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coughing.</a:t>
            </a:r>
            <a:endParaRPr sz="1000">
              <a:latin typeface="Corbel"/>
              <a:cs typeface="Corbel"/>
            </a:endParaRPr>
          </a:p>
          <a:p>
            <a:pPr marL="104139" marR="61594" indent="-91440">
              <a:lnSpc>
                <a:spcPts val="1080"/>
              </a:lnSpc>
              <a:spcBef>
                <a:spcPts val="640"/>
              </a:spcBef>
              <a:buClr>
                <a:srgbClr val="0075C9"/>
              </a:buClr>
              <a:buFont typeface="Wingdings 2"/>
              <a:buChar char=""/>
              <a:tabLst>
                <a:tab pos="104139" algn="l"/>
              </a:tabLst>
            </a:pP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Recommendation: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1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dose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every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10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years,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or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after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5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years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if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have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5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severe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wound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or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burn</a:t>
            </a:r>
            <a:endParaRPr sz="1000">
              <a:latin typeface="Corbel"/>
              <a:cs typeface="Corbel"/>
            </a:endParaRPr>
          </a:p>
          <a:p>
            <a:pPr marL="104139" marR="344805" indent="-91440">
              <a:lnSpc>
                <a:spcPts val="1010"/>
              </a:lnSpc>
              <a:spcBef>
                <a:spcPts val="680"/>
              </a:spcBef>
              <a:buClr>
                <a:srgbClr val="0075C9"/>
              </a:buClr>
              <a:buFont typeface="Wingdings 2"/>
              <a:buChar char=""/>
              <a:tabLst>
                <a:tab pos="104139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Side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Effects: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pain,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redness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&amp;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swelling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at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injection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site,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fever,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headache,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fatigue,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nausea,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vomiting,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diarrhea</a:t>
            </a:r>
            <a:endParaRPr sz="1000">
              <a:latin typeface="Corbel"/>
              <a:cs typeface="Corbel"/>
            </a:endParaRPr>
          </a:p>
          <a:p>
            <a:pPr marL="104139" marR="33020" indent="-91440">
              <a:lnSpc>
                <a:spcPts val="1100"/>
              </a:lnSpc>
              <a:spcBef>
                <a:spcPts val="620"/>
              </a:spcBef>
              <a:buClr>
                <a:srgbClr val="0075C9"/>
              </a:buClr>
              <a:buFont typeface="Wingdings 2"/>
              <a:buChar char=""/>
              <a:tabLst>
                <a:tab pos="104139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Adults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are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most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common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source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of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whooping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cough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which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can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be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deadly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infants.</a:t>
            </a:r>
            <a:endParaRPr sz="1000">
              <a:latin typeface="Corbel"/>
              <a:cs typeface="Corbel"/>
            </a:endParaRPr>
          </a:p>
          <a:p>
            <a:pPr marL="104139" marR="306705" indent="-91440">
              <a:lnSpc>
                <a:spcPts val="1100"/>
              </a:lnSpc>
              <a:spcBef>
                <a:spcPts val="585"/>
              </a:spcBef>
              <a:buClr>
                <a:srgbClr val="0075C9"/>
              </a:buClr>
              <a:buFont typeface="Wingdings 2"/>
              <a:buChar char=""/>
              <a:tabLst>
                <a:tab pos="104139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Between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2009-2023,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women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aged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80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up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had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highest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incidence</a:t>
            </a:r>
            <a:r>
              <a:rPr dirty="0" sz="1000" spc="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of</a:t>
            </a:r>
            <a:r>
              <a:rPr dirty="0" sz="1000" spc="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tetanus</a:t>
            </a:r>
            <a:endParaRPr sz="1000">
              <a:latin typeface="Corbel"/>
              <a:cs typeface="Corbel"/>
            </a:endParaRPr>
          </a:p>
          <a:p>
            <a:pPr marL="103505" indent="-90805">
              <a:lnSpc>
                <a:spcPct val="100000"/>
              </a:lnSpc>
              <a:spcBef>
                <a:spcPts val="390"/>
              </a:spcBef>
              <a:buClr>
                <a:srgbClr val="0075C9"/>
              </a:buClr>
              <a:buFont typeface="Wingdings 2"/>
              <a:buChar char=""/>
              <a:tabLst>
                <a:tab pos="10350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Covered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Medicare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Part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50">
                <a:solidFill>
                  <a:srgbClr val="002D5D"/>
                </a:solidFill>
                <a:latin typeface="Corbel"/>
                <a:cs typeface="Corbel"/>
              </a:rPr>
              <a:t>D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25500" y="8914383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20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844550" y="5467350"/>
            <a:ext cx="6083300" cy="3416300"/>
          </a:xfrm>
          <a:custGeom>
            <a:avLst/>
            <a:gdLst/>
            <a:ahLst/>
            <a:cxnLst/>
            <a:rect l="l" t="t" r="r" b="b"/>
            <a:pathLst>
              <a:path w="6083300" h="3416300">
                <a:moveTo>
                  <a:pt x="0" y="0"/>
                </a:moveTo>
                <a:lnTo>
                  <a:pt x="6083300" y="0"/>
                </a:lnTo>
                <a:lnTo>
                  <a:pt x="6083300" y="3416300"/>
                </a:lnTo>
                <a:lnTo>
                  <a:pt x="0" y="3416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599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latin typeface="Calibri"/>
                <a:cs typeface="Calibri"/>
              </a:rPr>
              <a:t>5/8/26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38200" y="1168400"/>
            <a:ext cx="6096000" cy="3299460"/>
            <a:chOff x="838200" y="1168400"/>
            <a:chExt cx="6096000" cy="32994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1168400"/>
              <a:ext cx="6096000" cy="92049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746125" y="1547875"/>
              <a:ext cx="188595" cy="2665730"/>
            </a:xfrm>
            <a:custGeom>
              <a:avLst/>
              <a:gdLst/>
              <a:ahLst/>
              <a:cxnLst/>
              <a:rect l="l" t="t" r="r" b="b"/>
              <a:pathLst>
                <a:path w="188595" h="2665729">
                  <a:moveTo>
                    <a:pt x="188074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88074" y="2665476"/>
                  </a:lnTo>
                  <a:lnTo>
                    <a:pt x="188074" y="0"/>
                  </a:lnTo>
                  <a:close/>
                </a:path>
              </a:pathLst>
            </a:custGeom>
            <a:solidFill>
              <a:srgbClr val="C8C8C8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4301" y="4065638"/>
              <a:ext cx="1032417" cy="402145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844550" y="11747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endParaRPr sz="1800">
              <a:latin typeface="Times New Roman"/>
              <a:cs typeface="Times New Roman"/>
            </a:endParaRPr>
          </a:p>
          <a:p>
            <a:pPr algn="ctr" marR="176530">
              <a:lnSpc>
                <a:spcPct val="100000"/>
              </a:lnSpc>
            </a:pPr>
            <a:r>
              <a:rPr dirty="0" sz="1800" spc="-55">
                <a:solidFill>
                  <a:srgbClr val="0075C9"/>
                </a:solidFill>
                <a:latin typeface="Corbel"/>
                <a:cs typeface="Corbel"/>
              </a:rPr>
              <a:t>Poll</a:t>
            </a:r>
            <a:r>
              <a:rPr dirty="0" sz="1800" spc="-110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800" spc="-35">
                <a:solidFill>
                  <a:srgbClr val="0075C9"/>
                </a:solidFill>
                <a:latin typeface="Corbel"/>
                <a:cs typeface="Corbel"/>
              </a:rPr>
              <a:t>Question</a:t>
            </a:r>
            <a:r>
              <a:rPr dirty="0" sz="1800" spc="-30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800" spc="-50">
                <a:solidFill>
                  <a:srgbClr val="0075C9"/>
                </a:solidFill>
                <a:latin typeface="Corbel"/>
                <a:cs typeface="Corbel"/>
              </a:rPr>
              <a:t>3</a:t>
            </a:r>
            <a:endParaRPr sz="18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18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090"/>
              </a:spcBef>
            </a:pPr>
            <a:endParaRPr sz="1800">
              <a:latin typeface="Corbel"/>
              <a:cs typeface="Corbel"/>
            </a:endParaRPr>
          </a:p>
          <a:p>
            <a:pPr marL="351790" marR="461009" indent="-91440">
              <a:lnSpc>
                <a:spcPct val="91300"/>
              </a:lnSpc>
              <a:spcBef>
                <a:spcPts val="5"/>
              </a:spcBef>
              <a:buClr>
                <a:srgbClr val="0075C9"/>
              </a:buClr>
              <a:buFont typeface="Wingdings 2"/>
              <a:buChar char=""/>
              <a:tabLst>
                <a:tab pos="351790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new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resident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of</a:t>
            </a:r>
            <a:r>
              <a:rPr dirty="0" sz="1000" spc="-7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Valley Manor</a:t>
            </a:r>
            <a:r>
              <a:rPr dirty="0" sz="1000" spc="-4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Assisted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Living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asks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if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should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get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any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vaccines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now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that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is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living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no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longer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living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on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his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own.</a:t>
            </a:r>
            <a:r>
              <a:rPr dirty="0" sz="1000" spc="16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tells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you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is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71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years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old,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had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measles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as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child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but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doesn’t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know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about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chickenpox,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has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had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both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flu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0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COVID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vaccines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past few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years,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has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high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cholesterol,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high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blood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pressure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recovering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from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broken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ankle.</a:t>
            </a:r>
            <a:r>
              <a:rPr dirty="0" sz="1000" spc="1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What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vaccines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might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eligible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receive?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405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A.</a:t>
            </a:r>
            <a:r>
              <a:rPr dirty="0" sz="1000" spc="2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RSV,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Shingles,</a:t>
            </a:r>
            <a:r>
              <a:rPr dirty="0" sz="1000" spc="-6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Tdap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505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B.</a:t>
            </a:r>
            <a:r>
              <a:rPr dirty="0" sz="1000" spc="204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Pneumococcal,</a:t>
            </a:r>
            <a:r>
              <a:rPr dirty="0" sz="10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Chicken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Pox,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Flu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505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C.</a:t>
            </a:r>
            <a:r>
              <a:rPr dirty="0" sz="1000" spc="19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Flu,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MMR,</a:t>
            </a:r>
            <a:r>
              <a:rPr dirty="0" sz="1000" spc="-4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COVID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505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D.</a:t>
            </a:r>
            <a:r>
              <a:rPr dirty="0" sz="1000" spc="114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COVID,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MMR,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RSV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25500" y="4621784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21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838200" y="5461000"/>
            <a:ext cx="6096000" cy="3299460"/>
            <a:chOff x="838200" y="5461000"/>
            <a:chExt cx="6096000" cy="3299460"/>
          </a:xfrm>
        </p:grpSpPr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5461000"/>
              <a:ext cx="6096000" cy="920496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6746125" y="5840475"/>
              <a:ext cx="188595" cy="2665730"/>
            </a:xfrm>
            <a:custGeom>
              <a:avLst/>
              <a:gdLst/>
              <a:ahLst/>
              <a:cxnLst/>
              <a:rect l="l" t="t" r="r" b="b"/>
              <a:pathLst>
                <a:path w="188595" h="2665729">
                  <a:moveTo>
                    <a:pt x="188074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88074" y="2665476"/>
                  </a:lnTo>
                  <a:lnTo>
                    <a:pt x="188074" y="0"/>
                  </a:lnTo>
                  <a:close/>
                </a:path>
              </a:pathLst>
            </a:custGeom>
            <a:solidFill>
              <a:srgbClr val="C8C8C8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4301" y="8358238"/>
              <a:ext cx="1032417" cy="402145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1352803" y="7076808"/>
            <a:ext cx="985519" cy="1524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10"/>
              </a:lnSpc>
            </a:pPr>
            <a:r>
              <a:rPr dirty="0" sz="1000" spc="-50">
                <a:solidFill>
                  <a:srgbClr val="002D5D"/>
                </a:solidFill>
                <a:latin typeface="Corbel"/>
                <a:cs typeface="Corbel"/>
              </a:rPr>
              <a:t>RSV,</a:t>
            </a:r>
            <a:r>
              <a:rPr dirty="0" sz="1000" spc="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Shingles,</a:t>
            </a:r>
            <a:r>
              <a:rPr dirty="0" sz="1000" spc="-5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Tdap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4" name="object 14" descr=""/>
          <p:cNvSpPr txBox="1"/>
          <p:nvPr/>
        </p:nvSpPr>
        <p:spPr>
          <a:xfrm>
            <a:off x="844550" y="54673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endParaRPr sz="1800">
              <a:latin typeface="Times New Roman"/>
              <a:cs typeface="Times New Roman"/>
            </a:endParaRPr>
          </a:p>
          <a:p>
            <a:pPr algn="ctr" marR="175895">
              <a:lnSpc>
                <a:spcPct val="100000"/>
              </a:lnSpc>
            </a:pPr>
            <a:r>
              <a:rPr dirty="0" sz="1800" spc="-55">
                <a:solidFill>
                  <a:srgbClr val="0075C9"/>
                </a:solidFill>
                <a:latin typeface="Corbel"/>
                <a:cs typeface="Corbel"/>
              </a:rPr>
              <a:t>Poll</a:t>
            </a:r>
            <a:r>
              <a:rPr dirty="0" sz="1800" spc="-125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800" spc="-35">
                <a:solidFill>
                  <a:srgbClr val="0075C9"/>
                </a:solidFill>
                <a:latin typeface="Corbel"/>
                <a:cs typeface="Corbel"/>
              </a:rPr>
              <a:t>Question</a:t>
            </a:r>
            <a:r>
              <a:rPr dirty="0" sz="1800" spc="-45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800">
                <a:solidFill>
                  <a:srgbClr val="0075C9"/>
                </a:solidFill>
                <a:latin typeface="Corbel"/>
                <a:cs typeface="Corbel"/>
              </a:rPr>
              <a:t>3</a:t>
            </a:r>
            <a:r>
              <a:rPr dirty="0" sz="1800" spc="100">
                <a:solidFill>
                  <a:srgbClr val="0075C9"/>
                </a:solidFill>
                <a:latin typeface="Corbel"/>
                <a:cs typeface="Corbel"/>
              </a:rPr>
              <a:t>  </a:t>
            </a:r>
            <a:r>
              <a:rPr dirty="0" sz="1800" spc="-10">
                <a:solidFill>
                  <a:srgbClr val="0075C9"/>
                </a:solidFill>
                <a:latin typeface="Corbel"/>
                <a:cs typeface="Corbel"/>
              </a:rPr>
              <a:t>Answer</a:t>
            </a:r>
            <a:endParaRPr sz="18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855"/>
              </a:spcBef>
            </a:pPr>
            <a:endParaRPr sz="1800">
              <a:latin typeface="Corbel"/>
              <a:cs typeface="Corbel"/>
            </a:endParaRPr>
          </a:p>
          <a:p>
            <a:pPr marL="351790" marR="592455" indent="-91440">
              <a:lnSpc>
                <a:spcPct val="74700"/>
              </a:lnSpc>
              <a:buClr>
                <a:srgbClr val="0075C9"/>
              </a:buClr>
              <a:buFont typeface="Wingdings 2"/>
              <a:buChar char=""/>
              <a:tabLst>
                <a:tab pos="351790" algn="l"/>
              </a:tabLst>
            </a:pP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new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resident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of</a:t>
            </a:r>
            <a:r>
              <a:rPr dirty="0" sz="1000" spc="-8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Valley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40">
                <a:solidFill>
                  <a:srgbClr val="002D5D"/>
                </a:solidFill>
                <a:latin typeface="Corbel"/>
                <a:cs typeface="Corbel"/>
              </a:rPr>
              <a:t>Manor</a:t>
            </a:r>
            <a:r>
              <a:rPr dirty="0" sz="1000" spc="-5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Assisted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Living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asks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if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he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should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get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any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vaccines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now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that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he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is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living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no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longer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living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on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his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own.</a:t>
            </a:r>
            <a:r>
              <a:rPr dirty="0" sz="1000" spc="19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He tells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you he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is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71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years old,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had measles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as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child</a:t>
            </a:r>
            <a:r>
              <a:rPr dirty="0" sz="1000" spc="-3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but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doesn’t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5">
                <a:solidFill>
                  <a:srgbClr val="002D5D"/>
                </a:solidFill>
                <a:latin typeface="Corbel"/>
                <a:cs typeface="Corbel"/>
              </a:rPr>
              <a:t>know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about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chickenpox,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has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had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both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flu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000" spc="-6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5">
                <a:solidFill>
                  <a:srgbClr val="002D5D"/>
                </a:solidFill>
                <a:latin typeface="Corbel"/>
                <a:cs typeface="Corbel"/>
              </a:rPr>
              <a:t>COVID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vaccines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past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few years,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has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high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cholesterol,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high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blood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pressure 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is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recovering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from</a:t>
            </a:r>
            <a:r>
              <a:rPr dirty="0" sz="10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5">
                <a:solidFill>
                  <a:srgbClr val="002D5D"/>
                </a:solidFill>
                <a:latin typeface="Corbel"/>
                <a:cs typeface="Corbel"/>
              </a:rPr>
              <a:t>broken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ankle.</a:t>
            </a:r>
            <a:r>
              <a:rPr dirty="0" sz="1000" spc="1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5">
                <a:solidFill>
                  <a:srgbClr val="002D5D"/>
                </a:solidFill>
                <a:latin typeface="Corbel"/>
                <a:cs typeface="Corbel"/>
              </a:rPr>
              <a:t>What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vaccines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might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he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be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eligible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to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receive?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315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A.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285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B.</a:t>
            </a:r>
            <a:r>
              <a:rPr dirty="0" sz="1000" spc="2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5">
                <a:solidFill>
                  <a:srgbClr val="002D5D"/>
                </a:solidFill>
                <a:latin typeface="Corbel"/>
                <a:cs typeface="Corbel"/>
              </a:rPr>
              <a:t>Pneumococcal,</a:t>
            </a:r>
            <a:r>
              <a:rPr dirty="0" sz="1000" spc="-4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5">
                <a:solidFill>
                  <a:srgbClr val="002D5D"/>
                </a:solidFill>
                <a:latin typeface="Corbel"/>
                <a:cs typeface="Corbel"/>
              </a:rPr>
              <a:t>Chicken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5">
                <a:solidFill>
                  <a:srgbClr val="002D5D"/>
                </a:solidFill>
                <a:latin typeface="Corbel"/>
                <a:cs typeface="Corbel"/>
              </a:rPr>
              <a:t>Pox,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Flu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409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C.</a:t>
            </a:r>
            <a:r>
              <a:rPr dirty="0" sz="1000" spc="16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Flu,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40">
                <a:solidFill>
                  <a:srgbClr val="002D5D"/>
                </a:solidFill>
                <a:latin typeface="Corbel"/>
                <a:cs typeface="Corbel"/>
              </a:rPr>
              <a:t>MMR,</a:t>
            </a:r>
            <a:r>
              <a:rPr dirty="0" sz="1000" spc="-6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COVID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290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D.</a:t>
            </a:r>
            <a:r>
              <a:rPr dirty="0" sz="1000" spc="8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40">
                <a:solidFill>
                  <a:srgbClr val="002D5D"/>
                </a:solidFill>
                <a:latin typeface="Corbel"/>
                <a:cs typeface="Corbel"/>
              </a:rPr>
              <a:t>COVID,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5">
                <a:solidFill>
                  <a:srgbClr val="002D5D"/>
                </a:solidFill>
                <a:latin typeface="Corbel"/>
                <a:cs typeface="Corbel"/>
              </a:rPr>
              <a:t>MMR,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RSV</a:t>
            </a:r>
            <a:endParaRPr sz="1000">
              <a:latin typeface="Corbel"/>
              <a:cs typeface="Corbel"/>
            </a:endParaRPr>
          </a:p>
          <a:p>
            <a:pPr marL="351790" marR="659130" indent="-91440">
              <a:lnSpc>
                <a:spcPct val="75000"/>
              </a:lnSpc>
              <a:spcBef>
                <a:spcPts val="610"/>
              </a:spcBef>
              <a:buClr>
                <a:srgbClr val="0075C9"/>
              </a:buClr>
              <a:buFont typeface="Wingdings 2"/>
              <a:buChar char=""/>
              <a:tabLst>
                <a:tab pos="351790" algn="l"/>
              </a:tabLst>
            </a:pP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Answer:</a:t>
            </a:r>
            <a:r>
              <a:rPr dirty="0" sz="1000" spc="16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RSV</a:t>
            </a:r>
            <a:r>
              <a:rPr dirty="0" sz="10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because</a:t>
            </a:r>
            <a:r>
              <a:rPr dirty="0" sz="10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he</a:t>
            </a:r>
            <a:r>
              <a:rPr dirty="0" sz="1000" spc="-3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lives</a:t>
            </a:r>
            <a:r>
              <a:rPr dirty="0" sz="10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in</a:t>
            </a:r>
            <a:r>
              <a:rPr dirty="0" sz="10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0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nursing</a:t>
            </a:r>
            <a:r>
              <a:rPr dirty="0" sz="10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home.</a:t>
            </a:r>
            <a:r>
              <a:rPr dirty="0" sz="1000" spc="1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Shingles</a:t>
            </a:r>
            <a:r>
              <a:rPr dirty="0" sz="10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&amp;</a:t>
            </a:r>
            <a:r>
              <a:rPr dirty="0" sz="10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5">
                <a:solidFill>
                  <a:srgbClr val="002D5D"/>
                </a:solidFill>
                <a:latin typeface="Corbel"/>
                <a:cs typeface="Corbel"/>
              </a:rPr>
              <a:t>Pneumococcal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due</a:t>
            </a:r>
            <a:r>
              <a:rPr dirty="0" sz="1000" spc="-3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his</a:t>
            </a:r>
            <a:r>
              <a:rPr dirty="0" sz="10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age.</a:t>
            </a:r>
            <a:r>
              <a:rPr dirty="0" sz="1000" spc="1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45">
                <a:solidFill>
                  <a:srgbClr val="002D5D"/>
                </a:solidFill>
                <a:latin typeface="Corbel"/>
                <a:cs typeface="Corbel"/>
              </a:rPr>
              <a:t>Tdap</a:t>
            </a:r>
            <a:r>
              <a:rPr dirty="0" sz="1000" spc="-3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as</a:t>
            </a:r>
            <a:r>
              <a:rPr dirty="0" sz="10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he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doesn’t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5">
                <a:solidFill>
                  <a:srgbClr val="002D5D"/>
                </a:solidFill>
                <a:latin typeface="Corbel"/>
                <a:cs typeface="Corbel"/>
              </a:rPr>
              <a:t>mention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having had,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so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most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likely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has 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been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10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years since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his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last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dose.</a:t>
            </a:r>
            <a:r>
              <a:rPr dirty="0" sz="1000" spc="19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Flu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&amp;</a:t>
            </a:r>
            <a:r>
              <a:rPr dirty="0" sz="1000" spc="-7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5">
                <a:solidFill>
                  <a:srgbClr val="002D5D"/>
                </a:solidFill>
                <a:latin typeface="Corbel"/>
                <a:cs typeface="Corbel"/>
              </a:rPr>
              <a:t>COVID</a:t>
            </a:r>
            <a:r>
              <a:rPr dirty="0" sz="10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due to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chronic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health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conditions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and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living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in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close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proximity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others.</a:t>
            </a:r>
            <a:r>
              <a:rPr dirty="0" sz="1000" spc="2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He 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had measles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as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child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&amp;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was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born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prior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1957,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thus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5">
                <a:solidFill>
                  <a:srgbClr val="002D5D"/>
                </a:solidFill>
                <a:latin typeface="Corbel"/>
                <a:cs typeface="Corbel"/>
              </a:rPr>
              <a:t>would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not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need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MMR.</a:t>
            </a:r>
            <a:r>
              <a:rPr dirty="0" sz="1000" spc="19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He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was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born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before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1980,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so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does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not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need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5">
                <a:solidFill>
                  <a:srgbClr val="002D5D"/>
                </a:solidFill>
                <a:latin typeface="Corbel"/>
                <a:cs typeface="Corbel"/>
              </a:rPr>
              <a:t>chickenpox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but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5">
                <a:solidFill>
                  <a:srgbClr val="002D5D"/>
                </a:solidFill>
                <a:latin typeface="Corbel"/>
                <a:cs typeface="Corbel"/>
              </a:rPr>
              <a:t>would 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be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at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risk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for shingles.</a:t>
            </a:r>
            <a:r>
              <a:rPr dirty="0" sz="1000" spc="1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Thus,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the correct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answer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is</a:t>
            </a:r>
            <a:r>
              <a:rPr dirty="0" sz="1000" spc="-7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A.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25500" y="8914383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22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599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latin typeface="Calibri"/>
                <a:cs typeface="Calibri"/>
              </a:rPr>
              <a:t>5/8/26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38200" y="1168400"/>
            <a:ext cx="6096000" cy="3299460"/>
            <a:chOff x="838200" y="1168400"/>
            <a:chExt cx="6096000" cy="32994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1168400"/>
              <a:ext cx="6096000" cy="92049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746125" y="1547875"/>
              <a:ext cx="188595" cy="2665730"/>
            </a:xfrm>
            <a:custGeom>
              <a:avLst/>
              <a:gdLst/>
              <a:ahLst/>
              <a:cxnLst/>
              <a:rect l="l" t="t" r="r" b="b"/>
              <a:pathLst>
                <a:path w="188595" h="2665729">
                  <a:moveTo>
                    <a:pt x="188074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88074" y="2665476"/>
                  </a:lnTo>
                  <a:lnTo>
                    <a:pt x="188074" y="0"/>
                  </a:lnTo>
                  <a:close/>
                </a:path>
              </a:pathLst>
            </a:custGeom>
            <a:solidFill>
              <a:srgbClr val="C8C8C8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4301" y="4065638"/>
              <a:ext cx="1032417" cy="402145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844550" y="11747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194945" rIns="0" bIns="0" rtlCol="0" vert="horz">
            <a:spAutoFit/>
          </a:bodyPr>
          <a:lstStyle/>
          <a:p>
            <a:pPr algn="ctr" marR="175895">
              <a:lnSpc>
                <a:spcPct val="100000"/>
              </a:lnSpc>
              <a:spcBef>
                <a:spcPts val="1535"/>
              </a:spcBef>
            </a:pPr>
            <a:r>
              <a:rPr dirty="0" sz="3000" spc="-10">
                <a:solidFill>
                  <a:srgbClr val="0075C9"/>
                </a:solidFill>
                <a:latin typeface="Corbel"/>
                <a:cs typeface="Corbel"/>
              </a:rPr>
              <a:t>Resources</a:t>
            </a:r>
            <a:endParaRPr sz="30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3204"/>
              </a:spcBef>
            </a:pPr>
            <a:endParaRPr sz="3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CDC.gov</a:t>
            </a:r>
            <a:r>
              <a:rPr dirty="0" sz="1000" spc="254">
                <a:solidFill>
                  <a:srgbClr val="002D5D"/>
                </a:solidFill>
                <a:latin typeface="Corbel"/>
                <a:cs typeface="Corbel"/>
              </a:rPr>
              <a:t> 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US</a:t>
            </a:r>
            <a:r>
              <a:rPr dirty="0" sz="10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Centers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for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Disease</a:t>
            </a:r>
            <a:r>
              <a:rPr dirty="0" sz="10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Control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Prevention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505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CIDRAP.UMN.edu</a:t>
            </a:r>
            <a:r>
              <a:rPr dirty="0" sz="1000" spc="190">
                <a:solidFill>
                  <a:srgbClr val="002D5D"/>
                </a:solidFill>
                <a:latin typeface="Corbel"/>
                <a:cs typeface="Corbel"/>
              </a:rPr>
              <a:t> 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Center</a:t>
            </a:r>
            <a:r>
              <a:rPr dirty="0" sz="1000" spc="-3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for</a:t>
            </a:r>
            <a:r>
              <a:rPr dirty="0" sz="1000" spc="-3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Infectious</a:t>
            </a:r>
            <a:r>
              <a:rPr dirty="0" sz="1000" spc="-3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Disease</a:t>
            </a:r>
            <a:r>
              <a:rPr dirty="0" sz="10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Research</a:t>
            </a:r>
            <a:r>
              <a:rPr dirty="0" sz="10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000" spc="-3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Policy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505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  <a:tab pos="955040" algn="l"/>
              </a:tabLst>
            </a:pP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NFID.org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	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National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Foundation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 for</a:t>
            </a:r>
            <a:r>
              <a:rPr dirty="0" sz="1000" spc="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Infectious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Diseases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505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Immunize.org</a:t>
            </a:r>
            <a:r>
              <a:rPr dirty="0" sz="1000" spc="254">
                <a:solidFill>
                  <a:srgbClr val="002D5D"/>
                </a:solidFill>
                <a:latin typeface="Corbel"/>
                <a:cs typeface="Corbel"/>
              </a:rPr>
              <a:t> 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education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materials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for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healthcare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professionals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384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VaccineInformation.org</a:t>
            </a:r>
            <a:r>
              <a:rPr dirty="0" sz="1000" spc="220">
                <a:solidFill>
                  <a:srgbClr val="002D5D"/>
                </a:solidFill>
                <a:latin typeface="Corbel"/>
                <a:cs typeface="Corbel"/>
              </a:rPr>
              <a:t> 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education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materials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for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residents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their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families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25500" y="4621784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23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838200" y="5461000"/>
            <a:ext cx="6096000" cy="3429000"/>
            <a:chOff x="838200" y="5461000"/>
            <a:chExt cx="6096000" cy="3429000"/>
          </a:xfrm>
        </p:grpSpPr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4301" y="8358238"/>
              <a:ext cx="1032417" cy="40214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5927" y="5580268"/>
              <a:ext cx="5461508" cy="3215309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844550" y="5467350"/>
              <a:ext cx="6083300" cy="3416300"/>
            </a:xfrm>
            <a:custGeom>
              <a:avLst/>
              <a:gdLst/>
              <a:ahLst/>
              <a:cxnLst/>
              <a:rect l="l" t="t" r="r" b="b"/>
              <a:pathLst>
                <a:path w="6083300" h="3416300">
                  <a:moveTo>
                    <a:pt x="0" y="0"/>
                  </a:moveTo>
                  <a:lnTo>
                    <a:pt x="6083300" y="0"/>
                  </a:lnTo>
                  <a:lnTo>
                    <a:pt x="6083300" y="3416300"/>
                  </a:lnTo>
                  <a:lnTo>
                    <a:pt x="0" y="34163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825500" y="8914383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24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599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latin typeface="Calibri"/>
                <a:cs typeface="Calibri"/>
              </a:rPr>
              <a:t>5/8/26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38200" y="1168400"/>
            <a:ext cx="6096000" cy="3429000"/>
            <a:chOff x="838200" y="1168400"/>
            <a:chExt cx="6096000" cy="3429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14301" y="4065638"/>
              <a:ext cx="1032417" cy="40214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5525" y="1431044"/>
              <a:ext cx="5144220" cy="112386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0708" y="2664244"/>
              <a:ext cx="5510974" cy="189837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844550" y="1174750"/>
              <a:ext cx="6083300" cy="3416300"/>
            </a:xfrm>
            <a:custGeom>
              <a:avLst/>
              <a:gdLst/>
              <a:ahLst/>
              <a:cxnLst/>
              <a:rect l="l" t="t" r="r" b="b"/>
              <a:pathLst>
                <a:path w="6083300" h="3416300">
                  <a:moveTo>
                    <a:pt x="0" y="0"/>
                  </a:moveTo>
                  <a:lnTo>
                    <a:pt x="6083300" y="0"/>
                  </a:lnTo>
                  <a:lnTo>
                    <a:pt x="6083300" y="3416300"/>
                  </a:lnTo>
                  <a:lnTo>
                    <a:pt x="0" y="34163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825500" y="4621784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25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838200" y="5461000"/>
            <a:ext cx="6096000" cy="3299460"/>
            <a:chOff x="838200" y="5461000"/>
            <a:chExt cx="6096000" cy="3299460"/>
          </a:xfrm>
        </p:grpSpPr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200" y="5461000"/>
              <a:ext cx="6096000" cy="920496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6746125" y="5840475"/>
              <a:ext cx="188595" cy="2665730"/>
            </a:xfrm>
            <a:custGeom>
              <a:avLst/>
              <a:gdLst/>
              <a:ahLst/>
              <a:cxnLst/>
              <a:rect l="l" t="t" r="r" b="b"/>
              <a:pathLst>
                <a:path w="188595" h="2665729">
                  <a:moveTo>
                    <a:pt x="188074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88074" y="2665476"/>
                  </a:lnTo>
                  <a:lnTo>
                    <a:pt x="188074" y="0"/>
                  </a:lnTo>
                  <a:close/>
                </a:path>
              </a:pathLst>
            </a:custGeom>
            <a:solidFill>
              <a:srgbClr val="C8C8C8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14301" y="8358238"/>
              <a:ext cx="1032417" cy="402145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844550" y="54673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endParaRPr sz="1800">
              <a:latin typeface="Times New Roman"/>
              <a:cs typeface="Times New Roman"/>
            </a:endParaRPr>
          </a:p>
          <a:p>
            <a:pPr algn="ctr" marR="175895">
              <a:lnSpc>
                <a:spcPct val="100000"/>
              </a:lnSpc>
            </a:pPr>
            <a:r>
              <a:rPr dirty="0" sz="1800" spc="-35">
                <a:solidFill>
                  <a:srgbClr val="0075C9"/>
                </a:solidFill>
                <a:latin typeface="Corbel"/>
                <a:cs typeface="Corbel"/>
              </a:rPr>
              <a:t>Question</a:t>
            </a:r>
            <a:r>
              <a:rPr dirty="0" sz="1800" spc="-45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800" spc="-50">
                <a:solidFill>
                  <a:srgbClr val="0075C9"/>
                </a:solidFill>
                <a:latin typeface="Corbel"/>
                <a:cs typeface="Corbel"/>
              </a:rPr>
              <a:t>1</a:t>
            </a:r>
            <a:endParaRPr sz="18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18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020"/>
              </a:spcBef>
            </a:pPr>
            <a:endParaRPr sz="1800">
              <a:latin typeface="Corbel"/>
              <a:cs typeface="Corbel"/>
            </a:endParaRPr>
          </a:p>
          <a:p>
            <a:pPr marL="351790" marR="414655" indent="-91440">
              <a:lnSpc>
                <a:spcPts val="1100"/>
              </a:lnSpc>
              <a:buClr>
                <a:srgbClr val="0075C9"/>
              </a:buClr>
              <a:buFont typeface="Wingdings 2"/>
              <a:buChar char=""/>
              <a:tabLst>
                <a:tab pos="351790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Mary</a:t>
            </a:r>
            <a:r>
              <a:rPr dirty="0" sz="1000" spc="-3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Russell,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aged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79,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lives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in</a:t>
            </a:r>
            <a:r>
              <a:rPr dirty="0" sz="1000" spc="-7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Valley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Manor</a:t>
            </a:r>
            <a:r>
              <a:rPr dirty="0" sz="1000" spc="-4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Assisted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Living.</a:t>
            </a:r>
            <a:r>
              <a:rPr dirty="0" sz="1000" spc="14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She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has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type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2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diabetes,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asthma,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osteoarthritis,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anemia.</a:t>
            </a:r>
            <a:r>
              <a:rPr dirty="0" sz="1000" spc="15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She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wants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stay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healthy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but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heard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from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friend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that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vaccines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could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give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her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disease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because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they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contain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live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pathogen.</a:t>
            </a:r>
            <a:r>
              <a:rPr dirty="0" sz="1000" spc="1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Which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can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she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safely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receive?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490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A.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Nasal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Flu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vaccine,</a:t>
            </a:r>
            <a:r>
              <a:rPr dirty="0" sz="1000" spc="-4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Covid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vaccine,</a:t>
            </a:r>
            <a:r>
              <a:rPr dirty="0" sz="10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Shingles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vaccine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385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B.</a:t>
            </a:r>
            <a:r>
              <a:rPr dirty="0" sz="1000" spc="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Injectable</a:t>
            </a:r>
            <a:r>
              <a:rPr dirty="0" sz="1000" spc="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Flu</a:t>
            </a:r>
            <a:r>
              <a:rPr dirty="0" sz="1000" spc="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vaccine,</a:t>
            </a:r>
            <a:r>
              <a:rPr dirty="0" sz="1000" spc="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Pneumococcal</a:t>
            </a:r>
            <a:r>
              <a:rPr dirty="0" sz="1000" spc="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vaccine,</a:t>
            </a:r>
            <a:r>
              <a:rPr dirty="0" sz="1000" spc="-6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Tdap</a:t>
            </a:r>
            <a:r>
              <a:rPr dirty="0" sz="1000" spc="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505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C.</a:t>
            </a:r>
            <a:r>
              <a:rPr dirty="0" sz="1000" spc="-4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Covid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vaccine,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MMR</a:t>
            </a:r>
            <a:r>
              <a:rPr dirty="0" sz="1000" spc="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vaccine,</a:t>
            </a:r>
            <a:r>
              <a:rPr dirty="0" sz="1000" spc="-4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Chickenpox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505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D.</a:t>
            </a:r>
            <a:r>
              <a:rPr dirty="0" sz="1000" spc="204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Injectable</a:t>
            </a:r>
            <a:r>
              <a:rPr dirty="0" sz="1000" spc="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Flu</a:t>
            </a:r>
            <a:r>
              <a:rPr dirty="0" sz="1000" spc="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vaccine,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 MMR</a:t>
            </a:r>
            <a:r>
              <a:rPr dirty="0" sz="1000" spc="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vaccine,</a:t>
            </a:r>
            <a:r>
              <a:rPr dirty="0" sz="10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Chickenpox</a:t>
            </a:r>
            <a:r>
              <a:rPr dirty="0" sz="1000" spc="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4" name="object 14" descr=""/>
          <p:cNvSpPr txBox="1"/>
          <p:nvPr/>
        </p:nvSpPr>
        <p:spPr>
          <a:xfrm>
            <a:off x="825500" y="8914383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26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599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latin typeface="Calibri"/>
                <a:cs typeface="Calibri"/>
              </a:rPr>
              <a:t>5/8/26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38200" y="1168400"/>
            <a:ext cx="6096000" cy="3299460"/>
            <a:chOff x="838200" y="1168400"/>
            <a:chExt cx="6096000" cy="32994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1168400"/>
              <a:ext cx="6096000" cy="92049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746125" y="1547875"/>
              <a:ext cx="188595" cy="2665730"/>
            </a:xfrm>
            <a:custGeom>
              <a:avLst/>
              <a:gdLst/>
              <a:ahLst/>
              <a:cxnLst/>
              <a:rect l="l" t="t" r="r" b="b"/>
              <a:pathLst>
                <a:path w="188595" h="2665729">
                  <a:moveTo>
                    <a:pt x="188074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88074" y="2665476"/>
                  </a:lnTo>
                  <a:lnTo>
                    <a:pt x="188074" y="0"/>
                  </a:lnTo>
                  <a:close/>
                </a:path>
              </a:pathLst>
            </a:custGeom>
            <a:solidFill>
              <a:srgbClr val="C8C8C8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4301" y="4065638"/>
              <a:ext cx="1032417" cy="402145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1355978" y="2960827"/>
            <a:ext cx="3079115" cy="1651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Injectable</a:t>
            </a:r>
            <a:r>
              <a:rPr dirty="0" sz="1000" spc="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Flu</a:t>
            </a:r>
            <a:r>
              <a:rPr dirty="0" sz="1000" spc="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vaccine,</a:t>
            </a:r>
            <a:r>
              <a:rPr dirty="0" sz="1000" spc="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Pneumococcal</a:t>
            </a:r>
            <a:r>
              <a:rPr dirty="0" sz="1000" spc="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vaccine,</a:t>
            </a:r>
            <a:r>
              <a:rPr dirty="0" sz="1000" spc="-6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Tdap</a:t>
            </a:r>
            <a:r>
              <a:rPr dirty="0" sz="1000" spc="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44550" y="11747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endParaRPr sz="1800">
              <a:latin typeface="Times New Roman"/>
              <a:cs typeface="Times New Roman"/>
            </a:endParaRPr>
          </a:p>
          <a:p>
            <a:pPr algn="ctr" marR="175895">
              <a:lnSpc>
                <a:spcPct val="100000"/>
              </a:lnSpc>
              <a:tabLst>
                <a:tab pos="1137285" algn="l"/>
              </a:tabLst>
            </a:pPr>
            <a:r>
              <a:rPr dirty="0" sz="1800" spc="-35">
                <a:solidFill>
                  <a:srgbClr val="0075C9"/>
                </a:solidFill>
                <a:latin typeface="Corbel"/>
                <a:cs typeface="Corbel"/>
              </a:rPr>
              <a:t>Question</a:t>
            </a:r>
            <a:r>
              <a:rPr dirty="0" sz="1800" spc="-45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800" spc="-50">
                <a:solidFill>
                  <a:srgbClr val="0075C9"/>
                </a:solidFill>
                <a:latin typeface="Corbel"/>
                <a:cs typeface="Corbel"/>
              </a:rPr>
              <a:t>1</a:t>
            </a:r>
            <a:r>
              <a:rPr dirty="0" sz="1800">
                <a:solidFill>
                  <a:srgbClr val="0075C9"/>
                </a:solidFill>
                <a:latin typeface="Corbel"/>
                <a:cs typeface="Corbel"/>
              </a:rPr>
              <a:t>	</a:t>
            </a:r>
            <a:r>
              <a:rPr dirty="0" sz="1800" spc="-10">
                <a:solidFill>
                  <a:srgbClr val="0075C9"/>
                </a:solidFill>
                <a:latin typeface="Corbel"/>
                <a:cs typeface="Corbel"/>
              </a:rPr>
              <a:t>Answer</a:t>
            </a:r>
            <a:endParaRPr sz="18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850"/>
              </a:spcBef>
            </a:pPr>
            <a:endParaRPr sz="1800">
              <a:latin typeface="Corbel"/>
              <a:cs typeface="Corbel"/>
            </a:endParaRPr>
          </a:p>
          <a:p>
            <a:pPr marL="351790" marR="414655" indent="-91440">
              <a:lnSpc>
                <a:spcPct val="91000"/>
              </a:lnSpc>
              <a:spcBef>
                <a:spcPts val="5"/>
              </a:spcBef>
              <a:buClr>
                <a:srgbClr val="0075C9"/>
              </a:buClr>
              <a:buFont typeface="Wingdings 2"/>
              <a:buChar char=""/>
              <a:tabLst>
                <a:tab pos="351790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Mary</a:t>
            </a:r>
            <a:r>
              <a:rPr dirty="0" sz="1000" spc="-3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Russell,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aged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79,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lives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in</a:t>
            </a:r>
            <a:r>
              <a:rPr dirty="0" sz="1000" spc="-7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Valley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Manor</a:t>
            </a:r>
            <a:r>
              <a:rPr dirty="0" sz="1000" spc="-4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Assisted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Living.</a:t>
            </a:r>
            <a:r>
              <a:rPr dirty="0" sz="1000" spc="14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She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has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type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2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diabetes,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asthma,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osteoarthritis,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anemia.</a:t>
            </a:r>
            <a:r>
              <a:rPr dirty="0" sz="1000" spc="15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She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wants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stay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healthy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but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heard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from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friend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that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vaccines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could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give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her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disease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because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they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contain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live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pathogen.</a:t>
            </a:r>
            <a:r>
              <a:rPr dirty="0" sz="1000" spc="1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Which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can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she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safely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receive?</a:t>
            </a:r>
            <a:endParaRPr sz="1000">
              <a:latin typeface="Corbel"/>
              <a:cs typeface="Corbel"/>
            </a:endParaRPr>
          </a:p>
          <a:p>
            <a:pPr marL="370840" indent="-110489">
              <a:lnSpc>
                <a:spcPct val="100000"/>
              </a:lnSpc>
              <a:spcBef>
                <a:spcPts val="500"/>
              </a:spcBef>
              <a:buClr>
                <a:srgbClr val="0075C9"/>
              </a:buClr>
              <a:buFont typeface="Wingdings 2"/>
              <a:buChar char=""/>
              <a:tabLst>
                <a:tab pos="370840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A.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Nasal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Flu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vaccine,</a:t>
            </a:r>
            <a:r>
              <a:rPr dirty="0" sz="1000" spc="-4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Covid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vaccine,</a:t>
            </a:r>
            <a:r>
              <a:rPr dirty="0" sz="10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Shingles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vaccine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409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B.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505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C.</a:t>
            </a:r>
            <a:r>
              <a:rPr dirty="0" sz="1000" spc="15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Covid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vaccine,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 MMR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vaccine,</a:t>
            </a:r>
            <a:r>
              <a:rPr dirty="0" sz="1000" spc="-4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Chickenpox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480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D.</a:t>
            </a:r>
            <a:r>
              <a:rPr dirty="0" sz="1000" spc="204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Injectable</a:t>
            </a:r>
            <a:r>
              <a:rPr dirty="0" sz="1000" spc="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Flu</a:t>
            </a:r>
            <a:r>
              <a:rPr dirty="0" sz="1000" spc="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vaccine,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 MMR</a:t>
            </a:r>
            <a:r>
              <a:rPr dirty="0" sz="1000" spc="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vaccine,</a:t>
            </a:r>
            <a:r>
              <a:rPr dirty="0" sz="10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Chickenpox</a:t>
            </a:r>
            <a:r>
              <a:rPr dirty="0" sz="1000" spc="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</a:t>
            </a:r>
            <a:endParaRPr sz="1000">
              <a:latin typeface="Corbel"/>
              <a:cs typeface="Corbel"/>
            </a:endParaRPr>
          </a:p>
          <a:p>
            <a:pPr marL="351790" marR="516255" indent="-91440">
              <a:lnSpc>
                <a:spcPct val="88000"/>
              </a:lnSpc>
              <a:spcBef>
                <a:spcPts val="645"/>
              </a:spcBef>
              <a:buClr>
                <a:srgbClr val="0075C9"/>
              </a:buClr>
              <a:buFont typeface="Wingdings 2"/>
              <a:buChar char=""/>
              <a:tabLst>
                <a:tab pos="351790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Answer: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Due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her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age,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she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should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not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receive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any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live,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attenuated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vaccines.</a:t>
            </a:r>
            <a:r>
              <a:rPr dirty="0" sz="1000" spc="8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Nasal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Flu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vaccine,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MMR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 and</a:t>
            </a:r>
            <a:r>
              <a:rPr dirty="0" sz="10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Chickenpox vaccine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are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all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live,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attenuated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vaccines.</a:t>
            </a:r>
            <a:r>
              <a:rPr dirty="0" sz="1000" spc="10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Thus,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only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is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correct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answer.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25500" y="4621784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27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838200" y="5461000"/>
            <a:ext cx="6096000" cy="3299460"/>
            <a:chOff x="838200" y="5461000"/>
            <a:chExt cx="6096000" cy="3299460"/>
          </a:xfrm>
        </p:grpSpPr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5461000"/>
              <a:ext cx="6096000" cy="920496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6746125" y="5840475"/>
              <a:ext cx="188595" cy="2665730"/>
            </a:xfrm>
            <a:custGeom>
              <a:avLst/>
              <a:gdLst/>
              <a:ahLst/>
              <a:cxnLst/>
              <a:rect l="l" t="t" r="r" b="b"/>
              <a:pathLst>
                <a:path w="188595" h="2665729">
                  <a:moveTo>
                    <a:pt x="188074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88074" y="2665476"/>
                  </a:lnTo>
                  <a:lnTo>
                    <a:pt x="188074" y="0"/>
                  </a:lnTo>
                  <a:close/>
                </a:path>
              </a:pathLst>
            </a:custGeom>
            <a:solidFill>
              <a:srgbClr val="C8C8C8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4301" y="8358238"/>
              <a:ext cx="1032417" cy="402145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844550" y="54673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endParaRPr sz="1800">
              <a:latin typeface="Times New Roman"/>
              <a:cs typeface="Times New Roman"/>
            </a:endParaRPr>
          </a:p>
          <a:p>
            <a:pPr algn="ctr" marR="175895">
              <a:lnSpc>
                <a:spcPct val="100000"/>
              </a:lnSpc>
            </a:pPr>
            <a:r>
              <a:rPr dirty="0" sz="1800" spc="-35">
                <a:solidFill>
                  <a:srgbClr val="0075C9"/>
                </a:solidFill>
                <a:latin typeface="Corbel"/>
                <a:cs typeface="Corbel"/>
              </a:rPr>
              <a:t>Question</a:t>
            </a:r>
            <a:r>
              <a:rPr dirty="0" sz="1800" spc="-45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800" spc="-50">
                <a:solidFill>
                  <a:srgbClr val="0075C9"/>
                </a:solidFill>
                <a:latin typeface="Corbel"/>
                <a:cs typeface="Corbel"/>
              </a:rPr>
              <a:t>2</a:t>
            </a:r>
            <a:endParaRPr sz="18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18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020"/>
              </a:spcBef>
            </a:pPr>
            <a:endParaRPr sz="1800">
              <a:latin typeface="Corbel"/>
              <a:cs typeface="Corbel"/>
            </a:endParaRPr>
          </a:p>
          <a:p>
            <a:pPr marL="351790" marR="454025" indent="-91440">
              <a:lnSpc>
                <a:spcPts val="1100"/>
              </a:lnSpc>
              <a:buClr>
                <a:srgbClr val="0075C9"/>
              </a:buClr>
              <a:buFont typeface="Wingdings 2"/>
              <a:buChar char=""/>
              <a:tabLst>
                <a:tab pos="351790" algn="l"/>
              </a:tabLst>
            </a:pP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John</a:t>
            </a:r>
            <a:r>
              <a:rPr dirty="0" sz="1000" spc="-6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Waltman,</a:t>
            </a:r>
            <a:r>
              <a:rPr dirty="0" sz="1000" spc="-5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aged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69,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lives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in</a:t>
            </a:r>
            <a:r>
              <a:rPr dirty="0" sz="1000" spc="-7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Valley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Manor</a:t>
            </a:r>
            <a:r>
              <a:rPr dirty="0" sz="1000" spc="-4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Assisted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Living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wants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get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Shingles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vaccine.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has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heard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that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shingles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infection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can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quite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painful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doesn’t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want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experience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it.</a:t>
            </a:r>
            <a:r>
              <a:rPr dirty="0" sz="1000" spc="16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He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thinks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had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chickenpox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child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but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isn’t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certain.</a:t>
            </a:r>
            <a:r>
              <a:rPr dirty="0" sz="1000" spc="1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Can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get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Shingles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vaccine?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490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A.</a:t>
            </a:r>
            <a:r>
              <a:rPr dirty="0" sz="1000" spc="7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Yes,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but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only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if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can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find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confirmation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that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had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chickenpox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as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child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385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B.</a:t>
            </a:r>
            <a:r>
              <a:rPr dirty="0" sz="1000" spc="16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No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not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old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enough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for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3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Shingles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505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C.</a:t>
            </a:r>
            <a:r>
              <a:rPr dirty="0" sz="1000" spc="9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Yes,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 as</a:t>
            </a:r>
            <a:r>
              <a:rPr dirty="0" sz="1000" spc="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documentation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 of</a:t>
            </a:r>
            <a:r>
              <a:rPr dirty="0" sz="1000" spc="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previous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chickenpox</a:t>
            </a:r>
            <a:r>
              <a:rPr dirty="0" sz="1000" spc="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</a:t>
            </a:r>
            <a:r>
              <a:rPr dirty="0" sz="1000" spc="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or</a:t>
            </a:r>
            <a:r>
              <a:rPr dirty="0" sz="1000" spc="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infection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 is</a:t>
            </a:r>
            <a:r>
              <a:rPr dirty="0" sz="1000" spc="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not</a:t>
            </a:r>
            <a:r>
              <a:rPr dirty="0" sz="1000" spc="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necessary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505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D.</a:t>
            </a:r>
            <a:r>
              <a:rPr dirty="0" sz="1000" spc="16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No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must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live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in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house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in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countryside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5" name="object 15" descr=""/>
          <p:cNvSpPr txBox="1"/>
          <p:nvPr/>
        </p:nvSpPr>
        <p:spPr>
          <a:xfrm>
            <a:off x="825500" y="8914383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28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599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latin typeface="Calibri"/>
                <a:cs typeface="Calibri"/>
              </a:rPr>
              <a:t>5/8/26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38200" y="1168400"/>
            <a:ext cx="6096000" cy="3299460"/>
            <a:chOff x="838200" y="1168400"/>
            <a:chExt cx="6096000" cy="32994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1168400"/>
              <a:ext cx="6096000" cy="92049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746125" y="1547875"/>
              <a:ext cx="188595" cy="2665730"/>
            </a:xfrm>
            <a:custGeom>
              <a:avLst/>
              <a:gdLst/>
              <a:ahLst/>
              <a:cxnLst/>
              <a:rect l="l" t="t" r="r" b="b"/>
              <a:pathLst>
                <a:path w="188595" h="2665729">
                  <a:moveTo>
                    <a:pt x="188074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88074" y="2665476"/>
                  </a:lnTo>
                  <a:lnTo>
                    <a:pt x="188074" y="0"/>
                  </a:lnTo>
                  <a:close/>
                </a:path>
              </a:pathLst>
            </a:custGeom>
            <a:solidFill>
              <a:srgbClr val="C8C8C8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4301" y="4065638"/>
              <a:ext cx="1032417" cy="402145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1341247" y="3127032"/>
            <a:ext cx="4300220" cy="1651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95"/>
              </a:lnSpc>
            </a:pP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Yes,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 as</a:t>
            </a:r>
            <a:r>
              <a:rPr dirty="0" sz="1000" spc="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documentation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 of</a:t>
            </a:r>
            <a:r>
              <a:rPr dirty="0" sz="1000" spc="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previous</a:t>
            </a:r>
            <a:r>
              <a:rPr dirty="0" sz="1000" spc="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chickenpox</a:t>
            </a:r>
            <a:r>
              <a:rPr dirty="0" sz="1000" spc="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</a:t>
            </a:r>
            <a:r>
              <a:rPr dirty="0" sz="1000" spc="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or</a:t>
            </a:r>
            <a:r>
              <a:rPr dirty="0" sz="1000" spc="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infection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 is</a:t>
            </a:r>
            <a:r>
              <a:rPr dirty="0" sz="1000" spc="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not</a:t>
            </a:r>
            <a:r>
              <a:rPr dirty="0" sz="1000" spc="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necessary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44550" y="11747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endParaRPr sz="1800">
              <a:latin typeface="Times New Roman"/>
              <a:cs typeface="Times New Roman"/>
            </a:endParaRPr>
          </a:p>
          <a:p>
            <a:pPr algn="ctr" marR="175895">
              <a:lnSpc>
                <a:spcPct val="100000"/>
              </a:lnSpc>
            </a:pPr>
            <a:r>
              <a:rPr dirty="0" sz="1800" spc="-35">
                <a:solidFill>
                  <a:srgbClr val="0075C9"/>
                </a:solidFill>
                <a:latin typeface="Corbel"/>
                <a:cs typeface="Corbel"/>
              </a:rPr>
              <a:t>Question</a:t>
            </a:r>
            <a:r>
              <a:rPr dirty="0" sz="1800" spc="-60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800">
                <a:solidFill>
                  <a:srgbClr val="0075C9"/>
                </a:solidFill>
                <a:latin typeface="Corbel"/>
                <a:cs typeface="Corbel"/>
              </a:rPr>
              <a:t>2</a:t>
            </a:r>
            <a:r>
              <a:rPr dirty="0" sz="1800" spc="85">
                <a:solidFill>
                  <a:srgbClr val="0075C9"/>
                </a:solidFill>
                <a:latin typeface="Corbel"/>
                <a:cs typeface="Corbel"/>
              </a:rPr>
              <a:t>  </a:t>
            </a:r>
            <a:r>
              <a:rPr dirty="0" sz="1800" spc="-10">
                <a:solidFill>
                  <a:srgbClr val="0075C9"/>
                </a:solidFill>
                <a:latin typeface="Corbel"/>
                <a:cs typeface="Corbel"/>
              </a:rPr>
              <a:t>Answer</a:t>
            </a:r>
            <a:endParaRPr sz="18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455"/>
              </a:spcBef>
            </a:pPr>
            <a:endParaRPr sz="1800">
              <a:latin typeface="Corbel"/>
              <a:cs typeface="Corbel"/>
            </a:endParaRPr>
          </a:p>
          <a:p>
            <a:pPr marL="351790" marR="454025" indent="-91440">
              <a:lnSpc>
                <a:spcPts val="1100"/>
              </a:lnSpc>
              <a:buClr>
                <a:srgbClr val="0075C9"/>
              </a:buClr>
              <a:buFont typeface="Wingdings 2"/>
              <a:buChar char=""/>
              <a:tabLst>
                <a:tab pos="351790" algn="l"/>
              </a:tabLst>
            </a:pP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John</a:t>
            </a:r>
            <a:r>
              <a:rPr dirty="0" sz="1000" spc="-6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Waltman,</a:t>
            </a:r>
            <a:r>
              <a:rPr dirty="0" sz="1000" spc="-5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aged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69,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lives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in</a:t>
            </a:r>
            <a:r>
              <a:rPr dirty="0" sz="1000" spc="-7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Valley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Manor</a:t>
            </a:r>
            <a:r>
              <a:rPr dirty="0" sz="1000" spc="-4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Assisted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Living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wants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get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Shingles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vaccine.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has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heard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that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shingles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infection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can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quite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painful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doesn’t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want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experience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it.</a:t>
            </a:r>
            <a:r>
              <a:rPr dirty="0" sz="1000" spc="16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He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thinks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had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chickenpox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child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but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isn’t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certain.</a:t>
            </a:r>
            <a:r>
              <a:rPr dirty="0" sz="1000" spc="1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Can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get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Shingles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vaccine?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495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A.</a:t>
            </a:r>
            <a:r>
              <a:rPr dirty="0" sz="1000" spc="7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Yes,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but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only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if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can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find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confirmation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that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had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chickenpox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as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child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384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B.</a:t>
            </a:r>
            <a:r>
              <a:rPr dirty="0" sz="1000" spc="16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No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not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old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enough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for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3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Shingles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500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C.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505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D.</a:t>
            </a:r>
            <a:r>
              <a:rPr dirty="0" sz="1000" spc="16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No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must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live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in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house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in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countryside</a:t>
            </a:r>
            <a:endParaRPr sz="1000">
              <a:latin typeface="Corbel"/>
              <a:cs typeface="Corbel"/>
            </a:endParaRPr>
          </a:p>
          <a:p>
            <a:pPr algn="just" marL="351790" marR="506095" indent="-91440">
              <a:lnSpc>
                <a:spcPct val="87000"/>
              </a:lnSpc>
              <a:spcBef>
                <a:spcPts val="660"/>
              </a:spcBef>
              <a:buClr>
                <a:srgbClr val="0075C9"/>
              </a:buClr>
              <a:buFont typeface="Wingdings 2"/>
              <a:buChar char=""/>
              <a:tabLst>
                <a:tab pos="351790" algn="l"/>
              </a:tabLst>
            </a:pP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Answer:</a:t>
            </a:r>
            <a:r>
              <a:rPr dirty="0" sz="10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5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Shingles</a:t>
            </a:r>
            <a:r>
              <a:rPr dirty="0" sz="1000" spc="-5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recommended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for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those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age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50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older.</a:t>
            </a:r>
            <a:r>
              <a:rPr dirty="0" sz="1000" spc="16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2-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dose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series,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given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2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6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months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apart,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regardless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of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one’s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history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with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either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chickenpox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disease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or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vaccine.</a:t>
            </a:r>
            <a:r>
              <a:rPr dirty="0" sz="1000" spc="28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Thus,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correct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answer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is</a:t>
            </a:r>
            <a:r>
              <a:rPr dirty="0" sz="1000" spc="-5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C.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25500" y="4621784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29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838200" y="5461000"/>
            <a:ext cx="6096000" cy="3299460"/>
            <a:chOff x="838200" y="5461000"/>
            <a:chExt cx="6096000" cy="3299460"/>
          </a:xfrm>
        </p:grpSpPr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5461000"/>
              <a:ext cx="6096000" cy="920496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6746125" y="5840475"/>
              <a:ext cx="188595" cy="2665730"/>
            </a:xfrm>
            <a:custGeom>
              <a:avLst/>
              <a:gdLst/>
              <a:ahLst/>
              <a:cxnLst/>
              <a:rect l="l" t="t" r="r" b="b"/>
              <a:pathLst>
                <a:path w="188595" h="2665729">
                  <a:moveTo>
                    <a:pt x="188074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88074" y="2665476"/>
                  </a:lnTo>
                  <a:lnTo>
                    <a:pt x="188074" y="0"/>
                  </a:lnTo>
                  <a:close/>
                </a:path>
              </a:pathLst>
            </a:custGeom>
            <a:solidFill>
              <a:srgbClr val="C8C8C8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4301" y="8358238"/>
              <a:ext cx="1032417" cy="402145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844550" y="54673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endParaRPr sz="1800">
              <a:latin typeface="Times New Roman"/>
              <a:cs typeface="Times New Roman"/>
            </a:endParaRPr>
          </a:p>
          <a:p>
            <a:pPr algn="ctr" marR="176530">
              <a:lnSpc>
                <a:spcPct val="100000"/>
              </a:lnSpc>
            </a:pPr>
            <a:r>
              <a:rPr dirty="0" sz="1800" spc="-35">
                <a:solidFill>
                  <a:srgbClr val="0075C9"/>
                </a:solidFill>
                <a:latin typeface="Corbel"/>
                <a:cs typeface="Corbel"/>
              </a:rPr>
              <a:t>Question</a:t>
            </a:r>
            <a:r>
              <a:rPr dirty="0" sz="1800" spc="-45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800" spc="-50">
                <a:solidFill>
                  <a:srgbClr val="0075C9"/>
                </a:solidFill>
                <a:latin typeface="Corbel"/>
                <a:cs typeface="Corbel"/>
              </a:rPr>
              <a:t>3</a:t>
            </a:r>
            <a:endParaRPr sz="18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18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730"/>
              </a:spcBef>
            </a:pPr>
            <a:endParaRPr sz="1800">
              <a:latin typeface="Corbel"/>
              <a:cs typeface="Corbel"/>
            </a:endParaRPr>
          </a:p>
          <a:p>
            <a:pPr marL="351790" marR="843280" indent="-91440">
              <a:lnSpc>
                <a:spcPts val="1100"/>
              </a:lnSpc>
              <a:buClr>
                <a:srgbClr val="0075C9"/>
              </a:buClr>
              <a:buFont typeface="Wingdings 2"/>
              <a:buChar char=""/>
              <a:tabLst>
                <a:tab pos="351790" algn="l"/>
              </a:tabLst>
            </a:pP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Which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of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following vaccine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types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are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NOT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given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seniors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due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their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weakened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immune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systems?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465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A.</a:t>
            </a:r>
            <a:r>
              <a:rPr dirty="0" sz="1000" spc="18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mRNA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vaccines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such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as</a:t>
            </a:r>
            <a:r>
              <a:rPr dirty="0" sz="1000" spc="-4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COVID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&amp;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RSV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vaccines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505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B.</a:t>
            </a:r>
            <a:r>
              <a:rPr dirty="0" sz="1000" spc="19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inactivated</a:t>
            </a:r>
            <a:r>
              <a:rPr dirty="0" sz="1000" spc="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vaccines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 such as injected flu</a:t>
            </a:r>
            <a:r>
              <a:rPr dirty="0" sz="1000" spc="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vaccines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409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C.</a:t>
            </a:r>
            <a:r>
              <a:rPr dirty="0" sz="1000" spc="19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toxoid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vaccines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 such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as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diphtheria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&amp;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tetanus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vaccines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500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D.</a:t>
            </a:r>
            <a:r>
              <a:rPr dirty="0" sz="1000" spc="18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live,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attenuated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vaccines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such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as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measle,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mumps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&amp;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chickenpox vaccines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5" name="object 15" descr=""/>
          <p:cNvSpPr txBox="1"/>
          <p:nvPr/>
        </p:nvSpPr>
        <p:spPr>
          <a:xfrm>
            <a:off x="825500" y="8914383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30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599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latin typeface="Calibri"/>
                <a:cs typeface="Calibri"/>
              </a:rPr>
              <a:t>5/8/26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38200" y="1168400"/>
            <a:ext cx="6096000" cy="3299460"/>
            <a:chOff x="838200" y="1168400"/>
            <a:chExt cx="6096000" cy="32994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1168400"/>
              <a:ext cx="6096000" cy="92049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746125" y="1547875"/>
              <a:ext cx="188595" cy="2665730"/>
            </a:xfrm>
            <a:custGeom>
              <a:avLst/>
              <a:gdLst/>
              <a:ahLst/>
              <a:cxnLst/>
              <a:rect l="l" t="t" r="r" b="b"/>
              <a:pathLst>
                <a:path w="188595" h="2665729">
                  <a:moveTo>
                    <a:pt x="188074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88074" y="2665476"/>
                  </a:lnTo>
                  <a:lnTo>
                    <a:pt x="188074" y="0"/>
                  </a:lnTo>
                  <a:close/>
                </a:path>
              </a:pathLst>
            </a:custGeom>
            <a:solidFill>
              <a:srgbClr val="C8C8C8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4301" y="4065638"/>
              <a:ext cx="1032417" cy="402145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1362392" y="3340392"/>
            <a:ext cx="3744595" cy="1651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95"/>
              </a:lnSpc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live,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attenuated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vaccines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such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as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measle,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mumps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&amp;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chickenpox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vaccines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44550" y="11747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endParaRPr sz="1800">
              <a:latin typeface="Times New Roman"/>
              <a:cs typeface="Times New Roman"/>
            </a:endParaRPr>
          </a:p>
          <a:p>
            <a:pPr algn="ctr" marR="175895">
              <a:lnSpc>
                <a:spcPct val="100000"/>
              </a:lnSpc>
            </a:pPr>
            <a:r>
              <a:rPr dirty="0" sz="1800" spc="-35">
                <a:solidFill>
                  <a:srgbClr val="0075C9"/>
                </a:solidFill>
                <a:latin typeface="Corbel"/>
                <a:cs typeface="Corbel"/>
              </a:rPr>
              <a:t>Question</a:t>
            </a:r>
            <a:r>
              <a:rPr dirty="0" sz="1800" spc="-45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800" spc="-10">
                <a:solidFill>
                  <a:srgbClr val="0075C9"/>
                </a:solidFill>
                <a:latin typeface="Corbel"/>
                <a:cs typeface="Corbel"/>
              </a:rPr>
              <a:t>3Answer</a:t>
            </a:r>
            <a:endParaRPr sz="18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18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1800">
              <a:latin typeface="Corbel"/>
              <a:cs typeface="Corbel"/>
            </a:endParaRPr>
          </a:p>
          <a:p>
            <a:pPr marL="351790" marR="843280" indent="-91440">
              <a:lnSpc>
                <a:spcPts val="1100"/>
              </a:lnSpc>
              <a:buClr>
                <a:srgbClr val="0075C9"/>
              </a:buClr>
              <a:buFont typeface="Wingdings 2"/>
              <a:buChar char=""/>
              <a:tabLst>
                <a:tab pos="351790" algn="l"/>
              </a:tabLst>
            </a:pP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Which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of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following vaccine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types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are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NOT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given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seniors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due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their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weakened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immune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systems?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489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A.</a:t>
            </a:r>
            <a:r>
              <a:rPr dirty="0" sz="1000" spc="18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mRNA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vaccines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such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as</a:t>
            </a:r>
            <a:r>
              <a:rPr dirty="0" sz="1000" spc="-4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COVID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&amp;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RSV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vaccines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500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B.</a:t>
            </a:r>
            <a:r>
              <a:rPr dirty="0" sz="1000" spc="19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inactivated</a:t>
            </a:r>
            <a:r>
              <a:rPr dirty="0" sz="1000" spc="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vaccines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 such as injected flu</a:t>
            </a:r>
            <a:r>
              <a:rPr dirty="0" sz="1000" spc="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vaccines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385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C.</a:t>
            </a:r>
            <a:r>
              <a:rPr dirty="0" sz="1000" spc="13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Which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toxoid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vaccines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 such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as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diphtheria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&amp;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tetanus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vaccines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505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D.</a:t>
            </a:r>
            <a:endParaRPr sz="1000">
              <a:latin typeface="Corbel"/>
              <a:cs typeface="Corbel"/>
            </a:endParaRPr>
          </a:p>
          <a:p>
            <a:pPr marL="351790" marR="613410" indent="-91440">
              <a:lnSpc>
                <a:spcPts val="1100"/>
              </a:lnSpc>
              <a:spcBef>
                <a:spcPts val="625"/>
              </a:spcBef>
              <a:buFont typeface="Wingdings 2"/>
              <a:buChar char=""/>
              <a:tabLst>
                <a:tab pos="351790" algn="l"/>
                <a:tab pos="370840" algn="l"/>
              </a:tabLst>
            </a:pPr>
            <a:r>
              <a:rPr dirty="0" sz="1000">
                <a:solidFill>
                  <a:srgbClr val="0075C9"/>
                </a:solidFill>
                <a:latin typeface="Corbel"/>
                <a:cs typeface="Corbel"/>
              </a:rPr>
              <a:t>	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Answer: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Live,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attenuated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vaccines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are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not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recommended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for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seniors.</a:t>
            </a:r>
            <a:r>
              <a:rPr dirty="0" sz="1000" spc="1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Toxoid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vaccines,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Inactivated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mRNA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vaccines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are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given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seniors.</a:t>
            </a:r>
            <a:r>
              <a:rPr dirty="0" sz="1000" spc="10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Thus,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correct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answer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is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D.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25500" y="4621784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31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838200" y="5461000"/>
            <a:ext cx="6096000" cy="3299460"/>
            <a:chOff x="838200" y="5461000"/>
            <a:chExt cx="6096000" cy="3299460"/>
          </a:xfrm>
        </p:grpSpPr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5461000"/>
              <a:ext cx="6096000" cy="920496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6746125" y="5840475"/>
              <a:ext cx="188595" cy="2665730"/>
            </a:xfrm>
            <a:custGeom>
              <a:avLst/>
              <a:gdLst/>
              <a:ahLst/>
              <a:cxnLst/>
              <a:rect l="l" t="t" r="r" b="b"/>
              <a:pathLst>
                <a:path w="188595" h="2665729">
                  <a:moveTo>
                    <a:pt x="188074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88074" y="2665476"/>
                  </a:lnTo>
                  <a:lnTo>
                    <a:pt x="188074" y="0"/>
                  </a:lnTo>
                  <a:close/>
                </a:path>
              </a:pathLst>
            </a:custGeom>
            <a:solidFill>
              <a:srgbClr val="C8C8C8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4301" y="8358238"/>
              <a:ext cx="1032417" cy="402145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844550" y="54673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endParaRPr sz="1800">
              <a:latin typeface="Times New Roman"/>
              <a:cs typeface="Times New Roman"/>
            </a:endParaRPr>
          </a:p>
          <a:p>
            <a:pPr algn="ctr" marR="176530">
              <a:lnSpc>
                <a:spcPct val="100000"/>
              </a:lnSpc>
            </a:pPr>
            <a:r>
              <a:rPr dirty="0" sz="1800" spc="-35">
                <a:solidFill>
                  <a:srgbClr val="0075C9"/>
                </a:solidFill>
                <a:latin typeface="Corbel"/>
                <a:cs typeface="Corbel"/>
              </a:rPr>
              <a:t>Question</a:t>
            </a:r>
            <a:r>
              <a:rPr dirty="0" sz="1800" spc="-45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800" spc="-50">
                <a:solidFill>
                  <a:srgbClr val="0075C9"/>
                </a:solidFill>
                <a:latin typeface="Corbel"/>
                <a:cs typeface="Corbel"/>
              </a:rPr>
              <a:t>4</a:t>
            </a:r>
            <a:endParaRPr sz="18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455"/>
              </a:spcBef>
            </a:pPr>
            <a:endParaRPr sz="1800">
              <a:latin typeface="Corbel"/>
              <a:cs typeface="Corbel"/>
            </a:endParaRPr>
          </a:p>
          <a:p>
            <a:pPr marL="351790" marR="586740" indent="-91440">
              <a:lnSpc>
                <a:spcPts val="1100"/>
              </a:lnSpc>
              <a:buClr>
                <a:srgbClr val="0075C9"/>
              </a:buClr>
              <a:buFont typeface="Wingdings 2"/>
              <a:buChar char=""/>
              <a:tabLst>
                <a:tab pos="351790" algn="l"/>
              </a:tabLst>
            </a:pP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While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waiting for his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turn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at</a:t>
            </a:r>
            <a:r>
              <a:rPr dirty="0" sz="1000" spc="-7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Valley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Manor</a:t>
            </a:r>
            <a:r>
              <a:rPr dirty="0" sz="1000" spc="-4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Assisted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Living’s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clinic, Morris</a:t>
            </a:r>
            <a:r>
              <a:rPr dirty="0" sz="1000" spc="-7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Vandiver,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aged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72,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tells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you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had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RSV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000" spc="-7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Tdap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last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month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doctor’s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office.</a:t>
            </a:r>
            <a:r>
              <a:rPr dirty="0" sz="1000" spc="16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asks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if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needs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another</a:t>
            </a:r>
            <a:r>
              <a:rPr dirty="0" sz="1000" spc="-4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RSV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000" spc="-7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Tdap,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can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still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get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his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flu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0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COVID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today.</a:t>
            </a:r>
            <a:r>
              <a:rPr dirty="0" sz="1000" spc="1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What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do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you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tell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him?</a:t>
            </a:r>
            <a:endParaRPr sz="1000">
              <a:latin typeface="Corbel"/>
              <a:cs typeface="Corbel"/>
            </a:endParaRPr>
          </a:p>
          <a:p>
            <a:pPr marL="351790" marR="738505" indent="-91440">
              <a:lnSpc>
                <a:spcPts val="980"/>
              </a:lnSpc>
              <a:spcBef>
                <a:spcPts val="710"/>
              </a:spcBef>
              <a:buFont typeface="Wingdings 2"/>
              <a:buChar char=""/>
              <a:tabLst>
                <a:tab pos="351790" algn="l"/>
                <a:tab pos="370840" algn="l"/>
              </a:tabLst>
            </a:pPr>
            <a:r>
              <a:rPr dirty="0" sz="1000">
                <a:solidFill>
                  <a:srgbClr val="0075C9"/>
                </a:solidFill>
                <a:latin typeface="Corbel"/>
                <a:cs typeface="Corbel"/>
              </a:rPr>
              <a:t>	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A.</a:t>
            </a:r>
            <a:r>
              <a:rPr dirty="0" sz="1000" spc="17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RSV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is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single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dose.</a:t>
            </a:r>
            <a:r>
              <a:rPr dirty="0" sz="1000" spc="1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At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his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young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age,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was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eligible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for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it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because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of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residing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in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an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assisted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living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facility.</a:t>
            </a:r>
            <a:endParaRPr sz="1000">
              <a:latin typeface="Corbel"/>
              <a:cs typeface="Corbel"/>
            </a:endParaRPr>
          </a:p>
          <a:p>
            <a:pPr marL="351790" marR="471805" indent="-91440">
              <a:lnSpc>
                <a:spcPts val="1100"/>
              </a:lnSpc>
              <a:spcBef>
                <a:spcPts val="630"/>
              </a:spcBef>
              <a:buClr>
                <a:srgbClr val="0075C9"/>
              </a:buClr>
              <a:buFont typeface="Wingdings 2"/>
              <a:buChar char=""/>
              <a:tabLst>
                <a:tab pos="351790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B.</a:t>
            </a:r>
            <a:r>
              <a:rPr dirty="0" sz="1000" spc="1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Tdap vaccine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one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dose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every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10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years,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unless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gets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serious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wound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it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has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been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more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than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5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years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since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his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last</a:t>
            </a:r>
            <a:r>
              <a:rPr dirty="0" sz="1000" spc="-7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Tdap vaccine.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490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C.</a:t>
            </a:r>
            <a:r>
              <a:rPr dirty="0" sz="1000" spc="5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Yes,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can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receive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both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his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flu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and</a:t>
            </a:r>
            <a:r>
              <a:rPr dirty="0" sz="10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COVID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 today.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505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D.</a:t>
            </a:r>
            <a:r>
              <a:rPr dirty="0" sz="1000" spc="1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All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above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5" name="object 15" descr=""/>
          <p:cNvSpPr txBox="1"/>
          <p:nvPr/>
        </p:nvSpPr>
        <p:spPr>
          <a:xfrm>
            <a:off x="825500" y="8914383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32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599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latin typeface="Calibri"/>
                <a:cs typeface="Calibri"/>
              </a:rPr>
              <a:t>5/8/26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38200" y="1168400"/>
            <a:ext cx="6096000" cy="3299460"/>
            <a:chOff x="838200" y="1168400"/>
            <a:chExt cx="6096000" cy="32994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1168400"/>
              <a:ext cx="6096000" cy="92049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746125" y="1547875"/>
              <a:ext cx="188595" cy="2665730"/>
            </a:xfrm>
            <a:custGeom>
              <a:avLst/>
              <a:gdLst/>
              <a:ahLst/>
              <a:cxnLst/>
              <a:rect l="l" t="t" r="r" b="b"/>
              <a:pathLst>
                <a:path w="188595" h="2665729">
                  <a:moveTo>
                    <a:pt x="188074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88074" y="2665476"/>
                  </a:lnTo>
                  <a:lnTo>
                    <a:pt x="188074" y="0"/>
                  </a:lnTo>
                  <a:close/>
                </a:path>
              </a:pathLst>
            </a:custGeom>
            <a:solidFill>
              <a:srgbClr val="C8C8C8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4301" y="4065638"/>
              <a:ext cx="1032417" cy="402145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1356804" y="3622484"/>
            <a:ext cx="685800" cy="1651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All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above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44550" y="11747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endParaRPr sz="1800">
              <a:latin typeface="Times New Roman"/>
              <a:cs typeface="Times New Roman"/>
            </a:endParaRPr>
          </a:p>
          <a:p>
            <a:pPr algn="ctr" marR="175895">
              <a:lnSpc>
                <a:spcPct val="100000"/>
              </a:lnSpc>
            </a:pPr>
            <a:r>
              <a:rPr dirty="0" sz="1800" spc="-35">
                <a:solidFill>
                  <a:srgbClr val="0075C9"/>
                </a:solidFill>
                <a:latin typeface="Corbel"/>
                <a:cs typeface="Corbel"/>
              </a:rPr>
              <a:t>Question</a:t>
            </a:r>
            <a:r>
              <a:rPr dirty="0" sz="1800" spc="-60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800">
                <a:solidFill>
                  <a:srgbClr val="0075C9"/>
                </a:solidFill>
                <a:latin typeface="Corbel"/>
                <a:cs typeface="Corbel"/>
              </a:rPr>
              <a:t>4</a:t>
            </a:r>
            <a:r>
              <a:rPr dirty="0" sz="1800" spc="90">
                <a:solidFill>
                  <a:srgbClr val="0075C9"/>
                </a:solidFill>
                <a:latin typeface="Corbel"/>
                <a:cs typeface="Corbel"/>
              </a:rPr>
              <a:t>  </a:t>
            </a:r>
            <a:r>
              <a:rPr dirty="0" sz="1800" spc="-10">
                <a:solidFill>
                  <a:srgbClr val="0075C9"/>
                </a:solidFill>
                <a:latin typeface="Corbel"/>
                <a:cs typeface="Corbel"/>
              </a:rPr>
              <a:t>Answer</a:t>
            </a:r>
            <a:endParaRPr sz="18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455"/>
              </a:spcBef>
            </a:pPr>
            <a:endParaRPr sz="1800">
              <a:latin typeface="Corbel"/>
              <a:cs typeface="Corbel"/>
            </a:endParaRPr>
          </a:p>
          <a:p>
            <a:pPr marL="351790" marR="586740" indent="-91440">
              <a:lnSpc>
                <a:spcPts val="1100"/>
              </a:lnSpc>
              <a:buClr>
                <a:srgbClr val="0075C9"/>
              </a:buClr>
              <a:buFont typeface="Wingdings 2"/>
              <a:buChar char=""/>
              <a:tabLst>
                <a:tab pos="351790" algn="l"/>
              </a:tabLst>
            </a:pP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While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waiting for his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turn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at</a:t>
            </a:r>
            <a:r>
              <a:rPr dirty="0" sz="1000" spc="-7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Valley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Manor</a:t>
            </a:r>
            <a:r>
              <a:rPr dirty="0" sz="1000" spc="-4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Assisted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Living’s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clinic, Morris</a:t>
            </a:r>
            <a:r>
              <a:rPr dirty="0" sz="1000" spc="-7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Vandiver,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aged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72,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tells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you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had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RSV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000" spc="-7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Tdap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last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month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doctor’s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office.</a:t>
            </a:r>
            <a:r>
              <a:rPr dirty="0" sz="1000" spc="16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asks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if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needs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another</a:t>
            </a:r>
            <a:r>
              <a:rPr dirty="0" sz="1000" spc="-4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RSV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000" spc="-7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Tdap,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can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still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get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his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flu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0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COVID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today.</a:t>
            </a:r>
            <a:r>
              <a:rPr dirty="0" sz="1000" spc="1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What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do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you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tell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him?</a:t>
            </a:r>
            <a:endParaRPr sz="1000">
              <a:latin typeface="Corbel"/>
              <a:cs typeface="Corbel"/>
            </a:endParaRPr>
          </a:p>
          <a:p>
            <a:pPr marL="351790" marR="738505" indent="-91440">
              <a:lnSpc>
                <a:spcPts val="980"/>
              </a:lnSpc>
              <a:spcBef>
                <a:spcPts val="710"/>
              </a:spcBef>
              <a:buFont typeface="Wingdings 2"/>
              <a:buChar char=""/>
              <a:tabLst>
                <a:tab pos="351790" algn="l"/>
                <a:tab pos="370840" algn="l"/>
              </a:tabLst>
            </a:pPr>
            <a:r>
              <a:rPr dirty="0" sz="1000">
                <a:solidFill>
                  <a:srgbClr val="0075C9"/>
                </a:solidFill>
                <a:latin typeface="Corbel"/>
                <a:cs typeface="Corbel"/>
              </a:rPr>
              <a:t>	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A.</a:t>
            </a:r>
            <a:r>
              <a:rPr dirty="0" sz="1000" spc="17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RSV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is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single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dose.</a:t>
            </a:r>
            <a:r>
              <a:rPr dirty="0" sz="1000" spc="1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At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his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young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age,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was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eligible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for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it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because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of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residing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in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an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assisted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living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facility.</a:t>
            </a:r>
            <a:endParaRPr sz="1000">
              <a:latin typeface="Corbel"/>
              <a:cs typeface="Corbel"/>
            </a:endParaRPr>
          </a:p>
          <a:p>
            <a:pPr marL="351790" marR="456565" indent="-91440">
              <a:lnSpc>
                <a:spcPts val="1100"/>
              </a:lnSpc>
              <a:spcBef>
                <a:spcPts val="630"/>
              </a:spcBef>
              <a:buClr>
                <a:srgbClr val="0075C9"/>
              </a:buClr>
              <a:buFont typeface="Wingdings 2"/>
              <a:buChar char=""/>
              <a:tabLst>
                <a:tab pos="351790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B.</a:t>
            </a:r>
            <a:r>
              <a:rPr dirty="0" sz="1000" spc="1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Tdap vaccine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one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dose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every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10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years.</a:t>
            </a:r>
            <a:r>
              <a:rPr dirty="0" sz="1000" spc="-4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Unless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gets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serious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wound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has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been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more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than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5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years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since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his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last</a:t>
            </a:r>
            <a:r>
              <a:rPr dirty="0" sz="1000" spc="-7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Tdap vaccine.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490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C.</a:t>
            </a:r>
            <a:r>
              <a:rPr dirty="0" sz="1000" spc="5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Yes,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can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receive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both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his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flu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and</a:t>
            </a:r>
            <a:r>
              <a:rPr dirty="0" sz="10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COVID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 today.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505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D.</a:t>
            </a:r>
            <a:endParaRPr sz="1000">
              <a:latin typeface="Corbel"/>
              <a:cs typeface="Corbel"/>
            </a:endParaRPr>
          </a:p>
          <a:p>
            <a:pPr marL="351790" marR="508634" indent="-91440">
              <a:lnSpc>
                <a:spcPts val="1100"/>
              </a:lnSpc>
              <a:spcBef>
                <a:spcPts val="505"/>
              </a:spcBef>
              <a:buClr>
                <a:srgbClr val="0075C9"/>
              </a:buClr>
              <a:buFont typeface="Wingdings 2"/>
              <a:buChar char=""/>
              <a:tabLst>
                <a:tab pos="351790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Answer: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RSV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recommended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for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anyone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age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60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older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living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in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nursing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home.</a:t>
            </a:r>
            <a:r>
              <a:rPr dirty="0" sz="1000" spc="1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Tdap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is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recommended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repeated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every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10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years.</a:t>
            </a:r>
            <a:r>
              <a:rPr dirty="0" sz="1000" spc="16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If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one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receives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moderate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severe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wound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it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has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been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more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than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5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years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since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last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dose,</a:t>
            </a:r>
            <a:r>
              <a:rPr dirty="0" sz="1000" spc="-7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Tdap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should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repeated.</a:t>
            </a:r>
            <a:r>
              <a:rPr dirty="0" sz="1000" spc="150">
                <a:solidFill>
                  <a:srgbClr val="002D5D"/>
                </a:solidFill>
                <a:latin typeface="Corbel"/>
                <a:cs typeface="Corbel"/>
              </a:rPr>
              <a:t> 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Countless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studies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support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receiving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flu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and</a:t>
            </a:r>
            <a:r>
              <a:rPr dirty="0" sz="10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COVID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same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time.</a:t>
            </a:r>
            <a:r>
              <a:rPr dirty="0" sz="1000" spc="1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Thus,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correct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answer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D.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25500" y="4621784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33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838200" y="5461000"/>
            <a:ext cx="6096000" cy="3429000"/>
            <a:chOff x="838200" y="5461000"/>
            <a:chExt cx="6096000" cy="3429000"/>
          </a:xfrm>
        </p:grpSpPr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5461000"/>
              <a:ext cx="6096000" cy="920496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6746125" y="5840475"/>
              <a:ext cx="188595" cy="2665730"/>
            </a:xfrm>
            <a:custGeom>
              <a:avLst/>
              <a:gdLst/>
              <a:ahLst/>
              <a:cxnLst/>
              <a:rect l="l" t="t" r="r" b="b"/>
              <a:pathLst>
                <a:path w="188595" h="2665729">
                  <a:moveTo>
                    <a:pt x="188074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88074" y="2665476"/>
                  </a:lnTo>
                  <a:lnTo>
                    <a:pt x="188074" y="0"/>
                  </a:lnTo>
                  <a:close/>
                </a:path>
              </a:pathLst>
            </a:custGeom>
            <a:solidFill>
              <a:srgbClr val="C8C8C8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4301" y="8358238"/>
              <a:ext cx="1032417" cy="402145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844550" y="5467350"/>
              <a:ext cx="6083300" cy="3416300"/>
            </a:xfrm>
            <a:custGeom>
              <a:avLst/>
              <a:gdLst/>
              <a:ahLst/>
              <a:cxnLst/>
              <a:rect l="l" t="t" r="r" b="b"/>
              <a:pathLst>
                <a:path w="6083300" h="3416300">
                  <a:moveTo>
                    <a:pt x="0" y="0"/>
                  </a:moveTo>
                  <a:lnTo>
                    <a:pt x="6083300" y="0"/>
                  </a:lnTo>
                  <a:lnTo>
                    <a:pt x="6083300" y="3416300"/>
                  </a:lnTo>
                  <a:lnTo>
                    <a:pt x="0" y="34163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825500" y="8914383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34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599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latin typeface="Calibri"/>
                <a:cs typeface="Calibri"/>
              </a:rPr>
              <a:t>5/8/26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38200" y="1168400"/>
            <a:ext cx="6096000" cy="3429000"/>
            <a:chOff x="838200" y="1168400"/>
            <a:chExt cx="6096000" cy="3429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1168400"/>
              <a:ext cx="6096000" cy="92049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746125" y="1547875"/>
              <a:ext cx="188595" cy="2665730"/>
            </a:xfrm>
            <a:custGeom>
              <a:avLst/>
              <a:gdLst/>
              <a:ahLst/>
              <a:cxnLst/>
              <a:rect l="l" t="t" r="r" b="b"/>
              <a:pathLst>
                <a:path w="188595" h="2665729">
                  <a:moveTo>
                    <a:pt x="188074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88074" y="2665476"/>
                  </a:lnTo>
                  <a:lnTo>
                    <a:pt x="188074" y="0"/>
                  </a:lnTo>
                  <a:close/>
                </a:path>
              </a:pathLst>
            </a:custGeom>
            <a:solidFill>
              <a:srgbClr val="C8C8C8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4301" y="4065638"/>
              <a:ext cx="1032417" cy="402145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844550" y="1174750"/>
              <a:ext cx="6083300" cy="3416300"/>
            </a:xfrm>
            <a:custGeom>
              <a:avLst/>
              <a:gdLst/>
              <a:ahLst/>
              <a:cxnLst/>
              <a:rect l="l" t="t" r="r" b="b"/>
              <a:pathLst>
                <a:path w="6083300" h="3416300">
                  <a:moveTo>
                    <a:pt x="0" y="0"/>
                  </a:moveTo>
                  <a:lnTo>
                    <a:pt x="6083300" y="0"/>
                  </a:lnTo>
                  <a:lnTo>
                    <a:pt x="6083300" y="3416300"/>
                  </a:lnTo>
                  <a:lnTo>
                    <a:pt x="0" y="34163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825500" y="4621784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35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838200" y="5461000"/>
            <a:ext cx="6096000" cy="3429000"/>
            <a:chOff x="838200" y="5461000"/>
            <a:chExt cx="6096000" cy="3429000"/>
          </a:xfrm>
        </p:grpSpPr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" y="5838952"/>
              <a:ext cx="1722120" cy="2673096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6746125" y="5840475"/>
              <a:ext cx="188595" cy="2665730"/>
            </a:xfrm>
            <a:custGeom>
              <a:avLst/>
              <a:gdLst/>
              <a:ahLst/>
              <a:cxnLst/>
              <a:rect l="l" t="t" r="r" b="b"/>
              <a:pathLst>
                <a:path w="188595" h="2665729">
                  <a:moveTo>
                    <a:pt x="188074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88074" y="2665476"/>
                  </a:lnTo>
                  <a:lnTo>
                    <a:pt x="188074" y="0"/>
                  </a:lnTo>
                  <a:close/>
                </a:path>
              </a:pathLst>
            </a:custGeom>
            <a:solidFill>
              <a:srgbClr val="C8C8C8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4301" y="8358238"/>
              <a:ext cx="1032417" cy="402145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844550" y="5467350"/>
              <a:ext cx="6083300" cy="3416300"/>
            </a:xfrm>
            <a:custGeom>
              <a:avLst/>
              <a:gdLst/>
              <a:ahLst/>
              <a:cxnLst/>
              <a:rect l="l" t="t" r="r" b="b"/>
              <a:pathLst>
                <a:path w="6083300" h="3416300">
                  <a:moveTo>
                    <a:pt x="0" y="0"/>
                  </a:moveTo>
                  <a:lnTo>
                    <a:pt x="6083300" y="0"/>
                  </a:lnTo>
                  <a:lnTo>
                    <a:pt x="6083300" y="3416300"/>
                  </a:lnTo>
                  <a:lnTo>
                    <a:pt x="0" y="34163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825500" y="8914383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36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599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latin typeface="Calibri"/>
                <a:cs typeface="Calibri"/>
              </a:rPr>
              <a:t>5/8/26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38200" y="1168400"/>
            <a:ext cx="6096000" cy="3429000"/>
            <a:chOff x="838200" y="1168400"/>
            <a:chExt cx="6096000" cy="3429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14301" y="4065638"/>
              <a:ext cx="1032417" cy="40214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844550" y="1174750"/>
              <a:ext cx="6083300" cy="3416300"/>
            </a:xfrm>
            <a:custGeom>
              <a:avLst/>
              <a:gdLst/>
              <a:ahLst/>
              <a:cxnLst/>
              <a:rect l="l" t="t" r="r" b="b"/>
              <a:pathLst>
                <a:path w="6083300" h="3416300">
                  <a:moveTo>
                    <a:pt x="0" y="0"/>
                  </a:moveTo>
                  <a:lnTo>
                    <a:pt x="6083300" y="0"/>
                  </a:lnTo>
                  <a:lnTo>
                    <a:pt x="6083300" y="3416300"/>
                  </a:lnTo>
                  <a:lnTo>
                    <a:pt x="0" y="34163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825500" y="4621784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37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838200" y="5461000"/>
            <a:ext cx="6096000" cy="3429000"/>
            <a:chOff x="838200" y="5461000"/>
            <a:chExt cx="6096000" cy="3429000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14301" y="8358238"/>
              <a:ext cx="1032417" cy="402145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844550" y="5467350"/>
              <a:ext cx="6083300" cy="3416300"/>
            </a:xfrm>
            <a:custGeom>
              <a:avLst/>
              <a:gdLst/>
              <a:ahLst/>
              <a:cxnLst/>
              <a:rect l="l" t="t" r="r" b="b"/>
              <a:pathLst>
                <a:path w="6083300" h="3416300">
                  <a:moveTo>
                    <a:pt x="0" y="0"/>
                  </a:moveTo>
                  <a:lnTo>
                    <a:pt x="6083300" y="0"/>
                  </a:lnTo>
                  <a:lnTo>
                    <a:pt x="6083300" y="3416300"/>
                  </a:lnTo>
                  <a:lnTo>
                    <a:pt x="0" y="34163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825500" y="8914383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38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599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latin typeface="Calibri"/>
                <a:cs typeface="Calibri"/>
              </a:rPr>
              <a:t>5/8/26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38200" y="1168400"/>
            <a:ext cx="6096000" cy="3299460"/>
            <a:chOff x="838200" y="1168400"/>
            <a:chExt cx="6096000" cy="32994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1168400"/>
              <a:ext cx="6096000" cy="92049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746125" y="1547875"/>
              <a:ext cx="188595" cy="2665730"/>
            </a:xfrm>
            <a:custGeom>
              <a:avLst/>
              <a:gdLst/>
              <a:ahLst/>
              <a:cxnLst/>
              <a:rect l="l" t="t" r="r" b="b"/>
              <a:pathLst>
                <a:path w="188595" h="2665729">
                  <a:moveTo>
                    <a:pt x="188074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88074" y="2665476"/>
                  </a:lnTo>
                  <a:lnTo>
                    <a:pt x="188074" y="0"/>
                  </a:lnTo>
                  <a:close/>
                </a:path>
              </a:pathLst>
            </a:custGeom>
            <a:solidFill>
              <a:srgbClr val="C8C8C8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4301" y="4065638"/>
              <a:ext cx="1032417" cy="402145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844550" y="11747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261620" rIns="0" bIns="0" rtlCol="0" vert="horz">
            <a:spAutoFit/>
          </a:bodyPr>
          <a:lstStyle/>
          <a:p>
            <a:pPr marL="260350">
              <a:lnSpc>
                <a:spcPct val="100000"/>
              </a:lnSpc>
              <a:spcBef>
                <a:spcPts val="2060"/>
              </a:spcBef>
            </a:pPr>
            <a:r>
              <a:rPr dirty="0" sz="2400" spc="-10">
                <a:solidFill>
                  <a:srgbClr val="0075C9"/>
                </a:solidFill>
                <a:latin typeface="Corbel"/>
                <a:cs typeface="Corbel"/>
              </a:rPr>
              <a:t>Objectives</a:t>
            </a:r>
            <a:endParaRPr sz="24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2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2400">
              <a:latin typeface="Corbel"/>
              <a:cs typeface="Corbel"/>
            </a:endParaRPr>
          </a:p>
          <a:p>
            <a:pPr marL="241935" marR="857885" indent="-91440">
              <a:lnSpc>
                <a:spcPts val="1610"/>
              </a:lnSpc>
              <a:buClr>
                <a:srgbClr val="0075C9"/>
              </a:buClr>
              <a:buFont typeface="Wingdings 2"/>
              <a:buChar char=""/>
              <a:tabLst>
                <a:tab pos="241935" algn="l"/>
              </a:tabLst>
            </a:pPr>
            <a:r>
              <a:rPr dirty="0" sz="1400">
                <a:solidFill>
                  <a:srgbClr val="002D5D"/>
                </a:solidFill>
                <a:latin typeface="Corbel"/>
                <a:cs typeface="Corbel"/>
              </a:rPr>
              <a:t>Discuss</a:t>
            </a:r>
            <a:r>
              <a:rPr dirty="0" sz="14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4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4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400" spc="-10">
                <a:solidFill>
                  <a:srgbClr val="002D5D"/>
                </a:solidFill>
                <a:latin typeface="Corbel"/>
                <a:cs typeface="Corbel"/>
              </a:rPr>
              <a:t>importance</a:t>
            </a:r>
            <a:r>
              <a:rPr dirty="0" sz="14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400">
                <a:solidFill>
                  <a:srgbClr val="002D5D"/>
                </a:solidFill>
                <a:latin typeface="Corbel"/>
                <a:cs typeface="Corbel"/>
              </a:rPr>
              <a:t>of</a:t>
            </a:r>
            <a:r>
              <a:rPr dirty="0" sz="14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400">
                <a:solidFill>
                  <a:srgbClr val="002D5D"/>
                </a:solidFill>
                <a:latin typeface="Corbel"/>
                <a:cs typeface="Corbel"/>
              </a:rPr>
              <a:t>Herd</a:t>
            </a:r>
            <a:r>
              <a:rPr dirty="0" sz="14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400">
                <a:solidFill>
                  <a:srgbClr val="002D5D"/>
                </a:solidFill>
                <a:latin typeface="Corbel"/>
                <a:cs typeface="Corbel"/>
              </a:rPr>
              <a:t>Immunity</a:t>
            </a:r>
            <a:r>
              <a:rPr dirty="0" sz="14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40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4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400">
                <a:solidFill>
                  <a:srgbClr val="002D5D"/>
                </a:solidFill>
                <a:latin typeface="Corbel"/>
                <a:cs typeface="Corbel"/>
              </a:rPr>
              <a:t>apply</a:t>
            </a:r>
            <a:r>
              <a:rPr dirty="0" sz="14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4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4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400">
                <a:solidFill>
                  <a:srgbClr val="002D5D"/>
                </a:solidFill>
                <a:latin typeface="Corbel"/>
                <a:cs typeface="Corbel"/>
              </a:rPr>
              <a:t>vaccine</a:t>
            </a:r>
            <a:r>
              <a:rPr dirty="0" sz="14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400" spc="-10">
                <a:solidFill>
                  <a:srgbClr val="002D5D"/>
                </a:solidFill>
                <a:latin typeface="Corbel"/>
                <a:cs typeface="Corbel"/>
              </a:rPr>
              <a:t>clinic planning</a:t>
            </a:r>
            <a:endParaRPr sz="1400">
              <a:latin typeface="Corbel"/>
              <a:cs typeface="Corbel"/>
            </a:endParaRPr>
          </a:p>
          <a:p>
            <a:pPr marL="241300" indent="-90805">
              <a:lnSpc>
                <a:spcPct val="100000"/>
              </a:lnSpc>
              <a:spcBef>
                <a:spcPts val="365"/>
              </a:spcBef>
              <a:buClr>
                <a:srgbClr val="0075C9"/>
              </a:buClr>
              <a:buFont typeface="Wingdings 2"/>
              <a:buChar char=""/>
              <a:tabLst>
                <a:tab pos="241300" algn="l"/>
              </a:tabLst>
            </a:pPr>
            <a:r>
              <a:rPr dirty="0" sz="1400" spc="-10">
                <a:solidFill>
                  <a:srgbClr val="002D5D"/>
                </a:solidFill>
                <a:latin typeface="Corbel"/>
                <a:cs typeface="Corbel"/>
              </a:rPr>
              <a:t>Differentiate</a:t>
            </a:r>
            <a:r>
              <a:rPr dirty="0" sz="14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4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4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400" spc="-10">
                <a:solidFill>
                  <a:srgbClr val="002D5D"/>
                </a:solidFill>
                <a:latin typeface="Corbel"/>
                <a:cs typeface="Corbel"/>
              </a:rPr>
              <a:t>different</a:t>
            </a:r>
            <a:r>
              <a:rPr dirty="0" sz="14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400">
                <a:solidFill>
                  <a:srgbClr val="002D5D"/>
                </a:solidFill>
                <a:latin typeface="Corbel"/>
                <a:cs typeface="Corbel"/>
              </a:rPr>
              <a:t>types</a:t>
            </a:r>
            <a:r>
              <a:rPr dirty="0" sz="14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400">
                <a:solidFill>
                  <a:srgbClr val="002D5D"/>
                </a:solidFill>
                <a:latin typeface="Corbel"/>
                <a:cs typeface="Corbel"/>
              </a:rPr>
              <a:t>of</a:t>
            </a:r>
            <a:r>
              <a:rPr dirty="0" sz="14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400">
                <a:solidFill>
                  <a:srgbClr val="002D5D"/>
                </a:solidFill>
                <a:latin typeface="Corbel"/>
                <a:cs typeface="Corbel"/>
              </a:rPr>
              <a:t>vaccines</a:t>
            </a:r>
            <a:r>
              <a:rPr dirty="0" sz="14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40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4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400">
                <a:solidFill>
                  <a:srgbClr val="002D5D"/>
                </a:solidFill>
                <a:latin typeface="Corbel"/>
                <a:cs typeface="Corbel"/>
              </a:rPr>
              <a:t>impact</a:t>
            </a:r>
            <a:r>
              <a:rPr dirty="0" sz="14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400">
                <a:solidFill>
                  <a:srgbClr val="002D5D"/>
                </a:solidFill>
                <a:latin typeface="Corbel"/>
                <a:cs typeface="Corbel"/>
              </a:rPr>
              <a:t>on</a:t>
            </a:r>
            <a:r>
              <a:rPr dirty="0" sz="14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400" spc="-10">
                <a:solidFill>
                  <a:srgbClr val="002D5D"/>
                </a:solidFill>
                <a:latin typeface="Corbel"/>
                <a:cs typeface="Corbel"/>
              </a:rPr>
              <a:t>immunity</a:t>
            </a:r>
            <a:endParaRPr sz="1400">
              <a:latin typeface="Corbel"/>
              <a:cs typeface="Corbel"/>
            </a:endParaRPr>
          </a:p>
          <a:p>
            <a:pPr marL="241300" indent="-90805">
              <a:lnSpc>
                <a:spcPct val="100000"/>
              </a:lnSpc>
              <a:spcBef>
                <a:spcPts val="434"/>
              </a:spcBef>
              <a:buClr>
                <a:srgbClr val="0075C9"/>
              </a:buClr>
              <a:buFont typeface="Wingdings 2"/>
              <a:buChar char=""/>
              <a:tabLst>
                <a:tab pos="241300" algn="l"/>
              </a:tabLst>
            </a:pPr>
            <a:r>
              <a:rPr dirty="0" sz="1400">
                <a:solidFill>
                  <a:srgbClr val="002D5D"/>
                </a:solidFill>
                <a:latin typeface="Corbel"/>
                <a:cs typeface="Corbel"/>
              </a:rPr>
              <a:t>Evaluate</a:t>
            </a:r>
            <a:r>
              <a:rPr dirty="0" sz="14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4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4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400" spc="-10">
                <a:solidFill>
                  <a:srgbClr val="002D5D"/>
                </a:solidFill>
                <a:latin typeface="Corbel"/>
                <a:cs typeface="Corbel"/>
              </a:rPr>
              <a:t>risk/benefit</a:t>
            </a:r>
            <a:r>
              <a:rPr dirty="0" sz="14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400">
                <a:solidFill>
                  <a:srgbClr val="002D5D"/>
                </a:solidFill>
                <a:latin typeface="Corbel"/>
                <a:cs typeface="Corbel"/>
              </a:rPr>
              <a:t>of</a:t>
            </a:r>
            <a:r>
              <a:rPr dirty="0" sz="14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400" spc="-10">
                <a:solidFill>
                  <a:srgbClr val="002D5D"/>
                </a:solidFill>
                <a:latin typeface="Corbel"/>
                <a:cs typeface="Corbel"/>
              </a:rPr>
              <a:t>vaccines</a:t>
            </a:r>
            <a:endParaRPr sz="1400">
              <a:latin typeface="Corbel"/>
              <a:cs typeface="Corbel"/>
            </a:endParaRPr>
          </a:p>
          <a:p>
            <a:pPr marL="241300" indent="-90805">
              <a:lnSpc>
                <a:spcPct val="100000"/>
              </a:lnSpc>
              <a:spcBef>
                <a:spcPts val="405"/>
              </a:spcBef>
              <a:buClr>
                <a:srgbClr val="0075C9"/>
              </a:buClr>
              <a:buFont typeface="Wingdings 2"/>
              <a:buChar char=""/>
              <a:tabLst>
                <a:tab pos="241300" algn="l"/>
              </a:tabLst>
            </a:pPr>
            <a:r>
              <a:rPr dirty="0" sz="1400" spc="-10">
                <a:solidFill>
                  <a:srgbClr val="002D5D"/>
                </a:solidFill>
                <a:latin typeface="Corbel"/>
                <a:cs typeface="Corbel"/>
              </a:rPr>
              <a:t>Review</a:t>
            </a:r>
            <a:r>
              <a:rPr dirty="0" sz="14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4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400" spc="-3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400">
                <a:solidFill>
                  <a:srgbClr val="002D5D"/>
                </a:solidFill>
                <a:latin typeface="Corbel"/>
                <a:cs typeface="Corbel"/>
              </a:rPr>
              <a:t>current</a:t>
            </a:r>
            <a:r>
              <a:rPr dirty="0" sz="14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400" spc="-10">
                <a:solidFill>
                  <a:srgbClr val="002D5D"/>
                </a:solidFill>
                <a:latin typeface="Corbel"/>
                <a:cs typeface="Corbel"/>
              </a:rPr>
              <a:t>recommended</a:t>
            </a:r>
            <a:r>
              <a:rPr dirty="0" sz="14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400">
                <a:solidFill>
                  <a:srgbClr val="002D5D"/>
                </a:solidFill>
                <a:latin typeface="Corbel"/>
                <a:cs typeface="Corbel"/>
              </a:rPr>
              <a:t>vaccines</a:t>
            </a:r>
            <a:r>
              <a:rPr dirty="0" sz="1400" spc="-3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400">
                <a:solidFill>
                  <a:srgbClr val="002D5D"/>
                </a:solidFill>
                <a:latin typeface="Corbel"/>
                <a:cs typeface="Corbel"/>
              </a:rPr>
              <a:t>for</a:t>
            </a:r>
            <a:r>
              <a:rPr dirty="0" sz="14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400">
                <a:solidFill>
                  <a:srgbClr val="002D5D"/>
                </a:solidFill>
                <a:latin typeface="Corbel"/>
                <a:cs typeface="Corbel"/>
              </a:rPr>
              <a:t>adult</a:t>
            </a:r>
            <a:r>
              <a:rPr dirty="0" sz="14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400">
                <a:solidFill>
                  <a:srgbClr val="002D5D"/>
                </a:solidFill>
                <a:latin typeface="Corbel"/>
                <a:cs typeface="Corbel"/>
              </a:rPr>
              <a:t>age</a:t>
            </a:r>
            <a:r>
              <a:rPr dirty="0" sz="1400" spc="-3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400" spc="-25">
                <a:solidFill>
                  <a:srgbClr val="002D5D"/>
                </a:solidFill>
                <a:latin typeface="Corbel"/>
                <a:cs typeface="Corbel"/>
              </a:rPr>
              <a:t>65+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25500" y="4621784"/>
            <a:ext cx="965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solidFill>
                  <a:srgbClr val="262626"/>
                </a:solidFill>
                <a:latin typeface="Calibri"/>
                <a:cs typeface="Calibri"/>
              </a:rPr>
              <a:t>3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838200" y="5461000"/>
            <a:ext cx="6096000" cy="3299460"/>
            <a:chOff x="838200" y="5461000"/>
            <a:chExt cx="6096000" cy="3299460"/>
          </a:xfrm>
        </p:grpSpPr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5461000"/>
              <a:ext cx="6096000" cy="920496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6746125" y="5840475"/>
              <a:ext cx="188595" cy="2665730"/>
            </a:xfrm>
            <a:custGeom>
              <a:avLst/>
              <a:gdLst/>
              <a:ahLst/>
              <a:cxnLst/>
              <a:rect l="l" t="t" r="r" b="b"/>
              <a:pathLst>
                <a:path w="188595" h="2665729">
                  <a:moveTo>
                    <a:pt x="188074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88074" y="2665476"/>
                  </a:lnTo>
                  <a:lnTo>
                    <a:pt x="188074" y="0"/>
                  </a:lnTo>
                  <a:close/>
                </a:path>
              </a:pathLst>
            </a:custGeom>
            <a:solidFill>
              <a:srgbClr val="C8C8C8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4301" y="8358238"/>
              <a:ext cx="1032417" cy="402145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2832646" y="5768340"/>
            <a:ext cx="193611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spc="-40">
                <a:solidFill>
                  <a:srgbClr val="0075C9"/>
                </a:solidFill>
                <a:latin typeface="Corbel"/>
                <a:cs typeface="Corbel"/>
              </a:rPr>
              <a:t>Why</a:t>
            </a:r>
            <a:r>
              <a:rPr dirty="0" sz="1800" spc="-105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800" spc="-35">
                <a:solidFill>
                  <a:srgbClr val="0075C9"/>
                </a:solidFill>
                <a:latin typeface="Corbel"/>
                <a:cs typeface="Corbel"/>
              </a:rPr>
              <a:t>Get</a:t>
            </a:r>
            <a:r>
              <a:rPr dirty="0" sz="1800" spc="-170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800" spc="-30">
                <a:solidFill>
                  <a:srgbClr val="0075C9"/>
                </a:solidFill>
                <a:latin typeface="Corbel"/>
                <a:cs typeface="Corbel"/>
              </a:rPr>
              <a:t>Vaccinated?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104997" y="6988555"/>
            <a:ext cx="1650364" cy="101600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91440" marR="21590" indent="-91440">
              <a:lnSpc>
                <a:spcPts val="1100"/>
              </a:lnSpc>
              <a:spcBef>
                <a:spcPts val="220"/>
              </a:spcBef>
              <a:buClr>
                <a:srgbClr val="0075C9"/>
              </a:buClr>
              <a:buFont typeface="Wingdings 2"/>
              <a:buChar char=""/>
              <a:tabLst>
                <a:tab pos="91440" algn="l"/>
              </a:tabLst>
            </a:pP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</a:t>
            </a:r>
            <a:r>
              <a:rPr dirty="0" sz="1000" spc="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preventable</a:t>
            </a:r>
            <a:r>
              <a:rPr dirty="0" sz="1000" spc="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diseases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have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not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gone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away</a:t>
            </a:r>
            <a:endParaRPr sz="1000">
              <a:latin typeface="Corbel"/>
              <a:cs typeface="Corbel"/>
            </a:endParaRPr>
          </a:p>
          <a:p>
            <a:pPr marL="91440" marR="175260" indent="-91440">
              <a:lnSpc>
                <a:spcPts val="1100"/>
              </a:lnSpc>
              <a:spcBef>
                <a:spcPts val="585"/>
              </a:spcBef>
              <a:buClr>
                <a:srgbClr val="0075C9"/>
              </a:buClr>
              <a:buFont typeface="Wingdings 2"/>
              <a:buChar char=""/>
              <a:tabLst>
                <a:tab pos="91440" algn="l"/>
              </a:tabLst>
            </a:pP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help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keep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people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healthy</a:t>
            </a:r>
            <a:endParaRPr sz="1000">
              <a:latin typeface="Corbel"/>
              <a:cs typeface="Corbel"/>
            </a:endParaRPr>
          </a:p>
          <a:p>
            <a:pPr marL="91440" marR="5080" indent="-91440">
              <a:lnSpc>
                <a:spcPts val="1100"/>
              </a:lnSpc>
              <a:spcBef>
                <a:spcPts val="509"/>
              </a:spcBef>
              <a:buClr>
                <a:srgbClr val="0075C9"/>
              </a:buClr>
              <a:buFont typeface="Wingdings 2"/>
              <a:buChar char=""/>
              <a:tabLst>
                <a:tab pos="91440" algn="l"/>
              </a:tabLst>
            </a:pP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Vaccine-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preventable</a:t>
            </a:r>
            <a:r>
              <a:rPr dirty="0" sz="1000" spc="1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diseases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can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be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debilitating</a:t>
            </a:r>
            <a:r>
              <a:rPr dirty="0" sz="1000" spc="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or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deadly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022904" y="6881876"/>
            <a:ext cx="1667510" cy="123253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90805" marR="162560" indent="-91440">
              <a:lnSpc>
                <a:spcPts val="1100"/>
              </a:lnSpc>
              <a:spcBef>
                <a:spcPts val="220"/>
              </a:spcBef>
              <a:buClr>
                <a:srgbClr val="0075C9"/>
              </a:buClr>
              <a:buFont typeface="Wingdings 2"/>
              <a:buChar char=""/>
              <a:tabLst>
                <a:tab pos="90805" algn="l"/>
              </a:tabLst>
            </a:pP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Vaccines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are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safer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than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diseases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they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prevent</a:t>
            </a:r>
            <a:endParaRPr sz="1000">
              <a:latin typeface="Corbel"/>
              <a:cs typeface="Corbel"/>
            </a:endParaRPr>
          </a:p>
          <a:p>
            <a:pPr marL="90805" indent="-90805">
              <a:lnSpc>
                <a:spcPct val="100000"/>
              </a:lnSpc>
              <a:spcBef>
                <a:spcPts val="464"/>
              </a:spcBef>
              <a:buClr>
                <a:srgbClr val="0075C9"/>
              </a:buClr>
              <a:buFont typeface="Wingdings 2"/>
              <a:buChar char=""/>
              <a:tabLst>
                <a:tab pos="90805" algn="l"/>
              </a:tabLst>
            </a:pP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Vaccines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do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not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cause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disease</a:t>
            </a:r>
            <a:endParaRPr sz="1000">
              <a:latin typeface="Corbel"/>
              <a:cs typeface="Corbel"/>
            </a:endParaRPr>
          </a:p>
          <a:p>
            <a:pPr marL="90805" marR="22225" indent="-91440">
              <a:lnSpc>
                <a:spcPts val="1010"/>
              </a:lnSpc>
              <a:spcBef>
                <a:spcPts val="695"/>
              </a:spcBef>
              <a:buClr>
                <a:srgbClr val="0075C9"/>
              </a:buClr>
              <a:buFont typeface="Wingdings 2"/>
              <a:buChar char=""/>
              <a:tabLst>
                <a:tab pos="90805" algn="l"/>
              </a:tabLst>
            </a:pP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Vaccine-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preventable</a:t>
            </a:r>
            <a:r>
              <a:rPr dirty="0" sz="1000" spc="1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diseases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can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expensive</a:t>
            </a:r>
            <a:endParaRPr sz="1000">
              <a:latin typeface="Corbel"/>
              <a:cs typeface="Corbel"/>
            </a:endParaRPr>
          </a:p>
          <a:p>
            <a:pPr marL="90805" marR="213995" indent="-91440">
              <a:lnSpc>
                <a:spcPts val="1100"/>
              </a:lnSpc>
              <a:spcBef>
                <a:spcPts val="620"/>
              </a:spcBef>
              <a:buClr>
                <a:srgbClr val="0075C9"/>
              </a:buClr>
              <a:buFont typeface="Wingdings 2"/>
              <a:buChar char=""/>
              <a:tabLst>
                <a:tab pos="9080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Most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vaccine-preventable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illness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occurs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in</a:t>
            </a:r>
            <a:r>
              <a:rPr dirty="0" sz="1000" spc="-3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adults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940808" y="7025131"/>
            <a:ext cx="1604010" cy="93980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90805" marR="5080" indent="-91440">
              <a:lnSpc>
                <a:spcPts val="1100"/>
              </a:lnSpc>
              <a:spcBef>
                <a:spcPts val="220"/>
              </a:spcBef>
              <a:buClr>
                <a:srgbClr val="0075C9"/>
              </a:buClr>
              <a:buFont typeface="Wingdings 2"/>
              <a:buChar char=""/>
              <a:tabLst>
                <a:tab pos="90805" algn="l"/>
              </a:tabLst>
            </a:pP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“…vaccines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save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lives.</a:t>
            </a:r>
            <a:r>
              <a:rPr dirty="0" sz="1000" spc="10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They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save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misery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of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diseases.”</a:t>
            </a:r>
            <a:endParaRPr sz="1000">
              <a:latin typeface="Corbel"/>
              <a:cs typeface="Corbel"/>
            </a:endParaRPr>
          </a:p>
          <a:p>
            <a:pPr marL="90805" marR="274955" indent="-91440">
              <a:lnSpc>
                <a:spcPct val="88700"/>
              </a:lnSpc>
              <a:spcBef>
                <a:spcPts val="620"/>
              </a:spcBef>
              <a:buClr>
                <a:srgbClr val="0075C9"/>
              </a:buClr>
              <a:buFont typeface="Wingdings 2"/>
              <a:buChar char=""/>
              <a:tabLst>
                <a:tab pos="9080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Georges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Benjamin,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MD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Executive</a:t>
            </a:r>
            <a:r>
              <a:rPr dirty="0" sz="1000" spc="-3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Director</a:t>
            </a:r>
            <a:r>
              <a:rPr dirty="0" sz="1000" spc="1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of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American</a:t>
            </a:r>
            <a:r>
              <a:rPr dirty="0" sz="1000" spc="-4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Public</a:t>
            </a:r>
            <a:r>
              <a:rPr dirty="0" sz="1000" spc="-4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Health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Association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25500" y="8914383"/>
            <a:ext cx="965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solidFill>
                  <a:srgbClr val="262626"/>
                </a:solidFill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844550" y="5467350"/>
            <a:ext cx="6083300" cy="3416300"/>
          </a:xfrm>
          <a:custGeom>
            <a:avLst/>
            <a:gdLst/>
            <a:ahLst/>
            <a:cxnLst/>
            <a:rect l="l" t="t" r="r" b="b"/>
            <a:pathLst>
              <a:path w="6083300" h="3416300">
                <a:moveTo>
                  <a:pt x="0" y="0"/>
                </a:moveTo>
                <a:lnTo>
                  <a:pt x="6083300" y="0"/>
                </a:lnTo>
                <a:lnTo>
                  <a:pt x="6083300" y="3416300"/>
                </a:lnTo>
                <a:lnTo>
                  <a:pt x="0" y="3416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599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latin typeface="Calibri"/>
                <a:cs typeface="Calibri"/>
              </a:rPr>
              <a:t>5/8/26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38200" y="1168400"/>
            <a:ext cx="6096000" cy="3299460"/>
            <a:chOff x="838200" y="1168400"/>
            <a:chExt cx="6096000" cy="32994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1168400"/>
              <a:ext cx="6096000" cy="92049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746125" y="1547875"/>
              <a:ext cx="188595" cy="2665730"/>
            </a:xfrm>
            <a:custGeom>
              <a:avLst/>
              <a:gdLst/>
              <a:ahLst/>
              <a:cxnLst/>
              <a:rect l="l" t="t" r="r" b="b"/>
              <a:pathLst>
                <a:path w="188595" h="2665729">
                  <a:moveTo>
                    <a:pt x="188074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88074" y="2665476"/>
                  </a:lnTo>
                  <a:lnTo>
                    <a:pt x="188074" y="0"/>
                  </a:lnTo>
                  <a:close/>
                </a:path>
              </a:pathLst>
            </a:custGeom>
            <a:solidFill>
              <a:srgbClr val="C8C8C8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4301" y="4065638"/>
              <a:ext cx="1032417" cy="402145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1104997" y="1475740"/>
            <a:ext cx="15995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spc="-55">
                <a:solidFill>
                  <a:srgbClr val="0075C9"/>
                </a:solidFill>
                <a:latin typeface="Corbel"/>
                <a:cs typeface="Corbel"/>
              </a:rPr>
              <a:t>Types </a:t>
            </a:r>
            <a:r>
              <a:rPr dirty="0" sz="1800" spc="-30">
                <a:solidFill>
                  <a:srgbClr val="0075C9"/>
                </a:solidFill>
                <a:latin typeface="Corbel"/>
                <a:cs typeface="Corbel"/>
              </a:rPr>
              <a:t>of</a:t>
            </a:r>
            <a:r>
              <a:rPr dirty="0" sz="1800" spc="-175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800" spc="-25">
                <a:solidFill>
                  <a:srgbClr val="0075C9"/>
                </a:solidFill>
                <a:latin typeface="Corbel"/>
                <a:cs typeface="Corbel"/>
              </a:rPr>
              <a:t>Vaccines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104997" y="2281428"/>
            <a:ext cx="1730375" cy="1778000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90805" indent="-90805">
              <a:lnSpc>
                <a:spcPct val="100000"/>
              </a:lnSpc>
              <a:spcBef>
                <a:spcPts val="600"/>
              </a:spcBef>
              <a:buClr>
                <a:srgbClr val="0075C9"/>
              </a:buClr>
              <a:buFont typeface="Wingdings 2"/>
              <a:buChar char=""/>
              <a:tabLst>
                <a:tab pos="90805" algn="l"/>
              </a:tabLst>
            </a:pPr>
            <a:r>
              <a:rPr dirty="0" sz="1000" b="1">
                <a:solidFill>
                  <a:srgbClr val="002D5D"/>
                </a:solidFill>
                <a:latin typeface="Corbel"/>
                <a:cs typeface="Corbel"/>
              </a:rPr>
              <a:t>Live,</a:t>
            </a:r>
            <a:r>
              <a:rPr dirty="0" sz="1000" spc="-25" b="1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b="1">
                <a:solidFill>
                  <a:srgbClr val="002D5D"/>
                </a:solidFill>
                <a:latin typeface="Corbel"/>
                <a:cs typeface="Corbel"/>
              </a:rPr>
              <a:t>attenuated</a:t>
            </a:r>
            <a:r>
              <a:rPr dirty="0" sz="1000" spc="-25" b="1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 b="1">
                <a:solidFill>
                  <a:srgbClr val="002D5D"/>
                </a:solidFill>
                <a:latin typeface="Corbel"/>
                <a:cs typeface="Corbel"/>
              </a:rPr>
              <a:t>vaccines</a:t>
            </a:r>
            <a:endParaRPr sz="1000">
              <a:latin typeface="Corbel"/>
              <a:cs typeface="Corbel"/>
            </a:endParaRPr>
          </a:p>
          <a:p>
            <a:pPr marL="91440" marR="43815" indent="-91440">
              <a:lnSpc>
                <a:spcPts val="1080"/>
              </a:lnSpc>
              <a:spcBef>
                <a:spcPts val="640"/>
              </a:spcBef>
              <a:buClr>
                <a:srgbClr val="0075C9"/>
              </a:buClr>
              <a:buFont typeface="Wingdings 2"/>
              <a:buChar char=""/>
              <a:tabLst>
                <a:tab pos="91440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Living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pathogen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that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has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been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weakened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in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lab</a:t>
            </a:r>
            <a:endParaRPr sz="1000">
              <a:latin typeface="Corbel"/>
              <a:cs typeface="Corbel"/>
            </a:endParaRPr>
          </a:p>
          <a:p>
            <a:pPr marL="91440" marR="161925" indent="-91440">
              <a:lnSpc>
                <a:spcPct val="88000"/>
              </a:lnSpc>
              <a:spcBef>
                <a:spcPts val="635"/>
              </a:spcBef>
              <a:buClr>
                <a:srgbClr val="0075C9"/>
              </a:buClr>
              <a:buFont typeface="Wingdings 2"/>
              <a:buChar char=""/>
              <a:tabLst>
                <a:tab pos="91440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Produce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strong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immune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response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giving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long-lasting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immunity</a:t>
            </a:r>
            <a:endParaRPr sz="1000">
              <a:latin typeface="Corbel"/>
              <a:cs typeface="Corbel"/>
            </a:endParaRPr>
          </a:p>
          <a:p>
            <a:pPr marL="91440" marR="5080" indent="-91440">
              <a:lnSpc>
                <a:spcPts val="1080"/>
              </a:lnSpc>
              <a:spcBef>
                <a:spcPts val="640"/>
              </a:spcBef>
              <a:buClr>
                <a:srgbClr val="0075C9"/>
              </a:buClr>
              <a:buFont typeface="Wingdings 2"/>
              <a:buChar char=""/>
              <a:tabLst>
                <a:tab pos="91440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Not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given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those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age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65+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due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weaker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immune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systems</a:t>
            </a:r>
            <a:endParaRPr sz="1000">
              <a:latin typeface="Corbel"/>
              <a:cs typeface="Corbel"/>
            </a:endParaRPr>
          </a:p>
          <a:p>
            <a:pPr marL="91440" marR="98425" indent="-91440">
              <a:lnSpc>
                <a:spcPts val="1010"/>
              </a:lnSpc>
              <a:spcBef>
                <a:spcPts val="680"/>
              </a:spcBef>
              <a:buClr>
                <a:srgbClr val="0075C9"/>
              </a:buClr>
              <a:buFont typeface="Wingdings 2"/>
              <a:buChar char=""/>
              <a:tabLst>
                <a:tab pos="91440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Examples: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MMR,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chickenpox,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nasal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flu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022904" y="2241804"/>
            <a:ext cx="1729739" cy="1653539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90805" indent="-90805">
              <a:lnSpc>
                <a:spcPct val="100000"/>
              </a:lnSpc>
              <a:spcBef>
                <a:spcPts val="600"/>
              </a:spcBef>
              <a:buClr>
                <a:srgbClr val="0075C9"/>
              </a:buClr>
              <a:buFont typeface="Wingdings 2"/>
              <a:buChar char=""/>
              <a:tabLst>
                <a:tab pos="90805" algn="l"/>
              </a:tabLst>
            </a:pPr>
            <a:r>
              <a:rPr dirty="0" sz="1000" b="1">
                <a:solidFill>
                  <a:srgbClr val="002D5D"/>
                </a:solidFill>
                <a:latin typeface="Corbel"/>
                <a:cs typeface="Corbel"/>
              </a:rPr>
              <a:t>Inactivated</a:t>
            </a:r>
            <a:r>
              <a:rPr dirty="0" sz="1000" spc="-25" b="1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 b="1">
                <a:solidFill>
                  <a:srgbClr val="002D5D"/>
                </a:solidFill>
                <a:latin typeface="Corbel"/>
                <a:cs typeface="Corbel"/>
              </a:rPr>
              <a:t>vaccines</a:t>
            </a:r>
            <a:endParaRPr sz="1000">
              <a:latin typeface="Corbel"/>
              <a:cs typeface="Corbel"/>
            </a:endParaRPr>
          </a:p>
          <a:p>
            <a:pPr marL="90805" marR="5080" indent="-91440">
              <a:lnSpc>
                <a:spcPts val="1100"/>
              </a:lnSpc>
              <a:spcBef>
                <a:spcPts val="625"/>
              </a:spcBef>
              <a:buClr>
                <a:srgbClr val="0075C9"/>
              </a:buClr>
              <a:buFont typeface="Wingdings 2"/>
              <a:buChar char=""/>
              <a:tabLst>
                <a:tab pos="9080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Pathogen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has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been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killed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in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lab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via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heat,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chemicals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or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radiation</a:t>
            </a:r>
            <a:endParaRPr sz="1000">
              <a:latin typeface="Corbel"/>
              <a:cs typeface="Corbel"/>
            </a:endParaRPr>
          </a:p>
          <a:p>
            <a:pPr marL="90805" marR="130810" indent="-91440">
              <a:lnSpc>
                <a:spcPts val="980"/>
              </a:lnSpc>
              <a:spcBef>
                <a:spcPts val="705"/>
              </a:spcBef>
              <a:buClr>
                <a:srgbClr val="0075C9"/>
              </a:buClr>
              <a:buFont typeface="Wingdings 2"/>
              <a:buChar char=""/>
              <a:tabLst>
                <a:tab pos="9080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Produce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weaker immune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response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thus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need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boosters</a:t>
            </a:r>
            <a:endParaRPr sz="1000">
              <a:latin typeface="Corbel"/>
              <a:cs typeface="Corbel"/>
            </a:endParaRPr>
          </a:p>
          <a:p>
            <a:pPr marL="90805" marR="118110" indent="-91440">
              <a:lnSpc>
                <a:spcPts val="1100"/>
              </a:lnSpc>
              <a:spcBef>
                <a:spcPts val="630"/>
              </a:spcBef>
              <a:buClr>
                <a:srgbClr val="0075C9"/>
              </a:buClr>
              <a:buFont typeface="Wingdings 2"/>
              <a:buChar char=""/>
              <a:tabLst>
                <a:tab pos="9080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Safer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for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immunocompromised</a:t>
            </a:r>
            <a:r>
              <a:rPr dirty="0" sz="1000" spc="1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adults</a:t>
            </a:r>
            <a:endParaRPr sz="1000">
              <a:latin typeface="Corbel"/>
              <a:cs typeface="Corbel"/>
            </a:endParaRPr>
          </a:p>
          <a:p>
            <a:pPr marL="90805" marR="389255" indent="-91440">
              <a:lnSpc>
                <a:spcPts val="1100"/>
              </a:lnSpc>
              <a:spcBef>
                <a:spcPts val="610"/>
              </a:spcBef>
              <a:buClr>
                <a:srgbClr val="0075C9"/>
              </a:buClr>
              <a:buFont typeface="Wingdings 2"/>
              <a:buChar char=""/>
              <a:tabLst>
                <a:tab pos="9080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Examples:</a:t>
            </a:r>
            <a:r>
              <a:rPr dirty="0" sz="1000" spc="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injectable</a:t>
            </a:r>
            <a:r>
              <a:rPr dirty="0" sz="1000" spc="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flu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940808" y="2311908"/>
            <a:ext cx="1718945" cy="1296670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90805" indent="-90805">
              <a:lnSpc>
                <a:spcPct val="100000"/>
              </a:lnSpc>
              <a:spcBef>
                <a:spcPts val="600"/>
              </a:spcBef>
              <a:buClr>
                <a:srgbClr val="0075C9"/>
              </a:buClr>
              <a:buFont typeface="Wingdings 2"/>
              <a:buChar char=""/>
              <a:tabLst>
                <a:tab pos="90805" algn="l"/>
              </a:tabLst>
            </a:pPr>
            <a:r>
              <a:rPr dirty="0" sz="1000" spc="-30" b="1">
                <a:solidFill>
                  <a:srgbClr val="002D5D"/>
                </a:solidFill>
                <a:latin typeface="Corbel"/>
                <a:cs typeface="Corbel"/>
              </a:rPr>
              <a:t>Toxoid</a:t>
            </a:r>
            <a:r>
              <a:rPr dirty="0" sz="1000" spc="-15" b="1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 b="1">
                <a:solidFill>
                  <a:srgbClr val="002D5D"/>
                </a:solidFill>
                <a:latin typeface="Corbel"/>
                <a:cs typeface="Corbel"/>
              </a:rPr>
              <a:t>Vaccines</a:t>
            </a:r>
            <a:endParaRPr sz="1000">
              <a:latin typeface="Corbel"/>
              <a:cs typeface="Corbel"/>
            </a:endParaRPr>
          </a:p>
          <a:p>
            <a:pPr marL="90805" marR="5080" indent="-91440">
              <a:lnSpc>
                <a:spcPct val="91000"/>
              </a:lnSpc>
              <a:spcBef>
                <a:spcPts val="615"/>
              </a:spcBef>
              <a:buClr>
                <a:srgbClr val="0075C9"/>
              </a:buClr>
              <a:buFont typeface="Wingdings 2"/>
              <a:buChar char=""/>
              <a:tabLst>
                <a:tab pos="90805" algn="l"/>
              </a:tabLst>
            </a:pP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Chemically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modified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version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of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toxin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produced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by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pathogen</a:t>
            </a:r>
            <a:endParaRPr sz="1000">
              <a:latin typeface="Corbel"/>
              <a:cs typeface="Corbel"/>
            </a:endParaRPr>
          </a:p>
          <a:p>
            <a:pPr marL="90805" marR="71755" indent="-91440">
              <a:lnSpc>
                <a:spcPts val="1100"/>
              </a:lnSpc>
              <a:spcBef>
                <a:spcPts val="525"/>
              </a:spcBef>
              <a:buClr>
                <a:srgbClr val="0075C9"/>
              </a:buClr>
              <a:buFont typeface="Wingdings 2"/>
              <a:buChar char=""/>
              <a:tabLst>
                <a:tab pos="9080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Boosters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needed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maintain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enough</a:t>
            </a:r>
            <a:r>
              <a:rPr dirty="0" sz="1000" spc="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circulating</a:t>
            </a:r>
            <a:r>
              <a:rPr dirty="0" sz="1000" spc="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antibodies</a:t>
            </a:r>
            <a:endParaRPr sz="1000">
              <a:latin typeface="Corbel"/>
              <a:cs typeface="Corbel"/>
            </a:endParaRPr>
          </a:p>
          <a:p>
            <a:pPr marL="90805" indent="-90805">
              <a:lnSpc>
                <a:spcPct val="100000"/>
              </a:lnSpc>
              <a:spcBef>
                <a:spcPts val="490"/>
              </a:spcBef>
              <a:buClr>
                <a:srgbClr val="0075C9"/>
              </a:buClr>
              <a:buFont typeface="Wingdings 2"/>
              <a:buChar char=""/>
              <a:tabLst>
                <a:tab pos="9080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Examples:</a:t>
            </a:r>
            <a:r>
              <a:rPr dirty="0" sz="1000" spc="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diphtheria,</a:t>
            </a:r>
            <a:r>
              <a:rPr dirty="0" sz="1000" spc="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tetanus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25500" y="4621784"/>
            <a:ext cx="965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solidFill>
                  <a:srgbClr val="262626"/>
                </a:solidFill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844550" y="1174750"/>
            <a:ext cx="6083300" cy="3416300"/>
          </a:xfrm>
          <a:custGeom>
            <a:avLst/>
            <a:gdLst/>
            <a:ahLst/>
            <a:cxnLst/>
            <a:rect l="l" t="t" r="r" b="b"/>
            <a:pathLst>
              <a:path w="6083300" h="3416300">
                <a:moveTo>
                  <a:pt x="0" y="0"/>
                </a:moveTo>
                <a:lnTo>
                  <a:pt x="6083300" y="0"/>
                </a:lnTo>
                <a:lnTo>
                  <a:pt x="6083300" y="3416300"/>
                </a:lnTo>
                <a:lnTo>
                  <a:pt x="0" y="3416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3" name="object 13" descr=""/>
          <p:cNvGrpSpPr/>
          <p:nvPr/>
        </p:nvGrpSpPr>
        <p:grpSpPr>
          <a:xfrm>
            <a:off x="838200" y="5461000"/>
            <a:ext cx="6096000" cy="3299460"/>
            <a:chOff x="838200" y="5461000"/>
            <a:chExt cx="6096000" cy="3299460"/>
          </a:xfrm>
        </p:grpSpPr>
        <p:pic>
          <p:nvPicPr>
            <p:cNvPr id="14" name="object 1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5461000"/>
              <a:ext cx="6096000" cy="920496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6746125" y="5840475"/>
              <a:ext cx="188595" cy="2665730"/>
            </a:xfrm>
            <a:custGeom>
              <a:avLst/>
              <a:gdLst/>
              <a:ahLst/>
              <a:cxnLst/>
              <a:rect l="l" t="t" r="r" b="b"/>
              <a:pathLst>
                <a:path w="188595" h="2665729">
                  <a:moveTo>
                    <a:pt x="188074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88074" y="2665476"/>
                  </a:lnTo>
                  <a:lnTo>
                    <a:pt x="188074" y="0"/>
                  </a:lnTo>
                  <a:close/>
                </a:path>
              </a:pathLst>
            </a:custGeom>
            <a:solidFill>
              <a:srgbClr val="C8C8C8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4301" y="8358238"/>
              <a:ext cx="1032417" cy="402145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1104997" y="5768340"/>
            <a:ext cx="26822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spc="-55">
                <a:solidFill>
                  <a:srgbClr val="0075C9"/>
                </a:solidFill>
                <a:latin typeface="Corbel"/>
                <a:cs typeface="Corbel"/>
              </a:rPr>
              <a:t>Types</a:t>
            </a:r>
            <a:r>
              <a:rPr dirty="0" sz="1800" spc="-45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800" spc="-30">
                <a:solidFill>
                  <a:srgbClr val="0075C9"/>
                </a:solidFill>
                <a:latin typeface="Corbel"/>
                <a:cs typeface="Corbel"/>
              </a:rPr>
              <a:t>of</a:t>
            </a:r>
            <a:r>
              <a:rPr dirty="0" sz="1800" spc="-165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800" spc="-40">
                <a:solidFill>
                  <a:srgbClr val="0075C9"/>
                </a:solidFill>
                <a:latin typeface="Corbel"/>
                <a:cs typeface="Corbel"/>
              </a:rPr>
              <a:t>Vaccines</a:t>
            </a:r>
            <a:r>
              <a:rPr dirty="0" sz="1800" spc="-45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800" spc="-25">
                <a:solidFill>
                  <a:srgbClr val="0075C9"/>
                </a:solidFill>
                <a:latin typeface="Corbel"/>
                <a:cs typeface="Corbel"/>
              </a:rPr>
              <a:t>(continued)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104997" y="6574028"/>
            <a:ext cx="1570990" cy="1778000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marL="90805" indent="-90805">
              <a:lnSpc>
                <a:spcPct val="100000"/>
              </a:lnSpc>
              <a:spcBef>
                <a:spcPts val="605"/>
              </a:spcBef>
              <a:buClr>
                <a:srgbClr val="0075C9"/>
              </a:buClr>
              <a:buFont typeface="Wingdings 2"/>
              <a:buChar char=""/>
              <a:tabLst>
                <a:tab pos="90805" algn="l"/>
              </a:tabLst>
            </a:pPr>
            <a:r>
              <a:rPr dirty="0" sz="1000" spc="-10" b="1">
                <a:solidFill>
                  <a:srgbClr val="002D5D"/>
                </a:solidFill>
                <a:latin typeface="Corbel"/>
                <a:cs typeface="Corbel"/>
              </a:rPr>
              <a:t>Subunit</a:t>
            </a:r>
            <a:endParaRPr sz="1000">
              <a:latin typeface="Corbel"/>
              <a:cs typeface="Corbel"/>
            </a:endParaRPr>
          </a:p>
          <a:p>
            <a:pPr marL="91440" marR="74930" indent="-91440">
              <a:lnSpc>
                <a:spcPct val="91000"/>
              </a:lnSpc>
              <a:spcBef>
                <a:spcPts val="610"/>
              </a:spcBef>
              <a:buClr>
                <a:srgbClr val="0075C9"/>
              </a:buClr>
              <a:buFont typeface="Wingdings 2"/>
              <a:buChar char=""/>
              <a:tabLst>
                <a:tab pos="91440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Uses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specific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piece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of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pathogen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trigger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an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immune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response</a:t>
            </a:r>
            <a:endParaRPr sz="1000">
              <a:latin typeface="Corbel"/>
              <a:cs typeface="Corbel"/>
            </a:endParaRPr>
          </a:p>
          <a:p>
            <a:pPr marL="91440" marR="5080" indent="-91440">
              <a:lnSpc>
                <a:spcPts val="1100"/>
              </a:lnSpc>
              <a:spcBef>
                <a:spcPts val="530"/>
              </a:spcBef>
              <a:buClr>
                <a:srgbClr val="0075C9"/>
              </a:buClr>
              <a:buFont typeface="Wingdings 2"/>
              <a:buChar char=""/>
              <a:tabLst>
                <a:tab pos="91440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aka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recombinant,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polysaccharide</a:t>
            </a:r>
            <a:r>
              <a:rPr dirty="0" sz="1000" spc="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or</a:t>
            </a:r>
            <a:r>
              <a:rPr dirty="0" sz="1000" spc="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conjugate</a:t>
            </a:r>
            <a:endParaRPr sz="1000">
              <a:latin typeface="Corbel"/>
              <a:cs typeface="Corbel"/>
            </a:endParaRPr>
          </a:p>
          <a:p>
            <a:pPr marL="91440" marR="9525" indent="-91440">
              <a:lnSpc>
                <a:spcPts val="1080"/>
              </a:lnSpc>
              <a:spcBef>
                <a:spcPts val="620"/>
              </a:spcBef>
              <a:buClr>
                <a:srgbClr val="0075C9"/>
              </a:buClr>
              <a:buFont typeface="Wingdings 2"/>
              <a:buChar char=""/>
              <a:tabLst>
                <a:tab pos="91440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Adjuvants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often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added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to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boost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immune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response</a:t>
            </a:r>
            <a:endParaRPr sz="1000">
              <a:latin typeface="Corbel"/>
              <a:cs typeface="Corbel"/>
            </a:endParaRPr>
          </a:p>
          <a:p>
            <a:pPr marL="91440" marR="79375" indent="-91440">
              <a:lnSpc>
                <a:spcPts val="1010"/>
              </a:lnSpc>
              <a:spcBef>
                <a:spcPts val="680"/>
              </a:spcBef>
              <a:buClr>
                <a:srgbClr val="0075C9"/>
              </a:buClr>
              <a:buFont typeface="Wingdings 2"/>
              <a:buChar char=""/>
              <a:tabLst>
                <a:tab pos="91440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Examples: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Pneumococcal,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Shingles,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Whooping</a:t>
            </a:r>
            <a:r>
              <a:rPr dirty="0" sz="1000" spc="4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cough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022904" y="6467347"/>
            <a:ext cx="1622425" cy="1994535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marL="90805" indent="-90805">
              <a:lnSpc>
                <a:spcPct val="100000"/>
              </a:lnSpc>
              <a:spcBef>
                <a:spcPts val="605"/>
              </a:spcBef>
              <a:buClr>
                <a:srgbClr val="0075C9"/>
              </a:buClr>
              <a:buFont typeface="Wingdings 2"/>
              <a:buChar char=""/>
              <a:tabLst>
                <a:tab pos="90805" algn="l"/>
              </a:tabLst>
            </a:pPr>
            <a:r>
              <a:rPr dirty="0" sz="1000" spc="-20" b="1">
                <a:solidFill>
                  <a:srgbClr val="002D5D"/>
                </a:solidFill>
                <a:latin typeface="Corbel"/>
                <a:cs typeface="Corbel"/>
              </a:rPr>
              <a:t>mRNA</a:t>
            </a:r>
            <a:endParaRPr sz="1000">
              <a:latin typeface="Corbel"/>
              <a:cs typeface="Corbel"/>
            </a:endParaRPr>
          </a:p>
          <a:p>
            <a:pPr marL="90805" marR="49530" indent="-91440">
              <a:lnSpc>
                <a:spcPct val="88700"/>
              </a:lnSpc>
              <a:spcBef>
                <a:spcPts val="635"/>
              </a:spcBef>
              <a:buClr>
                <a:srgbClr val="0075C9"/>
              </a:buClr>
              <a:buFont typeface="Wingdings 2"/>
              <a:buChar char=""/>
              <a:tabLst>
                <a:tab pos="9080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Uses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messenger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RNA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instruct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cells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how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make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5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protein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of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pathogen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to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trigger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immune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response</a:t>
            </a:r>
            <a:endParaRPr sz="1000">
              <a:latin typeface="Corbel"/>
              <a:cs typeface="Corbel"/>
            </a:endParaRPr>
          </a:p>
          <a:p>
            <a:pPr marL="90805" indent="-90805">
              <a:lnSpc>
                <a:spcPct val="100000"/>
              </a:lnSpc>
              <a:spcBef>
                <a:spcPts val="505"/>
              </a:spcBef>
              <a:buClr>
                <a:srgbClr val="0075C9"/>
              </a:buClr>
              <a:buFont typeface="Wingdings 2"/>
              <a:buChar char=""/>
              <a:tabLst>
                <a:tab pos="9080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Shorter</a:t>
            </a:r>
            <a:r>
              <a:rPr dirty="0" sz="10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manufacturing</a:t>
            </a:r>
            <a:r>
              <a:rPr dirty="0" sz="10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times</a:t>
            </a:r>
            <a:endParaRPr sz="1000">
              <a:latin typeface="Corbel"/>
              <a:cs typeface="Corbel"/>
            </a:endParaRPr>
          </a:p>
          <a:p>
            <a:pPr marL="90805" marR="26034" indent="-91440">
              <a:lnSpc>
                <a:spcPts val="1080"/>
              </a:lnSpc>
              <a:spcBef>
                <a:spcPts val="640"/>
              </a:spcBef>
              <a:buClr>
                <a:srgbClr val="0075C9"/>
              </a:buClr>
              <a:buFont typeface="Wingdings 2"/>
              <a:buChar char=""/>
              <a:tabLst>
                <a:tab pos="9080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Research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for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mRNA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vaccines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began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in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early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1990s</a:t>
            </a:r>
            <a:endParaRPr sz="1000">
              <a:latin typeface="Corbel"/>
              <a:cs typeface="Corbel"/>
            </a:endParaRPr>
          </a:p>
          <a:p>
            <a:pPr marL="90805" marR="64769" indent="-91440">
              <a:lnSpc>
                <a:spcPts val="1010"/>
              </a:lnSpc>
              <a:spcBef>
                <a:spcPts val="680"/>
              </a:spcBef>
              <a:buClr>
                <a:srgbClr val="0075C9"/>
              </a:buClr>
              <a:buFont typeface="Wingdings 2"/>
              <a:buChar char=""/>
              <a:tabLst>
                <a:tab pos="9080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mRNA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vaccines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have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no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contact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with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DNA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in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cell</a:t>
            </a:r>
            <a:endParaRPr sz="1000">
              <a:latin typeface="Corbel"/>
              <a:cs typeface="Corbel"/>
            </a:endParaRPr>
          </a:p>
          <a:p>
            <a:pPr marL="90805" indent="-90805">
              <a:lnSpc>
                <a:spcPct val="100000"/>
              </a:lnSpc>
              <a:spcBef>
                <a:spcPts val="500"/>
              </a:spcBef>
              <a:buClr>
                <a:srgbClr val="0075C9"/>
              </a:buClr>
              <a:buFont typeface="Wingdings 2"/>
              <a:buChar char=""/>
              <a:tabLst>
                <a:tab pos="90805" algn="l"/>
              </a:tabLst>
            </a:pP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Examples: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COVID,</a:t>
            </a:r>
            <a:r>
              <a:rPr dirty="0" sz="1000" spc="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RSV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940808" y="6561835"/>
            <a:ext cx="1633855" cy="186690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90805" marR="220345" indent="-91440">
              <a:lnSpc>
                <a:spcPts val="1100"/>
              </a:lnSpc>
              <a:spcBef>
                <a:spcPts val="220"/>
              </a:spcBef>
              <a:buClr>
                <a:srgbClr val="0075C9"/>
              </a:buClr>
              <a:buFont typeface="Wingdings 2"/>
              <a:buChar char=""/>
              <a:tabLst>
                <a:tab pos="90805" algn="l"/>
              </a:tabLst>
            </a:pPr>
            <a:r>
              <a:rPr dirty="0" sz="1000" b="1">
                <a:solidFill>
                  <a:srgbClr val="002D5D"/>
                </a:solidFill>
                <a:latin typeface="Corbel"/>
                <a:cs typeface="Corbel"/>
              </a:rPr>
              <a:t>Future</a:t>
            </a:r>
            <a:r>
              <a:rPr dirty="0" sz="1000" spc="-10" b="1">
                <a:solidFill>
                  <a:srgbClr val="002D5D"/>
                </a:solidFill>
                <a:latin typeface="Corbel"/>
                <a:cs typeface="Corbel"/>
              </a:rPr>
              <a:t> Potential</a:t>
            </a:r>
            <a:r>
              <a:rPr dirty="0" sz="1000" spc="-40" b="1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b="1">
                <a:solidFill>
                  <a:srgbClr val="002D5D"/>
                </a:solidFill>
                <a:latin typeface="Corbel"/>
                <a:cs typeface="Corbel"/>
              </a:rPr>
              <a:t>Uses</a:t>
            </a:r>
            <a:r>
              <a:rPr dirty="0" sz="1000" spc="-5" b="1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 b="1">
                <a:solidFill>
                  <a:srgbClr val="002D5D"/>
                </a:solidFill>
                <a:latin typeface="Corbel"/>
                <a:cs typeface="Corbel"/>
              </a:rPr>
              <a:t>of</a:t>
            </a:r>
            <a:r>
              <a:rPr dirty="0" sz="1000" spc="500" b="1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 b="1">
                <a:solidFill>
                  <a:srgbClr val="002D5D"/>
                </a:solidFill>
                <a:latin typeface="Corbel"/>
                <a:cs typeface="Corbel"/>
              </a:rPr>
              <a:t>mRNA</a:t>
            </a:r>
            <a:r>
              <a:rPr dirty="0" sz="1000" spc="-55" b="1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 b="1">
                <a:solidFill>
                  <a:srgbClr val="002D5D"/>
                </a:solidFill>
                <a:latin typeface="Corbel"/>
                <a:cs typeface="Corbel"/>
              </a:rPr>
              <a:t>Vaccines</a:t>
            </a:r>
            <a:endParaRPr sz="1000">
              <a:latin typeface="Corbel"/>
              <a:cs typeface="Corbel"/>
            </a:endParaRPr>
          </a:p>
          <a:p>
            <a:pPr marL="90805" indent="-90805">
              <a:lnSpc>
                <a:spcPct val="100000"/>
              </a:lnSpc>
              <a:spcBef>
                <a:spcPts val="464"/>
              </a:spcBef>
              <a:buClr>
                <a:srgbClr val="0075C9"/>
              </a:buClr>
              <a:buFont typeface="Wingdings 2"/>
              <a:buChar char=""/>
              <a:tabLst>
                <a:tab pos="90805" algn="l"/>
              </a:tabLst>
            </a:pP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Universal</a:t>
            </a:r>
            <a:r>
              <a:rPr dirty="0" sz="1000" spc="4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Influenza</a:t>
            </a:r>
            <a:r>
              <a:rPr dirty="0" sz="1000" spc="-4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</a:t>
            </a:r>
            <a:endParaRPr sz="1000">
              <a:latin typeface="Corbel"/>
              <a:cs typeface="Corbel"/>
            </a:endParaRPr>
          </a:p>
          <a:p>
            <a:pPr marL="90805" marR="5080" indent="-91440">
              <a:lnSpc>
                <a:spcPct val="88000"/>
              </a:lnSpc>
              <a:spcBef>
                <a:spcPts val="645"/>
              </a:spcBef>
              <a:buClr>
                <a:srgbClr val="0075C9"/>
              </a:buClr>
              <a:buFont typeface="Wingdings 2"/>
              <a:buChar char=""/>
              <a:tabLst>
                <a:tab pos="90805" algn="l"/>
              </a:tabLst>
            </a:pP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Personalized</a:t>
            </a:r>
            <a:r>
              <a:rPr dirty="0" sz="1000" spc="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Cancer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Vaccines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(lung,</a:t>
            </a:r>
            <a:r>
              <a:rPr dirty="0" sz="1000" spc="-3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pancreatic,</a:t>
            </a:r>
            <a:r>
              <a:rPr dirty="0" sz="1000" spc="-3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colon,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breast,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melanoma)</a:t>
            </a:r>
            <a:endParaRPr sz="1000">
              <a:latin typeface="Corbel"/>
              <a:cs typeface="Corbel"/>
            </a:endParaRPr>
          </a:p>
          <a:p>
            <a:pPr marL="90805" indent="-90805">
              <a:lnSpc>
                <a:spcPct val="100000"/>
              </a:lnSpc>
              <a:spcBef>
                <a:spcPts val="505"/>
              </a:spcBef>
              <a:buClr>
                <a:srgbClr val="0075C9"/>
              </a:buClr>
              <a:buFont typeface="Wingdings 2"/>
              <a:buChar char=""/>
              <a:tabLst>
                <a:tab pos="90805" algn="l"/>
              </a:tabLst>
            </a:pP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HIV</a:t>
            </a:r>
            <a:endParaRPr sz="1000">
              <a:latin typeface="Corbel"/>
              <a:cs typeface="Corbel"/>
            </a:endParaRPr>
          </a:p>
          <a:p>
            <a:pPr marL="90805" indent="-90805">
              <a:lnSpc>
                <a:spcPct val="100000"/>
              </a:lnSpc>
              <a:spcBef>
                <a:spcPts val="480"/>
              </a:spcBef>
              <a:buClr>
                <a:srgbClr val="0075C9"/>
              </a:buClr>
              <a:buFont typeface="Wingdings 2"/>
              <a:buChar char=""/>
              <a:tabLst>
                <a:tab pos="90805" algn="l"/>
              </a:tabLst>
            </a:pP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Rabies</a:t>
            </a:r>
            <a:endParaRPr sz="1000">
              <a:latin typeface="Corbel"/>
              <a:cs typeface="Corbel"/>
            </a:endParaRPr>
          </a:p>
          <a:p>
            <a:pPr marL="90805" indent="-90805">
              <a:lnSpc>
                <a:spcPct val="100000"/>
              </a:lnSpc>
              <a:spcBef>
                <a:spcPts val="505"/>
              </a:spcBef>
              <a:buClr>
                <a:srgbClr val="0075C9"/>
              </a:buClr>
              <a:buFont typeface="Wingdings 2"/>
              <a:buChar char=""/>
              <a:tabLst>
                <a:tab pos="90805" algn="l"/>
              </a:tabLst>
            </a:pP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Auto-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immune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diseases</a:t>
            </a:r>
            <a:endParaRPr sz="1000">
              <a:latin typeface="Corbel"/>
              <a:cs typeface="Corbel"/>
            </a:endParaRPr>
          </a:p>
          <a:p>
            <a:pPr marL="90805" indent="-90805">
              <a:lnSpc>
                <a:spcPct val="100000"/>
              </a:lnSpc>
              <a:spcBef>
                <a:spcPts val="405"/>
              </a:spcBef>
              <a:buClr>
                <a:srgbClr val="0075C9"/>
              </a:buClr>
              <a:buFont typeface="Wingdings 2"/>
              <a:buChar char=""/>
              <a:tabLst>
                <a:tab pos="90805" algn="l"/>
              </a:tabLst>
            </a:pP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Tuberculosis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825500" y="8914383"/>
            <a:ext cx="965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solidFill>
                  <a:srgbClr val="262626"/>
                </a:solidFill>
                <a:latin typeface="Calibri"/>
                <a:cs typeface="Calibri"/>
              </a:rPr>
              <a:t>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844550" y="5467350"/>
            <a:ext cx="6083300" cy="3416300"/>
          </a:xfrm>
          <a:custGeom>
            <a:avLst/>
            <a:gdLst/>
            <a:ahLst/>
            <a:cxnLst/>
            <a:rect l="l" t="t" r="r" b="b"/>
            <a:pathLst>
              <a:path w="6083300" h="3416300">
                <a:moveTo>
                  <a:pt x="0" y="0"/>
                </a:moveTo>
                <a:lnTo>
                  <a:pt x="6083300" y="0"/>
                </a:lnTo>
                <a:lnTo>
                  <a:pt x="6083300" y="3416300"/>
                </a:lnTo>
                <a:lnTo>
                  <a:pt x="0" y="3416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599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latin typeface="Calibri"/>
                <a:cs typeface="Calibri"/>
              </a:rPr>
              <a:t>5/8/26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38200" y="1168400"/>
            <a:ext cx="6096000" cy="3299460"/>
            <a:chOff x="838200" y="1168400"/>
            <a:chExt cx="6096000" cy="32994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1168400"/>
              <a:ext cx="6096000" cy="92049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746125" y="1547875"/>
              <a:ext cx="188595" cy="2665730"/>
            </a:xfrm>
            <a:custGeom>
              <a:avLst/>
              <a:gdLst/>
              <a:ahLst/>
              <a:cxnLst/>
              <a:rect l="l" t="t" r="r" b="b"/>
              <a:pathLst>
                <a:path w="188595" h="2665729">
                  <a:moveTo>
                    <a:pt x="188074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88074" y="2665476"/>
                  </a:lnTo>
                  <a:lnTo>
                    <a:pt x="188074" y="0"/>
                  </a:lnTo>
                  <a:close/>
                </a:path>
              </a:pathLst>
            </a:custGeom>
            <a:solidFill>
              <a:srgbClr val="C8C8C8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4301" y="4065638"/>
              <a:ext cx="1032417" cy="402145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844550" y="11747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endParaRPr sz="18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dirty="0" sz="1800" spc="-45">
                <a:solidFill>
                  <a:srgbClr val="0075C9"/>
                </a:solidFill>
                <a:latin typeface="Corbel"/>
                <a:cs typeface="Corbel"/>
              </a:rPr>
              <a:t>What</a:t>
            </a:r>
            <a:r>
              <a:rPr dirty="0" sz="1800" spc="-40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800" spc="-10">
                <a:solidFill>
                  <a:srgbClr val="0075C9"/>
                </a:solidFill>
                <a:latin typeface="Corbel"/>
                <a:cs typeface="Corbel"/>
              </a:rPr>
              <a:t>is</a:t>
            </a:r>
            <a:r>
              <a:rPr dirty="0" sz="1800" spc="-45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800" spc="-40">
                <a:solidFill>
                  <a:srgbClr val="0075C9"/>
                </a:solidFill>
                <a:latin typeface="Corbel"/>
                <a:cs typeface="Corbel"/>
              </a:rPr>
              <a:t>Herd</a:t>
            </a:r>
            <a:r>
              <a:rPr dirty="0" sz="1800" spc="-35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800" spc="-10">
                <a:solidFill>
                  <a:srgbClr val="0075C9"/>
                </a:solidFill>
                <a:latin typeface="Corbel"/>
                <a:cs typeface="Corbel"/>
              </a:rPr>
              <a:t>Immunity?</a:t>
            </a:r>
            <a:endParaRPr sz="18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18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18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1800">
              <a:latin typeface="Corbel"/>
              <a:cs typeface="Corbel"/>
            </a:endParaRPr>
          </a:p>
          <a:p>
            <a:pPr marL="351790" marR="623570" indent="-91440">
              <a:lnSpc>
                <a:spcPts val="1100"/>
              </a:lnSpc>
              <a:buClr>
                <a:srgbClr val="0075C9"/>
              </a:buClr>
              <a:buFont typeface="Wingdings 2"/>
              <a:buChar char=""/>
              <a:tabLst>
                <a:tab pos="351790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Applies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only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for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pathogens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that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are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spread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person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person,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such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as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flu,</a:t>
            </a:r>
            <a:r>
              <a:rPr dirty="0" sz="1000" spc="-4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COVID,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RSV,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&amp;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whooping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cough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465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When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pathogen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comes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upon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person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with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immunity,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pathogen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will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stuggle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505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Herd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Immunity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is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having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enough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people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with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immunity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that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pathogen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can’t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spread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easily.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405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Herd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Immunity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protects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those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who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don’t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have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immunity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due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other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health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issues.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25500" y="4621784"/>
            <a:ext cx="965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solidFill>
                  <a:srgbClr val="262626"/>
                </a:solidFill>
                <a:latin typeface="Calibri"/>
                <a:cs typeface="Calibri"/>
              </a:rPr>
              <a:t>7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838200" y="5461000"/>
            <a:ext cx="6096000" cy="3299460"/>
            <a:chOff x="838200" y="5461000"/>
            <a:chExt cx="6096000" cy="3299460"/>
          </a:xfrm>
        </p:grpSpPr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5461000"/>
              <a:ext cx="6096000" cy="920496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6746125" y="5840475"/>
              <a:ext cx="188595" cy="2665730"/>
            </a:xfrm>
            <a:custGeom>
              <a:avLst/>
              <a:gdLst/>
              <a:ahLst/>
              <a:cxnLst/>
              <a:rect l="l" t="t" r="r" b="b"/>
              <a:pathLst>
                <a:path w="188595" h="2665729">
                  <a:moveTo>
                    <a:pt x="188074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88074" y="2665476"/>
                  </a:lnTo>
                  <a:lnTo>
                    <a:pt x="188074" y="0"/>
                  </a:lnTo>
                  <a:close/>
                </a:path>
              </a:pathLst>
            </a:custGeom>
            <a:solidFill>
              <a:srgbClr val="C8C8C8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4301" y="8358238"/>
              <a:ext cx="1032417" cy="402145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844550" y="54673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226695" rIns="0" bIns="0" rtlCol="0" vert="horz">
            <a:spAutoFit/>
          </a:bodyPr>
          <a:lstStyle/>
          <a:p>
            <a:pPr algn="ctr" marR="175895">
              <a:lnSpc>
                <a:spcPct val="100000"/>
              </a:lnSpc>
              <a:spcBef>
                <a:spcPts val="1785"/>
              </a:spcBef>
            </a:pPr>
            <a:r>
              <a:rPr dirty="0" sz="2700" spc="-20">
                <a:solidFill>
                  <a:srgbClr val="0075C9"/>
                </a:solidFill>
                <a:latin typeface="Corbel"/>
                <a:cs typeface="Corbel"/>
              </a:rPr>
              <a:t>Herd</a:t>
            </a:r>
            <a:r>
              <a:rPr dirty="0" sz="2700" spc="-105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2700" spc="-10">
                <a:solidFill>
                  <a:srgbClr val="0075C9"/>
                </a:solidFill>
                <a:latin typeface="Corbel"/>
                <a:cs typeface="Corbel"/>
              </a:rPr>
              <a:t>Immunity</a:t>
            </a:r>
            <a:endParaRPr sz="2700">
              <a:latin typeface="Corbel"/>
              <a:cs typeface="Corbe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997226" y="6568071"/>
            <a:ext cx="5646420" cy="1775460"/>
            <a:chOff x="997226" y="6568071"/>
            <a:chExt cx="5646420" cy="1775460"/>
          </a:xfrm>
        </p:grpSpPr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7226" y="6568071"/>
              <a:ext cx="2677693" cy="1775282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86199" y="6568071"/>
              <a:ext cx="2757258" cy="1775282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825500" y="8914383"/>
            <a:ext cx="965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solidFill>
                  <a:srgbClr val="262626"/>
                </a:solidFill>
                <a:latin typeface="Calibri"/>
                <a:cs typeface="Calibri"/>
              </a:rPr>
              <a:t>8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599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latin typeface="Calibri"/>
                <a:cs typeface="Calibri"/>
              </a:rPr>
              <a:t>5/8/26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38200" y="1546352"/>
            <a:ext cx="6096000" cy="2921635"/>
            <a:chOff x="838200" y="1546352"/>
            <a:chExt cx="6096000" cy="292163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1546352"/>
              <a:ext cx="1722120" cy="267309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746125" y="1547876"/>
              <a:ext cx="188595" cy="2665730"/>
            </a:xfrm>
            <a:custGeom>
              <a:avLst/>
              <a:gdLst/>
              <a:ahLst/>
              <a:cxnLst/>
              <a:rect l="l" t="t" r="r" b="b"/>
              <a:pathLst>
                <a:path w="188595" h="2665729">
                  <a:moveTo>
                    <a:pt x="188074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88074" y="2665476"/>
                  </a:lnTo>
                  <a:lnTo>
                    <a:pt x="188074" y="0"/>
                  </a:lnTo>
                  <a:close/>
                </a:path>
              </a:pathLst>
            </a:custGeom>
            <a:solidFill>
              <a:srgbClr val="C8C8C8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4301" y="4065638"/>
              <a:ext cx="1032417" cy="402145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997679" y="2460243"/>
            <a:ext cx="1245235" cy="79375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15"/>
              </a:spcBef>
            </a:pPr>
            <a:r>
              <a:rPr dirty="0" sz="1800" spc="-40">
                <a:solidFill>
                  <a:srgbClr val="0075C9"/>
                </a:solidFill>
                <a:latin typeface="Corbel"/>
                <a:cs typeface="Corbel"/>
              </a:rPr>
              <a:t>Ways</a:t>
            </a:r>
            <a:r>
              <a:rPr dirty="0" sz="1800" spc="-55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800" spc="-25">
                <a:solidFill>
                  <a:srgbClr val="0075C9"/>
                </a:solidFill>
                <a:latin typeface="Corbel"/>
                <a:cs typeface="Corbel"/>
              </a:rPr>
              <a:t>to </a:t>
            </a:r>
            <a:r>
              <a:rPr dirty="0" sz="1800" spc="-40">
                <a:solidFill>
                  <a:srgbClr val="0075C9"/>
                </a:solidFill>
                <a:latin typeface="Corbel"/>
                <a:cs typeface="Corbel"/>
              </a:rPr>
              <a:t>Achieve</a:t>
            </a:r>
            <a:r>
              <a:rPr dirty="0" sz="1800" spc="-25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800" spc="-30">
                <a:solidFill>
                  <a:srgbClr val="0075C9"/>
                </a:solidFill>
                <a:latin typeface="Corbel"/>
                <a:cs typeface="Corbel"/>
              </a:rPr>
              <a:t>Herd </a:t>
            </a:r>
            <a:r>
              <a:rPr dirty="0" sz="1800" spc="-10">
                <a:solidFill>
                  <a:srgbClr val="0075C9"/>
                </a:solidFill>
                <a:latin typeface="Corbel"/>
                <a:cs typeface="Corbel"/>
              </a:rPr>
              <a:t>Immunity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805849" y="1726692"/>
            <a:ext cx="3555365" cy="2211070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103505" indent="-90805">
              <a:lnSpc>
                <a:spcPct val="100000"/>
              </a:lnSpc>
              <a:spcBef>
                <a:spcPts val="600"/>
              </a:spcBef>
              <a:buClr>
                <a:srgbClr val="0075C9"/>
              </a:buClr>
              <a:buFont typeface="Wingdings 2"/>
              <a:buChar char=""/>
              <a:tabLst>
                <a:tab pos="10350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Arrange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for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inhouse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vaccination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clinic</a:t>
            </a:r>
            <a:endParaRPr sz="1000">
              <a:latin typeface="Corbel"/>
              <a:cs typeface="Corbel"/>
            </a:endParaRPr>
          </a:p>
          <a:p>
            <a:pPr marL="104139" marR="92075" indent="-91440">
              <a:lnSpc>
                <a:spcPts val="1100"/>
              </a:lnSpc>
              <a:spcBef>
                <a:spcPts val="625"/>
              </a:spcBef>
              <a:buClr>
                <a:srgbClr val="0075C9"/>
              </a:buClr>
              <a:buFont typeface="Wingdings 2"/>
              <a:buChar char=""/>
              <a:tabLst>
                <a:tab pos="104139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Arrange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transportation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for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residents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go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out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local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pharmacy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or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PCP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office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get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vaccinated</a:t>
            </a:r>
            <a:endParaRPr sz="1000">
              <a:latin typeface="Corbel"/>
              <a:cs typeface="Corbel"/>
            </a:endParaRPr>
          </a:p>
          <a:p>
            <a:pPr marL="104139" marR="387350" indent="-91440">
              <a:lnSpc>
                <a:spcPts val="980"/>
              </a:lnSpc>
              <a:spcBef>
                <a:spcPts val="705"/>
              </a:spcBef>
              <a:buClr>
                <a:srgbClr val="0075C9"/>
              </a:buClr>
              <a:buFont typeface="Wingdings 2"/>
              <a:buChar char=""/>
              <a:tabLst>
                <a:tab pos="104139" algn="l"/>
              </a:tabLst>
            </a:pP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Provide</a:t>
            </a:r>
            <a:r>
              <a:rPr dirty="0" sz="1000" spc="-7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VIS</a:t>
            </a:r>
            <a:r>
              <a:rPr dirty="0" sz="1000" spc="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(Vaccine</a:t>
            </a:r>
            <a:r>
              <a:rPr dirty="0" sz="1000" spc="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Information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Statement)</a:t>
            </a:r>
            <a:r>
              <a:rPr dirty="0" sz="1000" spc="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on</a:t>
            </a:r>
            <a:r>
              <a:rPr dirty="0" sz="1000" spc="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vaccines</a:t>
            </a:r>
            <a:r>
              <a:rPr dirty="0" sz="1000" spc="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50">
                <a:solidFill>
                  <a:srgbClr val="002D5D"/>
                </a:solidFill>
                <a:latin typeface="Corbel"/>
                <a:cs typeface="Corbel"/>
              </a:rPr>
              <a:t>–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available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 on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3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CDC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website</a:t>
            </a:r>
            <a:endParaRPr sz="1000">
              <a:latin typeface="Corbel"/>
              <a:cs typeface="Corbel"/>
            </a:endParaRPr>
          </a:p>
          <a:p>
            <a:pPr marL="104139" marR="86995" indent="-91440">
              <a:lnSpc>
                <a:spcPts val="1100"/>
              </a:lnSpc>
              <a:spcBef>
                <a:spcPts val="630"/>
              </a:spcBef>
              <a:buClr>
                <a:srgbClr val="0075C9"/>
              </a:buClr>
              <a:buFont typeface="Wingdings 2"/>
              <a:buChar char=""/>
              <a:tabLst>
                <a:tab pos="104139" algn="l"/>
              </a:tabLst>
            </a:pP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Provide</a:t>
            </a:r>
            <a:r>
              <a:rPr dirty="0" sz="1000" spc="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education</a:t>
            </a:r>
            <a:r>
              <a:rPr dirty="0" sz="1000" spc="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information</a:t>
            </a:r>
            <a:r>
              <a:rPr dirty="0" sz="1000" spc="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on</a:t>
            </a:r>
            <a:r>
              <a:rPr dirty="0" sz="1000" spc="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vaccine-preventable</a:t>
            </a:r>
            <a:r>
              <a:rPr dirty="0" sz="1000" spc="3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diseases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their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vaccines-available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on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websites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listed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on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Resource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page</a:t>
            </a:r>
            <a:endParaRPr sz="1000">
              <a:latin typeface="Corbel"/>
              <a:cs typeface="Corbel"/>
            </a:endParaRPr>
          </a:p>
          <a:p>
            <a:pPr marL="103505" indent="-90805">
              <a:lnSpc>
                <a:spcPct val="100000"/>
              </a:lnSpc>
              <a:spcBef>
                <a:spcPts val="490"/>
              </a:spcBef>
              <a:buClr>
                <a:srgbClr val="0075C9"/>
              </a:buClr>
              <a:buFont typeface="Wingdings 2"/>
              <a:buChar char=""/>
              <a:tabLst>
                <a:tab pos="10350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Educate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staff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on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&amp;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how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they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help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prevent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outbreaks</a:t>
            </a:r>
            <a:endParaRPr sz="1000">
              <a:latin typeface="Corbel"/>
              <a:cs typeface="Corbel"/>
            </a:endParaRPr>
          </a:p>
          <a:p>
            <a:pPr marL="104139" marR="5080" indent="-91440">
              <a:lnSpc>
                <a:spcPts val="980"/>
              </a:lnSpc>
              <a:spcBef>
                <a:spcPts val="720"/>
              </a:spcBef>
              <a:buClr>
                <a:srgbClr val="0075C9"/>
              </a:buClr>
              <a:buFont typeface="Wingdings 2"/>
              <a:buChar char=""/>
              <a:tabLst>
                <a:tab pos="104139" algn="l"/>
              </a:tabLst>
            </a:pP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Talk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with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residents,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families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staff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about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questions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concerns</a:t>
            </a:r>
            <a:endParaRPr sz="1000">
              <a:latin typeface="Corbel"/>
              <a:cs typeface="Corbel"/>
            </a:endParaRPr>
          </a:p>
          <a:p>
            <a:pPr marL="104139" marR="85725" indent="-91440">
              <a:lnSpc>
                <a:spcPts val="1100"/>
              </a:lnSpc>
              <a:spcBef>
                <a:spcPts val="630"/>
              </a:spcBef>
              <a:buClr>
                <a:srgbClr val="0075C9"/>
              </a:buClr>
              <a:buFont typeface="Wingdings 2"/>
              <a:buChar char=""/>
              <a:tabLst>
                <a:tab pos="104139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Forward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questions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concerns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from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residents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&amp;</a:t>
            </a:r>
            <a:r>
              <a:rPr dirty="0" sz="1000" spc="-3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families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about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vaccines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 to your</a:t>
            </a:r>
            <a:r>
              <a:rPr dirty="0" sz="1000" spc="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vaccinator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 or</a:t>
            </a:r>
            <a:r>
              <a:rPr dirty="0" sz="1000" spc="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consultant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25500" y="4621784"/>
            <a:ext cx="965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solidFill>
                  <a:srgbClr val="262626"/>
                </a:solidFill>
                <a:latin typeface="Calibri"/>
                <a:cs typeface="Calibri"/>
              </a:rPr>
              <a:t>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844550" y="1174750"/>
            <a:ext cx="6083300" cy="3416300"/>
          </a:xfrm>
          <a:custGeom>
            <a:avLst/>
            <a:gdLst/>
            <a:ahLst/>
            <a:cxnLst/>
            <a:rect l="l" t="t" r="r" b="b"/>
            <a:pathLst>
              <a:path w="6083300" h="3416300">
                <a:moveTo>
                  <a:pt x="0" y="0"/>
                </a:moveTo>
                <a:lnTo>
                  <a:pt x="6083300" y="0"/>
                </a:lnTo>
                <a:lnTo>
                  <a:pt x="6083300" y="3416300"/>
                </a:lnTo>
                <a:lnTo>
                  <a:pt x="0" y="3416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838200" y="5461000"/>
            <a:ext cx="6096000" cy="3299460"/>
            <a:chOff x="838200" y="5461000"/>
            <a:chExt cx="6096000" cy="3299460"/>
          </a:xfrm>
        </p:grpSpPr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" y="5461000"/>
              <a:ext cx="6096000" cy="920496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6746125" y="5840475"/>
              <a:ext cx="188595" cy="2665730"/>
            </a:xfrm>
            <a:custGeom>
              <a:avLst/>
              <a:gdLst/>
              <a:ahLst/>
              <a:cxnLst/>
              <a:rect l="l" t="t" r="r" b="b"/>
              <a:pathLst>
                <a:path w="188595" h="2665729">
                  <a:moveTo>
                    <a:pt x="188074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88074" y="2665476"/>
                  </a:lnTo>
                  <a:lnTo>
                    <a:pt x="188074" y="0"/>
                  </a:lnTo>
                  <a:close/>
                </a:path>
              </a:pathLst>
            </a:custGeom>
            <a:solidFill>
              <a:srgbClr val="C8C8C8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4301" y="8358238"/>
              <a:ext cx="1032417" cy="402145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844550" y="54673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endParaRPr sz="1800">
              <a:latin typeface="Times New Roman"/>
              <a:cs typeface="Times New Roman"/>
            </a:endParaRPr>
          </a:p>
          <a:p>
            <a:pPr algn="ctr" marR="176530">
              <a:lnSpc>
                <a:spcPct val="100000"/>
              </a:lnSpc>
            </a:pPr>
            <a:r>
              <a:rPr dirty="0" sz="1800" spc="-55">
                <a:solidFill>
                  <a:srgbClr val="0075C9"/>
                </a:solidFill>
                <a:latin typeface="Corbel"/>
                <a:cs typeface="Corbel"/>
              </a:rPr>
              <a:t>Poll</a:t>
            </a:r>
            <a:r>
              <a:rPr dirty="0" sz="1800" spc="-110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800" spc="-35">
                <a:solidFill>
                  <a:srgbClr val="0075C9"/>
                </a:solidFill>
                <a:latin typeface="Corbel"/>
                <a:cs typeface="Corbel"/>
              </a:rPr>
              <a:t>Question</a:t>
            </a:r>
            <a:r>
              <a:rPr dirty="0" sz="1800" spc="-30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800" spc="-50">
                <a:solidFill>
                  <a:srgbClr val="0075C9"/>
                </a:solidFill>
                <a:latin typeface="Corbel"/>
                <a:cs typeface="Corbel"/>
              </a:rPr>
              <a:t>1</a:t>
            </a:r>
            <a:endParaRPr sz="18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18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730"/>
              </a:spcBef>
            </a:pPr>
            <a:endParaRPr sz="1800">
              <a:latin typeface="Corbel"/>
              <a:cs typeface="Corbel"/>
            </a:endParaRPr>
          </a:p>
          <a:p>
            <a:pPr marL="351790" marR="648335" indent="-91440">
              <a:lnSpc>
                <a:spcPts val="1100"/>
              </a:lnSpc>
              <a:buClr>
                <a:srgbClr val="0075C9"/>
              </a:buClr>
              <a:buFont typeface="Wingdings 2"/>
              <a:buChar char=""/>
              <a:tabLst>
                <a:tab pos="351790" algn="l"/>
              </a:tabLst>
            </a:pP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Which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is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means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by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which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the</a:t>
            </a:r>
            <a:r>
              <a:rPr dirty="0" sz="1000" spc="-5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Wellness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Director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of</a:t>
            </a:r>
            <a:r>
              <a:rPr dirty="0" sz="1000" spc="-7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Valley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Manor</a:t>
            </a:r>
            <a:r>
              <a:rPr dirty="0" sz="1000" spc="-4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Assisted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Living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can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use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Herd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Immunity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concept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help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prevent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outbreak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of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flu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infections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this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coming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winter?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465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A.</a:t>
            </a:r>
            <a:r>
              <a:rPr dirty="0" sz="1000" spc="13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Arrange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have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inhouse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vaccination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clinic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for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residents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505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B.</a:t>
            </a:r>
            <a:r>
              <a:rPr dirty="0" sz="1000" spc="1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Arrange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outing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local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pharmacy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for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residents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vaccinated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409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C.</a:t>
            </a:r>
            <a:r>
              <a:rPr dirty="0" sz="1000" spc="19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Provide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information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on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 flu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residents &amp;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families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500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D.</a:t>
            </a:r>
            <a:r>
              <a:rPr dirty="0" sz="1000" spc="1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All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above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7" name="object 1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6" name="object 16" descr=""/>
          <p:cNvSpPr txBox="1"/>
          <p:nvPr/>
        </p:nvSpPr>
        <p:spPr>
          <a:xfrm>
            <a:off x="825500" y="8914383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599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latin typeface="Calibri"/>
                <a:cs typeface="Calibri"/>
              </a:rPr>
              <a:t>5/8/26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38200" y="1168400"/>
            <a:ext cx="6096000" cy="3299460"/>
            <a:chOff x="838200" y="1168400"/>
            <a:chExt cx="6096000" cy="32994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1168400"/>
              <a:ext cx="6096000" cy="92049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746125" y="1547875"/>
              <a:ext cx="188595" cy="2665730"/>
            </a:xfrm>
            <a:custGeom>
              <a:avLst/>
              <a:gdLst/>
              <a:ahLst/>
              <a:cxnLst/>
              <a:rect l="l" t="t" r="r" b="b"/>
              <a:pathLst>
                <a:path w="188595" h="2665729">
                  <a:moveTo>
                    <a:pt x="188074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88074" y="2665476"/>
                  </a:lnTo>
                  <a:lnTo>
                    <a:pt x="188074" y="0"/>
                  </a:lnTo>
                  <a:close/>
                </a:path>
              </a:pathLst>
            </a:custGeom>
            <a:solidFill>
              <a:srgbClr val="C8C8C8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4301" y="4065638"/>
              <a:ext cx="1032417" cy="402145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1356804" y="3203232"/>
            <a:ext cx="685800" cy="1651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95"/>
              </a:lnSpc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All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above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44550" y="11747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endParaRPr sz="1800">
              <a:latin typeface="Times New Roman"/>
              <a:cs typeface="Times New Roman"/>
            </a:endParaRPr>
          </a:p>
          <a:p>
            <a:pPr algn="ctr" marR="175895">
              <a:lnSpc>
                <a:spcPct val="100000"/>
              </a:lnSpc>
            </a:pPr>
            <a:r>
              <a:rPr dirty="0" sz="1800" spc="-55">
                <a:solidFill>
                  <a:srgbClr val="0075C9"/>
                </a:solidFill>
                <a:latin typeface="Corbel"/>
                <a:cs typeface="Corbel"/>
              </a:rPr>
              <a:t>Poll</a:t>
            </a:r>
            <a:r>
              <a:rPr dirty="0" sz="1800" spc="-125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800" spc="-35">
                <a:solidFill>
                  <a:srgbClr val="0075C9"/>
                </a:solidFill>
                <a:latin typeface="Corbel"/>
                <a:cs typeface="Corbel"/>
              </a:rPr>
              <a:t>Question</a:t>
            </a:r>
            <a:r>
              <a:rPr dirty="0" sz="1800" spc="-50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800">
                <a:solidFill>
                  <a:srgbClr val="0075C9"/>
                </a:solidFill>
                <a:latin typeface="Corbel"/>
                <a:cs typeface="Corbel"/>
              </a:rPr>
              <a:t>1</a:t>
            </a:r>
            <a:r>
              <a:rPr dirty="0" sz="1800" spc="95">
                <a:solidFill>
                  <a:srgbClr val="0075C9"/>
                </a:solidFill>
                <a:latin typeface="Corbel"/>
                <a:cs typeface="Corbel"/>
              </a:rPr>
              <a:t>  </a:t>
            </a:r>
            <a:r>
              <a:rPr dirty="0" sz="1800" spc="-10">
                <a:solidFill>
                  <a:srgbClr val="0075C9"/>
                </a:solidFill>
                <a:latin typeface="Corbel"/>
                <a:cs typeface="Corbel"/>
              </a:rPr>
              <a:t>Answer</a:t>
            </a:r>
            <a:endParaRPr sz="18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455"/>
              </a:spcBef>
            </a:pPr>
            <a:endParaRPr sz="1800">
              <a:latin typeface="Corbel"/>
              <a:cs typeface="Corbel"/>
            </a:endParaRPr>
          </a:p>
          <a:p>
            <a:pPr marL="351790" marR="648335" indent="-91440">
              <a:lnSpc>
                <a:spcPts val="1100"/>
              </a:lnSpc>
              <a:buClr>
                <a:srgbClr val="0075C9"/>
              </a:buClr>
              <a:buFont typeface="Wingdings 2"/>
              <a:buChar char=""/>
              <a:tabLst>
                <a:tab pos="351790" algn="l"/>
              </a:tabLst>
            </a:pP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Which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is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means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by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which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the</a:t>
            </a:r>
            <a:r>
              <a:rPr dirty="0" sz="1000" spc="-5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Wellness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Director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of</a:t>
            </a:r>
            <a:r>
              <a:rPr dirty="0" sz="1000" spc="-7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Valley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Manor</a:t>
            </a:r>
            <a:r>
              <a:rPr dirty="0" sz="1000" spc="-4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Assisted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Living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can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use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Herd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Immunity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concept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help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prevent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outbreak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of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flu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infections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this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coming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winter?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490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A.</a:t>
            </a:r>
            <a:r>
              <a:rPr dirty="0" sz="1000" spc="13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Arrange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have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inhouse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vaccination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clinic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for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residents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505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B.</a:t>
            </a:r>
            <a:r>
              <a:rPr dirty="0" sz="1000" spc="1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Arrange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outing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local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pharmacy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for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residents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vaccinated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384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C.</a:t>
            </a:r>
            <a:r>
              <a:rPr dirty="0" sz="1000" spc="19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Provide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information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on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 flu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residents &amp;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families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500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D.</a:t>
            </a:r>
            <a:endParaRPr sz="1000">
              <a:latin typeface="Corbel"/>
              <a:cs typeface="Corbel"/>
            </a:endParaRPr>
          </a:p>
          <a:p>
            <a:pPr marL="351790" marR="443865" indent="-91440">
              <a:lnSpc>
                <a:spcPct val="88700"/>
              </a:lnSpc>
              <a:spcBef>
                <a:spcPts val="640"/>
              </a:spcBef>
              <a:buFont typeface="Wingdings 2"/>
              <a:buChar char=""/>
              <a:tabLst>
                <a:tab pos="351790" algn="l"/>
                <a:tab pos="370840" algn="l"/>
              </a:tabLst>
            </a:pPr>
            <a:r>
              <a:rPr dirty="0" sz="1000">
                <a:solidFill>
                  <a:srgbClr val="0075C9"/>
                </a:solidFill>
                <a:latin typeface="Corbel"/>
                <a:cs typeface="Corbel"/>
              </a:rPr>
              <a:t>	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Answer:</a:t>
            </a:r>
            <a:r>
              <a:rPr dirty="0" sz="1000" spc="16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Herd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Immunity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having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enough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people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immune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disease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prevent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its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spread.</a:t>
            </a:r>
            <a:r>
              <a:rPr dirty="0" sz="1000" spc="1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This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protects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vulnerable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individuals,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those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who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cannot be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vaccinated,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from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being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exposed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disease.</a:t>
            </a:r>
            <a:r>
              <a:rPr dirty="0" sz="1000" spc="3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Encouraging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enabling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vaccination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increases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Herd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Immunity.</a:t>
            </a:r>
            <a:r>
              <a:rPr dirty="0" sz="1000" spc="9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Thus,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correct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answer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is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D.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25500" y="4621784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11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8200" y="5838952"/>
            <a:ext cx="1722120" cy="2673096"/>
          </a:xfrm>
          <a:prstGeom prst="rect">
            <a:avLst/>
          </a:prstGeom>
        </p:spPr>
      </p:pic>
      <p:sp>
        <p:nvSpPr>
          <p:cNvPr id="11" name="object 11" descr=""/>
          <p:cNvSpPr/>
          <p:nvPr/>
        </p:nvSpPr>
        <p:spPr>
          <a:xfrm>
            <a:off x="6746125" y="5840476"/>
            <a:ext cx="188595" cy="2665730"/>
          </a:xfrm>
          <a:custGeom>
            <a:avLst/>
            <a:gdLst/>
            <a:ahLst/>
            <a:cxnLst/>
            <a:rect l="l" t="t" r="r" b="b"/>
            <a:pathLst>
              <a:path w="188595" h="2665729">
                <a:moveTo>
                  <a:pt x="188074" y="0"/>
                </a:moveTo>
                <a:lnTo>
                  <a:pt x="0" y="0"/>
                </a:lnTo>
                <a:lnTo>
                  <a:pt x="0" y="2665476"/>
                </a:lnTo>
                <a:lnTo>
                  <a:pt x="188074" y="2665476"/>
                </a:lnTo>
                <a:lnTo>
                  <a:pt x="188074" y="0"/>
                </a:lnTo>
                <a:close/>
              </a:path>
            </a:pathLst>
          </a:custGeom>
          <a:solidFill>
            <a:srgbClr val="C8C8C8">
              <a:alpha val="49798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2" name="object 1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14301" y="8358238"/>
            <a:ext cx="1032417" cy="402145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72562" y="6202375"/>
            <a:ext cx="3657600" cy="1941487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844550" y="54673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50"/>
              </a:spcBef>
            </a:pPr>
            <a:endParaRPr sz="1800">
              <a:latin typeface="Times New Roman"/>
              <a:cs typeface="Times New Roman"/>
            </a:endParaRPr>
          </a:p>
          <a:p>
            <a:pPr marL="165735">
              <a:lnSpc>
                <a:spcPts val="2125"/>
              </a:lnSpc>
            </a:pPr>
            <a:r>
              <a:rPr dirty="0" sz="1800" spc="-35" b="1">
                <a:solidFill>
                  <a:srgbClr val="002B5D"/>
                </a:solidFill>
                <a:latin typeface="Corbel"/>
                <a:cs typeface="Corbel"/>
              </a:rPr>
              <a:t>2025-</a:t>
            </a:r>
            <a:r>
              <a:rPr dirty="0" sz="1800" spc="-20" b="1">
                <a:solidFill>
                  <a:srgbClr val="002B5D"/>
                </a:solidFill>
                <a:latin typeface="Corbel"/>
                <a:cs typeface="Corbel"/>
              </a:rPr>
              <a:t>2026</a:t>
            </a:r>
            <a:endParaRPr sz="1800">
              <a:latin typeface="Corbel"/>
              <a:cs typeface="Corbel"/>
            </a:endParaRPr>
          </a:p>
          <a:p>
            <a:pPr marL="165735">
              <a:lnSpc>
                <a:spcPts val="2125"/>
              </a:lnSpc>
            </a:pPr>
            <a:r>
              <a:rPr dirty="0" sz="1800" b="1">
                <a:solidFill>
                  <a:srgbClr val="002B5D"/>
                </a:solidFill>
                <a:latin typeface="Corbel"/>
                <a:cs typeface="Corbel"/>
              </a:rPr>
              <a:t>Burden</a:t>
            </a:r>
            <a:r>
              <a:rPr dirty="0" sz="1800" spc="-30" b="1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800" spc="-25" b="1">
                <a:solidFill>
                  <a:srgbClr val="002B5D"/>
                </a:solidFill>
                <a:latin typeface="Corbel"/>
                <a:cs typeface="Corbel"/>
              </a:rPr>
              <a:t>of</a:t>
            </a:r>
            <a:endParaRPr sz="1800">
              <a:latin typeface="Corbel"/>
              <a:cs typeface="Corbel"/>
            </a:endParaRPr>
          </a:p>
          <a:p>
            <a:pPr marL="165735">
              <a:lnSpc>
                <a:spcPct val="100000"/>
              </a:lnSpc>
              <a:spcBef>
                <a:spcPts val="45"/>
              </a:spcBef>
            </a:pPr>
            <a:r>
              <a:rPr dirty="0" sz="1800" spc="-20" b="1">
                <a:solidFill>
                  <a:srgbClr val="002B5D"/>
                </a:solidFill>
                <a:latin typeface="Corbel"/>
                <a:cs typeface="Corbel"/>
              </a:rPr>
              <a:t>COVID-</a:t>
            </a:r>
            <a:r>
              <a:rPr dirty="0" sz="1800" b="1">
                <a:solidFill>
                  <a:srgbClr val="002B5D"/>
                </a:solidFill>
                <a:latin typeface="Corbel"/>
                <a:cs typeface="Corbel"/>
              </a:rPr>
              <a:t>19</a:t>
            </a:r>
            <a:r>
              <a:rPr dirty="0" sz="1800" spc="35" b="1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800" spc="-25" b="1">
                <a:solidFill>
                  <a:srgbClr val="002B5D"/>
                </a:solidFill>
                <a:latin typeface="Corbel"/>
                <a:cs typeface="Corbel"/>
              </a:rPr>
              <a:t>on</a:t>
            </a:r>
            <a:endParaRPr sz="1800">
              <a:latin typeface="Corbel"/>
              <a:cs typeface="Corbel"/>
            </a:endParaRPr>
          </a:p>
          <a:p>
            <a:pPr marL="165735" marR="4834255">
              <a:lnSpc>
                <a:spcPts val="2090"/>
              </a:lnSpc>
              <a:spcBef>
                <a:spcPts val="180"/>
              </a:spcBef>
            </a:pPr>
            <a:r>
              <a:rPr dirty="0" sz="1800" spc="-10" b="1">
                <a:solidFill>
                  <a:srgbClr val="002B5D"/>
                </a:solidFill>
                <a:latin typeface="Corbel"/>
                <a:cs typeface="Corbel"/>
              </a:rPr>
              <a:t>Entire </a:t>
            </a:r>
            <a:r>
              <a:rPr dirty="0" sz="1800" spc="-20" b="1">
                <a:solidFill>
                  <a:srgbClr val="002B5D"/>
                </a:solidFill>
                <a:latin typeface="Corbel"/>
                <a:cs typeface="Corbel"/>
              </a:rPr>
              <a:t>Population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5" name="object 15" descr=""/>
          <p:cNvSpPr txBox="1"/>
          <p:nvPr/>
        </p:nvSpPr>
        <p:spPr>
          <a:xfrm>
            <a:off x="825500" y="8914383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12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599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latin typeface="Calibri"/>
                <a:cs typeface="Calibri"/>
              </a:rPr>
              <a:t>5/8/26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38200" y="1546352"/>
            <a:ext cx="6096000" cy="2921635"/>
            <a:chOff x="838200" y="1546352"/>
            <a:chExt cx="6096000" cy="292163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1546352"/>
              <a:ext cx="1722120" cy="267309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746125" y="1547876"/>
              <a:ext cx="188595" cy="2665730"/>
            </a:xfrm>
            <a:custGeom>
              <a:avLst/>
              <a:gdLst/>
              <a:ahLst/>
              <a:cxnLst/>
              <a:rect l="l" t="t" r="r" b="b"/>
              <a:pathLst>
                <a:path w="188595" h="2665729">
                  <a:moveTo>
                    <a:pt x="188074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88074" y="2665476"/>
                  </a:lnTo>
                  <a:lnTo>
                    <a:pt x="188074" y="0"/>
                  </a:lnTo>
                  <a:close/>
                </a:path>
              </a:pathLst>
            </a:custGeom>
            <a:solidFill>
              <a:srgbClr val="C8C8C8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4301" y="4065638"/>
              <a:ext cx="1032417" cy="402145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997679" y="2349500"/>
            <a:ext cx="104648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35">
                <a:solidFill>
                  <a:srgbClr val="0075C9"/>
                </a:solidFill>
                <a:latin typeface="Corbel"/>
                <a:cs typeface="Corbel"/>
              </a:rPr>
              <a:t>COVID-</a:t>
            </a:r>
            <a:r>
              <a:rPr dirty="0" sz="2000" spc="-25">
                <a:solidFill>
                  <a:srgbClr val="0075C9"/>
                </a:solidFill>
                <a:latin typeface="Corbel"/>
                <a:cs typeface="Corbel"/>
              </a:rPr>
              <a:t>19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97679" y="2897123"/>
            <a:ext cx="1245235" cy="458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150"/>
              </a:lnSpc>
              <a:spcBef>
                <a:spcPts val="100"/>
              </a:spcBef>
            </a:pPr>
            <a:r>
              <a:rPr dirty="0" sz="1000" spc="-40">
                <a:solidFill>
                  <a:srgbClr val="0075C9"/>
                </a:solidFill>
                <a:latin typeface="Corbel"/>
                <a:cs typeface="Corbel"/>
              </a:rPr>
              <a:t>Moderna</a:t>
            </a:r>
            <a:r>
              <a:rPr dirty="0" sz="1000" spc="-10">
                <a:solidFill>
                  <a:srgbClr val="0075C9"/>
                </a:solidFill>
                <a:latin typeface="Corbel"/>
                <a:cs typeface="Corbel"/>
              </a:rPr>
              <a:t> (mRNA)</a:t>
            </a:r>
            <a:endParaRPr sz="1000">
              <a:latin typeface="Corbel"/>
              <a:cs typeface="Corbel"/>
            </a:endParaRPr>
          </a:p>
          <a:p>
            <a:pPr marL="12700" marR="5080">
              <a:lnSpc>
                <a:spcPts val="1100"/>
              </a:lnSpc>
              <a:spcBef>
                <a:spcPts val="70"/>
              </a:spcBef>
            </a:pPr>
            <a:r>
              <a:rPr dirty="0" sz="1000" spc="-55">
                <a:solidFill>
                  <a:srgbClr val="0075C9"/>
                </a:solidFill>
                <a:latin typeface="Corbel"/>
                <a:cs typeface="Corbel"/>
              </a:rPr>
              <a:t>Pfizer-</a:t>
            </a:r>
            <a:r>
              <a:rPr dirty="0" sz="1000" spc="-45">
                <a:solidFill>
                  <a:srgbClr val="0075C9"/>
                </a:solidFill>
                <a:latin typeface="Corbel"/>
                <a:cs typeface="Corbel"/>
              </a:rPr>
              <a:t>BioNTech</a:t>
            </a:r>
            <a:r>
              <a:rPr dirty="0" sz="1000" spc="45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000" spc="-30">
                <a:solidFill>
                  <a:srgbClr val="0075C9"/>
                </a:solidFill>
                <a:latin typeface="Corbel"/>
                <a:cs typeface="Corbel"/>
              </a:rPr>
              <a:t>(mRNA)</a:t>
            </a:r>
            <a:r>
              <a:rPr dirty="0" sz="1000" spc="500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000" spc="-40">
                <a:solidFill>
                  <a:srgbClr val="0075C9"/>
                </a:solidFill>
                <a:latin typeface="Corbel"/>
                <a:cs typeface="Corbel"/>
              </a:rPr>
              <a:t>Novavax</a:t>
            </a:r>
            <a:r>
              <a:rPr dirty="0" sz="1000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75C9"/>
                </a:solidFill>
                <a:latin typeface="Corbel"/>
                <a:cs typeface="Corbel"/>
              </a:rPr>
              <a:t>(subunit)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780449" y="2247899"/>
            <a:ext cx="3561715" cy="123253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9539" marR="196215" indent="-91440">
              <a:lnSpc>
                <a:spcPts val="1100"/>
              </a:lnSpc>
              <a:spcBef>
                <a:spcPts val="220"/>
              </a:spcBef>
              <a:buClr>
                <a:srgbClr val="0075C9"/>
              </a:buClr>
              <a:buFont typeface="Wingdings 2"/>
              <a:buChar char=""/>
              <a:tabLst>
                <a:tab pos="129539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Side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Effects: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pain,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redness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&amp;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swelling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at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injection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site,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fatigue,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headache,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muscle pain,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fever, nausea/vomiting</a:t>
            </a:r>
            <a:endParaRPr sz="1000">
              <a:latin typeface="Corbel"/>
              <a:cs typeface="Corbel"/>
            </a:endParaRPr>
          </a:p>
          <a:p>
            <a:pPr marL="129539" marR="30480" indent="-91440">
              <a:lnSpc>
                <a:spcPts val="1100"/>
              </a:lnSpc>
              <a:spcBef>
                <a:spcPts val="605"/>
              </a:spcBef>
              <a:buClr>
                <a:srgbClr val="0075C9"/>
              </a:buClr>
              <a:buFont typeface="Wingdings 2"/>
              <a:buChar char=""/>
              <a:tabLst>
                <a:tab pos="129539" algn="l"/>
              </a:tabLst>
            </a:pP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Recommendation: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1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dose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in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fall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2</a:t>
            </a:r>
            <a:r>
              <a:rPr dirty="0" baseline="23809" sz="1050">
                <a:solidFill>
                  <a:srgbClr val="002D5D"/>
                </a:solidFill>
                <a:latin typeface="Corbel"/>
                <a:cs typeface="Corbel"/>
              </a:rPr>
              <a:t>nd</a:t>
            </a:r>
            <a:r>
              <a:rPr dirty="0" baseline="23809" sz="1050" spc="44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dose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6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months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later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as</a:t>
            </a:r>
            <a:r>
              <a:rPr dirty="0" sz="1000" spc="-5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COVID-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19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infections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surge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in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winter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in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summer</a:t>
            </a:r>
            <a:endParaRPr sz="1000">
              <a:latin typeface="Corbel"/>
              <a:cs typeface="Corbel"/>
            </a:endParaRPr>
          </a:p>
          <a:p>
            <a:pPr marL="129539" marR="320040" indent="-91440">
              <a:lnSpc>
                <a:spcPts val="1100"/>
              </a:lnSpc>
              <a:spcBef>
                <a:spcPts val="490"/>
              </a:spcBef>
              <a:buClr>
                <a:srgbClr val="0075C9"/>
              </a:buClr>
              <a:buFont typeface="Wingdings 2"/>
              <a:buChar char=""/>
              <a:tabLst>
                <a:tab pos="129539" algn="l"/>
              </a:tabLst>
            </a:pP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VRBPAC,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advisory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committee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FDA,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decides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lineage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of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SARS-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CoV-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2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virus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for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vaccine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each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year</a:t>
            </a:r>
            <a:endParaRPr sz="1000">
              <a:latin typeface="Corbel"/>
              <a:cs typeface="Corbel"/>
            </a:endParaRPr>
          </a:p>
          <a:p>
            <a:pPr marL="128905" indent="-90805">
              <a:lnSpc>
                <a:spcPct val="100000"/>
              </a:lnSpc>
              <a:spcBef>
                <a:spcPts val="484"/>
              </a:spcBef>
              <a:buClr>
                <a:srgbClr val="0075C9"/>
              </a:buClr>
              <a:buFont typeface="Wingdings 2"/>
              <a:buChar char=""/>
              <a:tabLst>
                <a:tab pos="12890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Covered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by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Medicare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Part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50">
                <a:solidFill>
                  <a:srgbClr val="002D5D"/>
                </a:solidFill>
                <a:latin typeface="Corbel"/>
                <a:cs typeface="Corbel"/>
              </a:rPr>
              <a:t>B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25500" y="4621784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13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844550" y="1174750"/>
            <a:ext cx="6083300" cy="3416300"/>
          </a:xfrm>
          <a:custGeom>
            <a:avLst/>
            <a:gdLst/>
            <a:ahLst/>
            <a:cxnLst/>
            <a:rect l="l" t="t" r="r" b="b"/>
            <a:pathLst>
              <a:path w="6083300" h="3416300">
                <a:moveTo>
                  <a:pt x="0" y="0"/>
                </a:moveTo>
                <a:lnTo>
                  <a:pt x="6083300" y="0"/>
                </a:lnTo>
                <a:lnTo>
                  <a:pt x="6083300" y="3416300"/>
                </a:lnTo>
                <a:lnTo>
                  <a:pt x="0" y="3416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2" name="object 12" descr=""/>
          <p:cNvGrpSpPr/>
          <p:nvPr/>
        </p:nvGrpSpPr>
        <p:grpSpPr>
          <a:xfrm>
            <a:off x="838200" y="5838952"/>
            <a:ext cx="6096000" cy="2673350"/>
            <a:chOff x="838200" y="5838952"/>
            <a:chExt cx="6096000" cy="2673350"/>
          </a:xfrm>
        </p:grpSpPr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5838952"/>
              <a:ext cx="1722120" cy="2673096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6746125" y="5840476"/>
              <a:ext cx="188595" cy="2665730"/>
            </a:xfrm>
            <a:custGeom>
              <a:avLst/>
              <a:gdLst/>
              <a:ahLst/>
              <a:cxnLst/>
              <a:rect l="l" t="t" r="r" b="b"/>
              <a:pathLst>
                <a:path w="188595" h="2665729">
                  <a:moveTo>
                    <a:pt x="188074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88074" y="2665476"/>
                  </a:lnTo>
                  <a:lnTo>
                    <a:pt x="188074" y="0"/>
                  </a:lnTo>
                  <a:close/>
                </a:path>
              </a:pathLst>
            </a:custGeom>
            <a:solidFill>
              <a:srgbClr val="C8C8C8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997679" y="6519164"/>
            <a:ext cx="36893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25">
                <a:solidFill>
                  <a:srgbClr val="0075C9"/>
                </a:solidFill>
                <a:latin typeface="Corbel"/>
                <a:cs typeface="Corbel"/>
              </a:rPr>
              <a:t>Flu</a:t>
            </a:r>
            <a:endParaRPr sz="2200">
              <a:latin typeface="Corbel"/>
              <a:cs typeface="Corbe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997679" y="7141971"/>
            <a:ext cx="1241425" cy="61976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12700" marR="5080">
              <a:lnSpc>
                <a:spcPct val="89300"/>
              </a:lnSpc>
              <a:spcBef>
                <a:spcPts val="280"/>
              </a:spcBef>
            </a:pPr>
            <a:r>
              <a:rPr dirty="0" sz="1400" spc="-40">
                <a:solidFill>
                  <a:srgbClr val="0075C9"/>
                </a:solidFill>
                <a:latin typeface="Corbel"/>
                <a:cs typeface="Corbel"/>
              </a:rPr>
              <a:t>Fluzone</a:t>
            </a:r>
            <a:r>
              <a:rPr dirty="0" sz="1400" spc="-5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400" spc="-35">
                <a:solidFill>
                  <a:srgbClr val="0075C9"/>
                </a:solidFill>
                <a:latin typeface="Corbel"/>
                <a:cs typeface="Corbel"/>
              </a:rPr>
              <a:t>HD </a:t>
            </a:r>
            <a:r>
              <a:rPr dirty="0" sz="1400" spc="-40">
                <a:solidFill>
                  <a:srgbClr val="0075C9"/>
                </a:solidFill>
                <a:latin typeface="Corbel"/>
                <a:cs typeface="Corbel"/>
              </a:rPr>
              <a:t>Flublok</a:t>
            </a:r>
            <a:r>
              <a:rPr dirty="0" sz="1400" spc="-25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400" spc="-40">
                <a:solidFill>
                  <a:srgbClr val="0075C9"/>
                </a:solidFill>
                <a:latin typeface="Corbel"/>
                <a:cs typeface="Corbel"/>
              </a:rPr>
              <a:t>(egg</a:t>
            </a:r>
            <a:r>
              <a:rPr dirty="0" sz="1400" spc="-20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400" spc="-35">
                <a:solidFill>
                  <a:srgbClr val="0075C9"/>
                </a:solidFill>
                <a:latin typeface="Corbel"/>
                <a:cs typeface="Corbel"/>
              </a:rPr>
              <a:t>free) Fluad</a:t>
            </a:r>
            <a:r>
              <a:rPr dirty="0" sz="1400" spc="-30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400" spc="-10">
                <a:solidFill>
                  <a:srgbClr val="0075C9"/>
                </a:solidFill>
                <a:latin typeface="Corbel"/>
                <a:cs typeface="Corbel"/>
              </a:rPr>
              <a:t>(adjuvant)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665234" y="6366764"/>
            <a:ext cx="3802379" cy="1586230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04139" marR="5080" indent="-91440">
              <a:lnSpc>
                <a:spcPts val="1080"/>
              </a:lnSpc>
              <a:spcBef>
                <a:spcPts val="235"/>
              </a:spcBef>
              <a:buClr>
                <a:srgbClr val="0075C9"/>
              </a:buClr>
              <a:buFont typeface="Wingdings 2"/>
              <a:buChar char=""/>
              <a:tabLst>
                <a:tab pos="104139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Side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Effects: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pain,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redness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&amp;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swelling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at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injection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site,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headache,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fever,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muscle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aches,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nausea</a:t>
            </a:r>
            <a:endParaRPr sz="1000">
              <a:latin typeface="Corbel"/>
              <a:cs typeface="Corbel"/>
            </a:endParaRPr>
          </a:p>
          <a:p>
            <a:pPr marL="104139" marR="44450" indent="-91440">
              <a:lnSpc>
                <a:spcPct val="88000"/>
              </a:lnSpc>
              <a:spcBef>
                <a:spcPts val="630"/>
              </a:spcBef>
              <a:buClr>
                <a:srgbClr val="0075C9"/>
              </a:buClr>
              <a:buFont typeface="Wingdings 2"/>
              <a:buChar char=""/>
              <a:tabLst>
                <a:tab pos="104139" algn="l"/>
              </a:tabLst>
            </a:pP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Guillan-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Barre</a:t>
            </a:r>
            <a:r>
              <a:rPr dirty="0" sz="1000" spc="-4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Syndrome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(weakness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&amp;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paralysis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throughout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body)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rarely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occurs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after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flu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illness,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but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is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more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common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after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flu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illness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than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after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flu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vaccination</a:t>
            </a:r>
            <a:endParaRPr sz="1000">
              <a:latin typeface="Corbel"/>
              <a:cs typeface="Corbel"/>
            </a:endParaRPr>
          </a:p>
          <a:p>
            <a:pPr marL="103505" indent="-90805">
              <a:lnSpc>
                <a:spcPct val="100000"/>
              </a:lnSpc>
              <a:spcBef>
                <a:spcPts val="505"/>
              </a:spcBef>
              <a:buClr>
                <a:srgbClr val="0075C9"/>
              </a:buClr>
              <a:buFont typeface="Wingdings 2"/>
              <a:buChar char=""/>
              <a:tabLst>
                <a:tab pos="103505" algn="l"/>
              </a:tabLst>
            </a:pP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Recommended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1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dose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every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year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before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flu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season</a:t>
            </a:r>
            <a:endParaRPr sz="1000">
              <a:latin typeface="Corbel"/>
              <a:cs typeface="Corbel"/>
            </a:endParaRPr>
          </a:p>
          <a:p>
            <a:pPr marL="104139" marR="6985" indent="-91440">
              <a:lnSpc>
                <a:spcPts val="1100"/>
              </a:lnSpc>
              <a:spcBef>
                <a:spcPts val="600"/>
              </a:spcBef>
              <a:buClr>
                <a:srgbClr val="0075C9"/>
              </a:buClr>
              <a:buFont typeface="Wingdings 2"/>
              <a:buChar char=""/>
              <a:tabLst>
                <a:tab pos="104139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Studies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showing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flu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significantly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 decreased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risk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for</a:t>
            </a:r>
            <a:r>
              <a:rPr dirty="0" sz="1000" spc="-4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Alzheimer’s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Disease</a:t>
            </a:r>
            <a:r>
              <a:rPr dirty="0" sz="1000" spc="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(</a:t>
            </a:r>
            <a:r>
              <a:rPr dirty="0" sz="1000" spc="-10" i="1">
                <a:solidFill>
                  <a:srgbClr val="002D5D"/>
                </a:solidFill>
                <a:latin typeface="Corbel"/>
                <a:cs typeface="Corbel"/>
              </a:rPr>
              <a:t>Neurology</a:t>
            </a:r>
            <a:r>
              <a:rPr dirty="0" sz="1000" spc="-45" i="1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April 1,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2026)</a:t>
            </a:r>
            <a:endParaRPr sz="1000">
              <a:latin typeface="Corbel"/>
              <a:cs typeface="Corbel"/>
            </a:endParaRPr>
          </a:p>
          <a:p>
            <a:pPr marL="103505" indent="-90805">
              <a:lnSpc>
                <a:spcPct val="100000"/>
              </a:lnSpc>
              <a:spcBef>
                <a:spcPts val="490"/>
              </a:spcBef>
              <a:buClr>
                <a:srgbClr val="0075C9"/>
              </a:buClr>
              <a:buFont typeface="Wingdings 2"/>
              <a:buChar char=""/>
              <a:tabLst>
                <a:tab pos="10350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Covered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by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Medicare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Part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50">
                <a:solidFill>
                  <a:srgbClr val="002D5D"/>
                </a:solidFill>
                <a:latin typeface="Corbel"/>
                <a:cs typeface="Corbel"/>
              </a:rPr>
              <a:t>B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25500" y="8914383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844550" y="5467350"/>
            <a:ext cx="6083300" cy="3416300"/>
          </a:xfrm>
          <a:custGeom>
            <a:avLst/>
            <a:gdLst/>
            <a:ahLst/>
            <a:cxnLst/>
            <a:rect l="l" t="t" r="r" b="b"/>
            <a:pathLst>
              <a:path w="6083300" h="3416300">
                <a:moveTo>
                  <a:pt x="0" y="0"/>
                </a:moveTo>
                <a:lnTo>
                  <a:pt x="6083300" y="0"/>
                </a:lnTo>
                <a:lnTo>
                  <a:pt x="6083300" y="3416300"/>
                </a:lnTo>
                <a:lnTo>
                  <a:pt x="0" y="3416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599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latin typeface="Calibri"/>
                <a:cs typeface="Calibri"/>
              </a:rPr>
              <a:t>5/8/26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38200" y="1168400"/>
            <a:ext cx="6096000" cy="3299460"/>
            <a:chOff x="838200" y="1168400"/>
            <a:chExt cx="6096000" cy="32994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1168400"/>
              <a:ext cx="6096000" cy="92049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746125" y="1547875"/>
              <a:ext cx="188595" cy="2665730"/>
            </a:xfrm>
            <a:custGeom>
              <a:avLst/>
              <a:gdLst/>
              <a:ahLst/>
              <a:cxnLst/>
              <a:rect l="l" t="t" r="r" b="b"/>
              <a:pathLst>
                <a:path w="188595" h="2665729">
                  <a:moveTo>
                    <a:pt x="188074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88074" y="2665476"/>
                  </a:lnTo>
                  <a:lnTo>
                    <a:pt x="188074" y="0"/>
                  </a:lnTo>
                  <a:close/>
                </a:path>
              </a:pathLst>
            </a:custGeom>
            <a:solidFill>
              <a:srgbClr val="C8C8C8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4301" y="4065638"/>
              <a:ext cx="1032417" cy="402145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844550" y="11747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endParaRPr sz="1800">
              <a:latin typeface="Times New Roman"/>
              <a:cs typeface="Times New Roman"/>
            </a:endParaRPr>
          </a:p>
          <a:p>
            <a:pPr algn="ctr" marR="177165">
              <a:lnSpc>
                <a:spcPct val="100000"/>
              </a:lnSpc>
            </a:pPr>
            <a:r>
              <a:rPr dirty="0" sz="1800" spc="-55">
                <a:solidFill>
                  <a:srgbClr val="0075C9"/>
                </a:solidFill>
                <a:latin typeface="Corbel"/>
                <a:cs typeface="Corbel"/>
              </a:rPr>
              <a:t>Poll</a:t>
            </a:r>
            <a:r>
              <a:rPr dirty="0" sz="1800" spc="-110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800" spc="-35">
                <a:solidFill>
                  <a:srgbClr val="0075C9"/>
                </a:solidFill>
                <a:latin typeface="Corbel"/>
                <a:cs typeface="Corbel"/>
              </a:rPr>
              <a:t>Question</a:t>
            </a:r>
            <a:r>
              <a:rPr dirty="0" sz="1800" spc="-30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800" spc="-50">
                <a:solidFill>
                  <a:srgbClr val="0075C9"/>
                </a:solidFill>
                <a:latin typeface="Corbel"/>
                <a:cs typeface="Corbel"/>
              </a:rPr>
              <a:t>2</a:t>
            </a:r>
            <a:endParaRPr sz="18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18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180"/>
              </a:spcBef>
            </a:pPr>
            <a:endParaRPr sz="1800">
              <a:latin typeface="Corbel"/>
              <a:cs typeface="Corbel"/>
            </a:endParaRPr>
          </a:p>
          <a:p>
            <a:pPr marL="351790" marR="543560" indent="-91440">
              <a:lnSpc>
                <a:spcPts val="1100"/>
              </a:lnSpc>
              <a:buClr>
                <a:srgbClr val="0075C9"/>
              </a:buClr>
              <a:buFont typeface="Wingdings 2"/>
              <a:buChar char=""/>
              <a:tabLst>
                <a:tab pos="351790" algn="l"/>
              </a:tabLst>
            </a:pP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5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Wellness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Director of</a:t>
            </a:r>
            <a:r>
              <a:rPr dirty="0" sz="1000" spc="-7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Valley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Manor</a:t>
            </a:r>
            <a:r>
              <a:rPr dirty="0" sz="1000" spc="-4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Assisted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Living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contacts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you.</a:t>
            </a:r>
            <a:r>
              <a:rPr dirty="0" sz="1000" spc="114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residents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are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asking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her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what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side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effects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they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may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experience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from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flu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and/or</a:t>
            </a:r>
            <a:r>
              <a:rPr dirty="0" sz="10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COVID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upcoming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inhouse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vaccination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clinic.</a:t>
            </a:r>
            <a:r>
              <a:rPr dirty="0" sz="1000" spc="114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What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do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you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tell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her?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490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A.</a:t>
            </a:r>
            <a:r>
              <a:rPr dirty="0" sz="1000" spc="1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Side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effects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resolve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in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1-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3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days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are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generally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mild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moderate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385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B.</a:t>
            </a:r>
            <a:r>
              <a:rPr dirty="0" sz="1000" spc="10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They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may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have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redness,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pain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&amp;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swelling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at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injection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site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505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C.</a:t>
            </a:r>
            <a:r>
              <a:rPr dirty="0" sz="1000" spc="1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They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may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experience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body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aches,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headache,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and/or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fever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505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D.</a:t>
            </a:r>
            <a:r>
              <a:rPr dirty="0" sz="1000" spc="1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All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above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25500" y="4621784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15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838200" y="5461000"/>
            <a:ext cx="6096000" cy="3299460"/>
            <a:chOff x="838200" y="5461000"/>
            <a:chExt cx="6096000" cy="3299460"/>
          </a:xfrm>
        </p:grpSpPr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5461000"/>
              <a:ext cx="6096000" cy="920496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6746125" y="5840475"/>
              <a:ext cx="188595" cy="2665730"/>
            </a:xfrm>
            <a:custGeom>
              <a:avLst/>
              <a:gdLst/>
              <a:ahLst/>
              <a:cxnLst/>
              <a:rect l="l" t="t" r="r" b="b"/>
              <a:pathLst>
                <a:path w="188595" h="2665729">
                  <a:moveTo>
                    <a:pt x="188074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88074" y="2665476"/>
                  </a:lnTo>
                  <a:lnTo>
                    <a:pt x="188074" y="0"/>
                  </a:lnTo>
                  <a:close/>
                </a:path>
              </a:pathLst>
            </a:custGeom>
            <a:solidFill>
              <a:srgbClr val="C8C8C8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4301" y="8358238"/>
              <a:ext cx="1032417" cy="402145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1356804" y="7673632"/>
            <a:ext cx="685800" cy="1651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All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above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4" name="object 14" descr=""/>
          <p:cNvSpPr txBox="1"/>
          <p:nvPr/>
        </p:nvSpPr>
        <p:spPr>
          <a:xfrm>
            <a:off x="844550" y="54673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endParaRPr sz="1800">
              <a:latin typeface="Times New Roman"/>
              <a:cs typeface="Times New Roman"/>
            </a:endParaRPr>
          </a:p>
          <a:p>
            <a:pPr algn="ctr" marR="175895">
              <a:lnSpc>
                <a:spcPct val="100000"/>
              </a:lnSpc>
            </a:pPr>
            <a:r>
              <a:rPr dirty="0" sz="1800" spc="-55">
                <a:solidFill>
                  <a:srgbClr val="0075C9"/>
                </a:solidFill>
                <a:latin typeface="Corbel"/>
                <a:cs typeface="Corbel"/>
              </a:rPr>
              <a:t>Poll</a:t>
            </a:r>
            <a:r>
              <a:rPr dirty="0" sz="1800" spc="-125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800" spc="-35">
                <a:solidFill>
                  <a:srgbClr val="0075C9"/>
                </a:solidFill>
                <a:latin typeface="Corbel"/>
                <a:cs typeface="Corbel"/>
              </a:rPr>
              <a:t>Question</a:t>
            </a:r>
            <a:r>
              <a:rPr dirty="0" sz="1800" spc="-50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800">
                <a:solidFill>
                  <a:srgbClr val="0075C9"/>
                </a:solidFill>
                <a:latin typeface="Corbel"/>
                <a:cs typeface="Corbel"/>
              </a:rPr>
              <a:t>2</a:t>
            </a:r>
            <a:r>
              <a:rPr dirty="0" sz="1800" spc="95">
                <a:solidFill>
                  <a:srgbClr val="0075C9"/>
                </a:solidFill>
                <a:latin typeface="Corbel"/>
                <a:cs typeface="Corbel"/>
              </a:rPr>
              <a:t>  </a:t>
            </a:r>
            <a:r>
              <a:rPr dirty="0" sz="1800" spc="-10">
                <a:solidFill>
                  <a:srgbClr val="0075C9"/>
                </a:solidFill>
                <a:latin typeface="Corbel"/>
                <a:cs typeface="Corbel"/>
              </a:rPr>
              <a:t>Answer</a:t>
            </a:r>
            <a:endParaRPr sz="18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755"/>
              </a:spcBef>
            </a:pPr>
            <a:endParaRPr sz="1800">
              <a:latin typeface="Corbel"/>
              <a:cs typeface="Corbel"/>
            </a:endParaRPr>
          </a:p>
          <a:p>
            <a:pPr marL="351790" marR="543560" indent="-91440">
              <a:lnSpc>
                <a:spcPct val="91000"/>
              </a:lnSpc>
              <a:buClr>
                <a:srgbClr val="0075C9"/>
              </a:buClr>
              <a:buFont typeface="Wingdings 2"/>
              <a:buChar char=""/>
              <a:tabLst>
                <a:tab pos="351790" algn="l"/>
              </a:tabLst>
            </a:pP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5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Wellness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Director of</a:t>
            </a:r>
            <a:r>
              <a:rPr dirty="0" sz="1000" spc="-7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Valley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Manor</a:t>
            </a:r>
            <a:r>
              <a:rPr dirty="0" sz="1000" spc="-4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Assisted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Living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contacts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you.</a:t>
            </a:r>
            <a:r>
              <a:rPr dirty="0" sz="1000" spc="114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residents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are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asking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her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what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side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effects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they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may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experience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from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flu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and/or</a:t>
            </a:r>
            <a:r>
              <a:rPr dirty="0" sz="10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COVID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upcoming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inhouse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vaccination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clinic.</a:t>
            </a:r>
            <a:r>
              <a:rPr dirty="0" sz="1000" spc="114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What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do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you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tell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her?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505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A.</a:t>
            </a:r>
            <a:r>
              <a:rPr dirty="0" sz="1000" spc="35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effects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resolve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in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1-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3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days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are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generally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mild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moderate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409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B.</a:t>
            </a:r>
            <a:r>
              <a:rPr dirty="0" sz="1000" spc="10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They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may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have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redness,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pain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&amp;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swelling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at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injection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site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505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C.</a:t>
            </a:r>
            <a:r>
              <a:rPr dirty="0" sz="1000" spc="1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They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may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experience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body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aches,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headache,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and/or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fever</a:t>
            </a:r>
            <a:endParaRPr sz="1000">
              <a:latin typeface="Corbel"/>
              <a:cs typeface="Corbel"/>
            </a:endParaRPr>
          </a:p>
          <a:p>
            <a:pPr marL="351155" indent="-90805">
              <a:lnSpc>
                <a:spcPct val="100000"/>
              </a:lnSpc>
              <a:spcBef>
                <a:spcPts val="500"/>
              </a:spcBef>
              <a:buClr>
                <a:srgbClr val="0075C9"/>
              </a:buClr>
              <a:buFont typeface="Wingdings 2"/>
              <a:buChar char=""/>
              <a:tabLst>
                <a:tab pos="351155" algn="l"/>
              </a:tabLst>
            </a:pP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D.</a:t>
            </a:r>
            <a:endParaRPr sz="1000">
              <a:latin typeface="Corbel"/>
              <a:cs typeface="Corbel"/>
            </a:endParaRPr>
          </a:p>
          <a:p>
            <a:pPr marL="351790" marR="647700" indent="-91440">
              <a:lnSpc>
                <a:spcPts val="1100"/>
              </a:lnSpc>
              <a:spcBef>
                <a:spcPts val="600"/>
              </a:spcBef>
              <a:buClr>
                <a:srgbClr val="0075C9"/>
              </a:buClr>
              <a:buFont typeface="Wingdings 2"/>
              <a:buChar char=""/>
              <a:tabLst>
                <a:tab pos="351790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Answer:</a:t>
            </a:r>
            <a:r>
              <a:rPr dirty="0" sz="1000" spc="13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After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any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injectable vaccine,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there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can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redness,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pain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swelling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at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injection site.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Flu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and</a:t>
            </a:r>
            <a:r>
              <a:rPr dirty="0" sz="10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COVID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vaccine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side effects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are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very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similar, including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headache,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fever,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muscle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aches.</a:t>
            </a:r>
            <a:endParaRPr sz="1000">
              <a:latin typeface="Corbel"/>
              <a:cs typeface="Corbel"/>
            </a:endParaRPr>
          </a:p>
          <a:p>
            <a:pPr marL="351790">
              <a:lnSpc>
                <a:spcPts val="944"/>
              </a:lnSpc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Side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effects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tend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mild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moderate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resolve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in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1-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3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days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most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often.</a:t>
            </a:r>
            <a:r>
              <a:rPr dirty="0" sz="1000" spc="1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Thus,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correct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answer</a:t>
            </a:r>
            <a:endParaRPr sz="1000">
              <a:latin typeface="Corbel"/>
              <a:cs typeface="Corbel"/>
            </a:endParaRPr>
          </a:p>
          <a:p>
            <a:pPr marL="351790">
              <a:lnSpc>
                <a:spcPts val="1150"/>
              </a:lnSpc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is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D.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25500" y="8914383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16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599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latin typeface="Calibri"/>
                <a:cs typeface="Calibri"/>
              </a:rPr>
              <a:t>5/8/26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38200" y="1546352"/>
            <a:ext cx="6096000" cy="2673350"/>
            <a:chOff x="838200" y="1546352"/>
            <a:chExt cx="6096000" cy="267335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1546352"/>
              <a:ext cx="1722120" cy="267309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746125" y="1547876"/>
              <a:ext cx="188595" cy="2665730"/>
            </a:xfrm>
            <a:custGeom>
              <a:avLst/>
              <a:gdLst/>
              <a:ahLst/>
              <a:cxnLst/>
              <a:rect l="l" t="t" r="r" b="b"/>
              <a:pathLst>
                <a:path w="188595" h="2665729">
                  <a:moveTo>
                    <a:pt x="188074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88074" y="2665476"/>
                  </a:lnTo>
                  <a:lnTo>
                    <a:pt x="188074" y="0"/>
                  </a:lnTo>
                  <a:close/>
                </a:path>
              </a:pathLst>
            </a:custGeom>
            <a:solidFill>
              <a:srgbClr val="C8C8C8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97679" y="2252980"/>
            <a:ext cx="13582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5">
                <a:solidFill>
                  <a:srgbClr val="0075C9"/>
                </a:solidFill>
                <a:latin typeface="Corbel"/>
                <a:cs typeface="Corbel"/>
              </a:rPr>
              <a:t>Pneumococcal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97679" y="2761995"/>
            <a:ext cx="1327150" cy="70231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60"/>
              </a:spcBef>
            </a:pPr>
            <a:r>
              <a:rPr dirty="0" sz="1200" spc="-10">
                <a:solidFill>
                  <a:srgbClr val="0075C9"/>
                </a:solidFill>
                <a:latin typeface="Corbel"/>
                <a:cs typeface="Corbel"/>
              </a:rPr>
              <a:t>PCV21(Capvaxive) </a:t>
            </a:r>
            <a:r>
              <a:rPr dirty="0" sz="1200" spc="-40">
                <a:solidFill>
                  <a:srgbClr val="0075C9"/>
                </a:solidFill>
                <a:latin typeface="Corbel"/>
                <a:cs typeface="Corbel"/>
              </a:rPr>
              <a:t>PCV20</a:t>
            </a:r>
            <a:r>
              <a:rPr dirty="0" sz="1200" spc="-15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200" spc="-40">
                <a:solidFill>
                  <a:srgbClr val="0075C9"/>
                </a:solidFill>
                <a:latin typeface="Corbel"/>
                <a:cs typeface="Corbel"/>
              </a:rPr>
              <a:t>(Prevnar</a:t>
            </a:r>
            <a:r>
              <a:rPr dirty="0" sz="1200" spc="-20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200" spc="-25">
                <a:solidFill>
                  <a:srgbClr val="0075C9"/>
                </a:solidFill>
                <a:latin typeface="Corbel"/>
                <a:cs typeface="Corbel"/>
              </a:rPr>
              <a:t>20) </a:t>
            </a:r>
            <a:r>
              <a:rPr dirty="0" sz="1200" spc="-35">
                <a:solidFill>
                  <a:srgbClr val="0075C9"/>
                </a:solidFill>
                <a:latin typeface="Corbel"/>
                <a:cs typeface="Corbel"/>
              </a:rPr>
              <a:t>PCV15 </a:t>
            </a:r>
            <a:r>
              <a:rPr dirty="0" sz="1200" spc="-40">
                <a:solidFill>
                  <a:srgbClr val="0075C9"/>
                </a:solidFill>
                <a:latin typeface="Corbel"/>
                <a:cs typeface="Corbel"/>
              </a:rPr>
              <a:t>(Vaxneuvance)</a:t>
            </a:r>
            <a:r>
              <a:rPr dirty="0" sz="1200" spc="500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200" spc="-45">
                <a:solidFill>
                  <a:srgbClr val="0075C9"/>
                </a:solidFill>
                <a:latin typeface="Corbel"/>
                <a:cs typeface="Corbel"/>
              </a:rPr>
              <a:t>PPSV23</a:t>
            </a:r>
            <a:r>
              <a:rPr dirty="0" sz="1200" spc="5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000" spc="-40">
                <a:solidFill>
                  <a:srgbClr val="0075C9"/>
                </a:solidFill>
                <a:latin typeface="Corbel"/>
                <a:cs typeface="Corbel"/>
              </a:rPr>
              <a:t>(Pneumovax</a:t>
            </a:r>
            <a:r>
              <a:rPr dirty="0" sz="1000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75C9"/>
                </a:solidFill>
                <a:latin typeface="Corbel"/>
                <a:cs typeface="Corbel"/>
              </a:rPr>
              <a:t>23)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805176" y="1796796"/>
            <a:ext cx="3597275" cy="1854200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103505" indent="-90805">
              <a:lnSpc>
                <a:spcPct val="100000"/>
              </a:lnSpc>
              <a:spcBef>
                <a:spcPts val="600"/>
              </a:spcBef>
              <a:buClr>
                <a:srgbClr val="0075C9"/>
              </a:buClr>
              <a:buFont typeface="Wingdings 2"/>
              <a:buChar char=""/>
              <a:tabLst>
                <a:tab pos="10350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There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are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more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than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100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serotypes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of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pneumococcal bacteria</a:t>
            </a:r>
            <a:endParaRPr sz="1000">
              <a:latin typeface="Corbel"/>
              <a:cs typeface="Corbel"/>
            </a:endParaRPr>
          </a:p>
          <a:p>
            <a:pPr marL="104139" marR="18415" indent="-91440">
              <a:lnSpc>
                <a:spcPts val="1100"/>
              </a:lnSpc>
              <a:spcBef>
                <a:spcPts val="625"/>
              </a:spcBef>
              <a:buClr>
                <a:srgbClr val="0075C9"/>
              </a:buClr>
              <a:buFont typeface="Wingdings 2"/>
              <a:buChar char=""/>
              <a:tabLst>
                <a:tab pos="104139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They cause pneumonia,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meningitis,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bacteremia,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 sinusitis and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otitis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media</a:t>
            </a:r>
            <a:endParaRPr sz="1000">
              <a:latin typeface="Corbel"/>
              <a:cs typeface="Corbel"/>
            </a:endParaRPr>
          </a:p>
          <a:p>
            <a:pPr marL="104139" marR="464184" indent="-91440">
              <a:lnSpc>
                <a:spcPts val="980"/>
              </a:lnSpc>
              <a:spcBef>
                <a:spcPts val="705"/>
              </a:spcBef>
              <a:buClr>
                <a:srgbClr val="0075C9"/>
              </a:buClr>
              <a:buFont typeface="Wingdings 2"/>
              <a:buChar char=""/>
              <a:tabLst>
                <a:tab pos="104139" algn="l"/>
              </a:tabLst>
            </a:pP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Recommendations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 are</a:t>
            </a:r>
            <a:r>
              <a:rPr dirty="0" sz="1000" spc="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dependent</a:t>
            </a:r>
            <a:r>
              <a:rPr dirty="0" sz="1000" spc="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on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individual’s</a:t>
            </a:r>
            <a:r>
              <a:rPr dirty="0" sz="1000" spc="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previous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pneumococcal</a:t>
            </a:r>
            <a:r>
              <a:rPr dirty="0" sz="1000" spc="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vaccination</a:t>
            </a:r>
            <a:r>
              <a:rPr dirty="0" sz="1000" spc="3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history</a:t>
            </a:r>
            <a:endParaRPr sz="1000">
              <a:latin typeface="Corbel"/>
              <a:cs typeface="Corbel"/>
            </a:endParaRPr>
          </a:p>
          <a:p>
            <a:pPr marL="104139" marR="5080" indent="-91440">
              <a:lnSpc>
                <a:spcPts val="1100"/>
              </a:lnSpc>
              <a:spcBef>
                <a:spcPts val="630"/>
              </a:spcBef>
              <a:buClr>
                <a:srgbClr val="0075C9"/>
              </a:buClr>
              <a:buFont typeface="Wingdings 2"/>
              <a:buChar char=""/>
              <a:tabLst>
                <a:tab pos="104139" algn="l"/>
              </a:tabLst>
            </a:pP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PneumoRecs</a:t>
            </a:r>
            <a:r>
              <a:rPr dirty="0" sz="1000" spc="-6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VaxAdvisor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 (free app for iOS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&amp;</a:t>
            </a:r>
            <a:r>
              <a:rPr dirty="0" sz="1000" spc="-4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Android or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web-based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version)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quickly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determine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patient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specific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recommendation</a:t>
            </a:r>
            <a:endParaRPr sz="1000">
              <a:latin typeface="Corbel"/>
              <a:cs typeface="Corbel"/>
            </a:endParaRPr>
          </a:p>
          <a:p>
            <a:pPr marL="104139" marR="257810" indent="-91440">
              <a:lnSpc>
                <a:spcPts val="1100"/>
              </a:lnSpc>
              <a:spcBef>
                <a:spcPts val="610"/>
              </a:spcBef>
              <a:buClr>
                <a:srgbClr val="0075C9"/>
              </a:buClr>
              <a:buFont typeface="Wingdings 2"/>
              <a:buChar char=""/>
              <a:tabLst>
                <a:tab pos="104139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Side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Effects: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pain,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redness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&amp;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swelling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at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injection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site,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fatigue,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headache,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muscle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aches,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joint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pain,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loss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of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appetite,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chills</a:t>
            </a:r>
            <a:endParaRPr sz="1000">
              <a:latin typeface="Corbel"/>
              <a:cs typeface="Corbel"/>
            </a:endParaRPr>
          </a:p>
          <a:p>
            <a:pPr marL="103505" indent="-90805">
              <a:lnSpc>
                <a:spcPct val="100000"/>
              </a:lnSpc>
              <a:spcBef>
                <a:spcPts val="370"/>
              </a:spcBef>
              <a:buClr>
                <a:srgbClr val="0075C9"/>
              </a:buClr>
              <a:buFont typeface="Wingdings 2"/>
              <a:buChar char=""/>
              <a:tabLst>
                <a:tab pos="10350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Covered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Medicare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Part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50">
                <a:solidFill>
                  <a:srgbClr val="002D5D"/>
                </a:solidFill>
                <a:latin typeface="Corbel"/>
                <a:cs typeface="Corbel"/>
              </a:rPr>
              <a:t>B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25500" y="4621784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17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844550" y="1174750"/>
            <a:ext cx="6083300" cy="3416300"/>
          </a:xfrm>
          <a:custGeom>
            <a:avLst/>
            <a:gdLst/>
            <a:ahLst/>
            <a:cxnLst/>
            <a:rect l="l" t="t" r="r" b="b"/>
            <a:pathLst>
              <a:path w="6083300" h="3416300">
                <a:moveTo>
                  <a:pt x="0" y="0"/>
                </a:moveTo>
                <a:lnTo>
                  <a:pt x="6083300" y="0"/>
                </a:lnTo>
                <a:lnTo>
                  <a:pt x="6083300" y="3416300"/>
                </a:lnTo>
                <a:lnTo>
                  <a:pt x="0" y="3416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838200" y="5838952"/>
            <a:ext cx="6096000" cy="2673350"/>
            <a:chOff x="838200" y="5838952"/>
            <a:chExt cx="6096000" cy="2673350"/>
          </a:xfrm>
        </p:grpSpPr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5838952"/>
              <a:ext cx="1722120" cy="2673096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6746125" y="5840476"/>
              <a:ext cx="188595" cy="2665730"/>
            </a:xfrm>
            <a:custGeom>
              <a:avLst/>
              <a:gdLst/>
              <a:ahLst/>
              <a:cxnLst/>
              <a:rect l="l" t="t" r="r" b="b"/>
              <a:pathLst>
                <a:path w="188595" h="2665729">
                  <a:moveTo>
                    <a:pt x="188074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88074" y="2665476"/>
                  </a:lnTo>
                  <a:lnTo>
                    <a:pt x="188074" y="0"/>
                  </a:lnTo>
                  <a:close/>
                </a:path>
              </a:pathLst>
            </a:custGeom>
            <a:solidFill>
              <a:srgbClr val="C8C8C8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997679" y="6380988"/>
            <a:ext cx="1409700" cy="796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30"/>
              </a:lnSpc>
              <a:spcBef>
                <a:spcPts val="100"/>
              </a:spcBef>
            </a:pPr>
            <a:r>
              <a:rPr dirty="0" sz="1800" spc="-25">
                <a:solidFill>
                  <a:srgbClr val="0075C9"/>
                </a:solidFill>
                <a:latin typeface="Corbel"/>
                <a:cs typeface="Corbel"/>
              </a:rPr>
              <a:t>RSV</a:t>
            </a:r>
            <a:endParaRPr sz="1800">
              <a:latin typeface="Corbel"/>
              <a:cs typeface="Corbel"/>
            </a:endParaRPr>
          </a:p>
          <a:p>
            <a:pPr marL="12700" marR="5080">
              <a:lnSpc>
                <a:spcPts val="2020"/>
              </a:lnSpc>
              <a:spcBef>
                <a:spcPts val="50"/>
              </a:spcBef>
            </a:pPr>
            <a:r>
              <a:rPr dirty="0" sz="1800" spc="-10">
                <a:solidFill>
                  <a:srgbClr val="0075C9"/>
                </a:solidFill>
                <a:latin typeface="Corbel"/>
                <a:cs typeface="Corbel"/>
              </a:rPr>
              <a:t>(Respiratory </a:t>
            </a:r>
            <a:r>
              <a:rPr dirty="0" sz="1800" spc="-35">
                <a:solidFill>
                  <a:srgbClr val="0075C9"/>
                </a:solidFill>
                <a:latin typeface="Corbel"/>
                <a:cs typeface="Corbel"/>
              </a:rPr>
              <a:t>Syncytial</a:t>
            </a:r>
            <a:r>
              <a:rPr dirty="0" sz="1800" spc="-130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800" spc="-30">
                <a:solidFill>
                  <a:srgbClr val="0075C9"/>
                </a:solidFill>
                <a:latin typeface="Corbel"/>
                <a:cs typeface="Corbel"/>
              </a:rPr>
              <a:t>Virus)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97679" y="7383780"/>
            <a:ext cx="1068705" cy="52832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12700" marR="5080">
              <a:lnSpc>
                <a:spcPct val="87500"/>
              </a:lnSpc>
              <a:spcBef>
                <a:spcPts val="280"/>
              </a:spcBef>
            </a:pPr>
            <a:r>
              <a:rPr dirty="0" sz="1200" spc="-35">
                <a:solidFill>
                  <a:srgbClr val="0075C9"/>
                </a:solidFill>
                <a:latin typeface="Corbel"/>
                <a:cs typeface="Corbel"/>
              </a:rPr>
              <a:t>Arexvy</a:t>
            </a:r>
            <a:r>
              <a:rPr dirty="0" sz="1200" spc="-30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200" spc="-10">
                <a:solidFill>
                  <a:srgbClr val="0075C9"/>
                </a:solidFill>
                <a:latin typeface="Corbel"/>
                <a:cs typeface="Corbel"/>
              </a:rPr>
              <a:t>(subunit) </a:t>
            </a:r>
            <a:r>
              <a:rPr dirty="0" sz="1200" spc="-40">
                <a:solidFill>
                  <a:srgbClr val="0075C9"/>
                </a:solidFill>
                <a:latin typeface="Corbel"/>
                <a:cs typeface="Corbel"/>
              </a:rPr>
              <a:t>mResvia</a:t>
            </a:r>
            <a:r>
              <a:rPr dirty="0" sz="1200" spc="-25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200" spc="-10">
                <a:solidFill>
                  <a:srgbClr val="0075C9"/>
                </a:solidFill>
                <a:latin typeface="Corbel"/>
                <a:cs typeface="Corbel"/>
              </a:rPr>
              <a:t>(mRNA) </a:t>
            </a:r>
            <a:r>
              <a:rPr dirty="0" sz="1200" spc="-35">
                <a:solidFill>
                  <a:srgbClr val="0075C9"/>
                </a:solidFill>
                <a:latin typeface="Corbel"/>
                <a:cs typeface="Corbel"/>
              </a:rPr>
              <a:t>Abrysvo</a:t>
            </a:r>
            <a:r>
              <a:rPr dirty="0" sz="1200" spc="-25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200" spc="-40">
                <a:solidFill>
                  <a:srgbClr val="0075C9"/>
                </a:solidFill>
                <a:latin typeface="Corbel"/>
                <a:cs typeface="Corbel"/>
              </a:rPr>
              <a:t>(subunit)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779776" y="6269228"/>
            <a:ext cx="3856354" cy="177800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9539" marR="486409" indent="-91440">
              <a:lnSpc>
                <a:spcPts val="1100"/>
              </a:lnSpc>
              <a:spcBef>
                <a:spcPts val="220"/>
              </a:spcBef>
              <a:buClr>
                <a:srgbClr val="0075C9"/>
              </a:buClr>
              <a:buFont typeface="Wingdings 2"/>
              <a:buChar char=""/>
              <a:tabLst>
                <a:tab pos="129539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Side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Effects: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Pain,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redness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&amp;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swelling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at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injection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site,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fatigue,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headache,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muscle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&amp;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joint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pain,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nausea</a:t>
            </a:r>
            <a:endParaRPr sz="1000">
              <a:latin typeface="Corbel"/>
              <a:cs typeface="Corbel"/>
            </a:endParaRPr>
          </a:p>
          <a:p>
            <a:pPr marL="129539" marR="150495" indent="-91440">
              <a:lnSpc>
                <a:spcPct val="89300"/>
              </a:lnSpc>
              <a:spcBef>
                <a:spcPts val="590"/>
              </a:spcBef>
              <a:buClr>
                <a:srgbClr val="0075C9"/>
              </a:buClr>
              <a:buFont typeface="Wingdings 2"/>
              <a:buChar char=""/>
              <a:tabLst>
                <a:tab pos="129539" algn="l"/>
              </a:tabLst>
            </a:pP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Recommended: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1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dose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for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adults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aged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75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older,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1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dose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for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adults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age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60-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74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years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with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risk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factor.</a:t>
            </a:r>
            <a:r>
              <a:rPr dirty="0" sz="1000" spc="15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Risk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factors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include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reside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in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5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nursing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home,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cardiovascular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 disease,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chronic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lung or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respiratory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disease,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diabetes,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obesity,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chronic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liver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disease,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others</a:t>
            </a:r>
            <a:endParaRPr sz="1000">
              <a:latin typeface="Corbel"/>
              <a:cs typeface="Corbel"/>
            </a:endParaRPr>
          </a:p>
          <a:p>
            <a:pPr marL="129539" marR="30480" indent="-91440">
              <a:lnSpc>
                <a:spcPct val="88700"/>
              </a:lnSpc>
              <a:spcBef>
                <a:spcPts val="640"/>
              </a:spcBef>
              <a:buClr>
                <a:srgbClr val="0075C9"/>
              </a:buClr>
              <a:buFont typeface="Wingdings 2"/>
              <a:buChar char=""/>
              <a:tabLst>
                <a:tab pos="129539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One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time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dose,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best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given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in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late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summer/early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fall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just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before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RSV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season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but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can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given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anytime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of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year.</a:t>
            </a:r>
            <a:r>
              <a:rPr dirty="0" sz="1000" spc="-7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Vaccines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are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being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monitored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for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how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long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immunity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lasts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if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adults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would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need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2</a:t>
            </a:r>
            <a:r>
              <a:rPr dirty="0" baseline="23809" sz="1050">
                <a:solidFill>
                  <a:srgbClr val="002D5D"/>
                </a:solidFill>
                <a:latin typeface="Corbel"/>
                <a:cs typeface="Corbel"/>
              </a:rPr>
              <a:t>nd</a:t>
            </a:r>
            <a:r>
              <a:rPr dirty="0" baseline="23809" sz="1050" spc="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dose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in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future.</a:t>
            </a:r>
            <a:endParaRPr sz="1000">
              <a:latin typeface="Corbel"/>
              <a:cs typeface="Corbel"/>
            </a:endParaRPr>
          </a:p>
          <a:p>
            <a:pPr marL="128905" indent="-90805">
              <a:lnSpc>
                <a:spcPct val="100000"/>
              </a:lnSpc>
              <a:spcBef>
                <a:spcPts val="505"/>
              </a:spcBef>
              <a:buClr>
                <a:srgbClr val="0075C9"/>
              </a:buClr>
              <a:buFont typeface="Wingdings 2"/>
              <a:buChar char=""/>
              <a:tabLst>
                <a:tab pos="12890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Covered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Medicare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Part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50">
                <a:solidFill>
                  <a:srgbClr val="002D5D"/>
                </a:solidFill>
                <a:latin typeface="Corbel"/>
                <a:cs typeface="Corbel"/>
              </a:rPr>
              <a:t>D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25500" y="8914383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18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844550" y="5467350"/>
            <a:ext cx="6083300" cy="3416300"/>
          </a:xfrm>
          <a:custGeom>
            <a:avLst/>
            <a:gdLst/>
            <a:ahLst/>
            <a:cxnLst/>
            <a:rect l="l" t="t" r="r" b="b"/>
            <a:pathLst>
              <a:path w="6083300" h="3416300">
                <a:moveTo>
                  <a:pt x="0" y="0"/>
                </a:moveTo>
                <a:lnTo>
                  <a:pt x="6083300" y="0"/>
                </a:lnTo>
                <a:lnTo>
                  <a:pt x="6083300" y="3416300"/>
                </a:lnTo>
                <a:lnTo>
                  <a:pt x="0" y="3416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A305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Lisa Starnes</dc:creator>
  <dc:title>Day 2 Session 2 Vaccines-George</dc:title>
  <dcterms:created xsi:type="dcterms:W3CDTF">2026-05-11T12:29:11Z</dcterms:created>
  <dcterms:modified xsi:type="dcterms:W3CDTF">2026-05-11T12:29:11Z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2026-05-08T00:00:00Z</vt:filetime>
  </property>
  <property fmtid="{D5CDD505-2E9C-101B-9397-08002B2CF9AE}" pid="3" name="Creator">
    <vt:lpwstr>PowerPoint</vt:lpwstr>
  </property>
  <property fmtid="{D5CDD505-2E9C-101B-9397-08002B2CF9AE}" pid="4" name="LastSaved">
    <vt:filetime>2026-05-11T00:00:00Z</vt:filetime>
  </property>
  <property fmtid="{D5CDD505-2E9C-101B-9397-08002B2CF9AE}" pid="5" name="Producer">
    <vt:lpwstr>3-Heights(TM) PDF Security Shell 4.8.25.2 (http://www.pdf-tools.com)</vt:lpwstr>
  </property>
</Properties>
</file>