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7772400" cy="10058400"/>
  <p:notesSz cx="7772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75C9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75C9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75C9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75C9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2297" y="1423923"/>
            <a:ext cx="3269615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75C9"/>
                </a:solidFill>
                <a:latin typeface="Corbel"/>
                <a:cs typeface="Corbe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93050" y="9693572"/>
            <a:ext cx="238125" cy="227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hyperlink" Target="http://www.heart.org/" TargetMode="External"/><Relationship Id="rId5" Type="http://schemas.openxmlformats.org/officeDocument/2006/relationships/hyperlink" Target="http://www.heart.org/en/healthy-living/healthy-eating/losing-weight/bmi-in-adults" TargetMode="External"/><Relationship Id="rId6" Type="http://schemas.openxmlformats.org/officeDocument/2006/relationships/hyperlink" Target="http://www.lung.org/blog/respiratory-rate-vital-signs" TargetMode="External"/><Relationship Id="rId7" Type="http://schemas.openxmlformats.org/officeDocument/2006/relationships/hyperlink" Target="http://www.heart.org/en/healthy-living/fitness/fitness-basics/target-heart-rates" TargetMode="External"/><Relationship Id="rId8" Type="http://schemas.openxmlformats.org/officeDocument/2006/relationships/hyperlink" Target="http://www.ncbi.nlm.nih.gov/books/NBK556098/" TargetMode="External"/><Relationship Id="rId9" Type="http://schemas.openxmlformats.org/officeDocument/2006/relationships/hyperlink" Target="http://www.heart.org/en/health-topics/high-blood-pressure/understanding-blood-pressure-" TargetMode="External"/><Relationship Id="rId10" Type="http://schemas.openxmlformats.org/officeDocument/2006/relationships/image" Target="../media/image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20.jpg"/><Relationship Id="rId5" Type="http://schemas.openxmlformats.org/officeDocument/2006/relationships/image" Target="../media/image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21.png"/><Relationship Id="rId4" Type="http://schemas.openxmlformats.org/officeDocument/2006/relationships/image" Target="../media/image4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546352"/>
            <a:ext cx="4572000" cy="2673096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5473331" y="1549400"/>
            <a:ext cx="1463040" cy="2667000"/>
            <a:chOff x="5473331" y="1549400"/>
            <a:chExt cx="1463040" cy="2667000"/>
          </a:xfrm>
        </p:grpSpPr>
        <p:sp>
          <p:nvSpPr>
            <p:cNvPr id="5" name="object 5" descr=""/>
            <p:cNvSpPr/>
            <p:nvPr/>
          </p:nvSpPr>
          <p:spPr>
            <a:xfrm>
              <a:off x="5473331" y="1549400"/>
              <a:ext cx="1463040" cy="2667000"/>
            </a:xfrm>
            <a:custGeom>
              <a:avLst/>
              <a:gdLst/>
              <a:ahLst/>
              <a:cxnLst/>
              <a:rect l="l" t="t" r="r" b="b"/>
              <a:pathLst>
                <a:path w="1463040" h="2667000">
                  <a:moveTo>
                    <a:pt x="1462658" y="0"/>
                  </a:moveTo>
                  <a:lnTo>
                    <a:pt x="0" y="0"/>
                  </a:lnTo>
                  <a:lnTo>
                    <a:pt x="0" y="2667000"/>
                  </a:lnTo>
                  <a:lnTo>
                    <a:pt x="1462658" y="2667000"/>
                  </a:lnTo>
                  <a:lnTo>
                    <a:pt x="1462658" y="0"/>
                  </a:lnTo>
                  <a:close/>
                </a:path>
              </a:pathLst>
            </a:custGeom>
            <a:solidFill>
              <a:srgbClr val="C8C8C8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7469" y="3626269"/>
              <a:ext cx="1194371" cy="465226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844550" y="1174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1416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15"/>
              </a:spcBef>
            </a:pPr>
            <a:endParaRPr sz="2700">
              <a:latin typeface="Times New Roman"/>
              <a:cs typeface="Times New Roman"/>
            </a:endParaRPr>
          </a:p>
          <a:p>
            <a:pPr marL="299085" marR="1574800">
              <a:lnSpc>
                <a:spcPts val="2880"/>
              </a:lnSpc>
            </a:pPr>
            <a:r>
              <a:rPr dirty="0" sz="2700" spc="-65" b="1">
                <a:solidFill>
                  <a:srgbClr val="0075C9"/>
                </a:solidFill>
                <a:latin typeface="Corbel"/>
                <a:cs typeface="Corbel"/>
              </a:rPr>
              <a:t>Using</a:t>
            </a:r>
            <a:r>
              <a:rPr dirty="0" sz="2700" spc="-7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700" spc="-55" b="1">
                <a:solidFill>
                  <a:srgbClr val="0075C9"/>
                </a:solidFill>
                <a:latin typeface="Corbel"/>
                <a:cs typeface="Corbel"/>
              </a:rPr>
              <a:t>Medication</a:t>
            </a:r>
            <a:r>
              <a:rPr dirty="0" sz="2700" spc="-7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700" spc="-45" b="1">
                <a:solidFill>
                  <a:srgbClr val="0075C9"/>
                </a:solidFill>
                <a:latin typeface="Corbel"/>
                <a:cs typeface="Corbel"/>
              </a:rPr>
              <a:t>Parameters to</a:t>
            </a:r>
            <a:r>
              <a:rPr dirty="0" sz="2700" spc="-8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700" spc="-55" b="1">
                <a:solidFill>
                  <a:srgbClr val="0075C9"/>
                </a:solidFill>
                <a:latin typeface="Corbel"/>
                <a:cs typeface="Corbel"/>
              </a:rPr>
              <a:t>Improve</a:t>
            </a:r>
            <a:r>
              <a:rPr dirty="0" sz="2700" spc="-7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700" spc="-60" b="1">
                <a:solidFill>
                  <a:srgbClr val="0075C9"/>
                </a:solidFill>
                <a:latin typeface="Corbel"/>
                <a:cs typeface="Corbel"/>
              </a:rPr>
              <a:t>Medication</a:t>
            </a:r>
            <a:r>
              <a:rPr dirty="0" sz="2700" spc="-13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700" spc="-40" b="1">
                <a:solidFill>
                  <a:srgbClr val="0075C9"/>
                </a:solidFill>
                <a:latin typeface="Corbel"/>
                <a:cs typeface="Corbel"/>
              </a:rPr>
              <a:t>Safety</a:t>
            </a:r>
            <a:endParaRPr sz="2700">
              <a:latin typeface="Corbel"/>
              <a:cs typeface="Corbel"/>
            </a:endParaRPr>
          </a:p>
          <a:p>
            <a:pPr marL="299085">
              <a:lnSpc>
                <a:spcPct val="100000"/>
              </a:lnSpc>
              <a:spcBef>
                <a:spcPts val="919"/>
              </a:spcBef>
            </a:pP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Cera</a:t>
            </a:r>
            <a:r>
              <a:rPr dirty="0" sz="1000" spc="-35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Roberts,</a:t>
            </a:r>
            <a:r>
              <a:rPr dirty="0" sz="1000" spc="-30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spc="-10" b="1">
                <a:solidFill>
                  <a:srgbClr val="1A305B"/>
                </a:solidFill>
                <a:latin typeface="Corbel"/>
                <a:cs typeface="Corbel"/>
              </a:rPr>
              <a:t>PharmD</a:t>
            </a:r>
            <a:endParaRPr sz="1000">
              <a:latin typeface="Corbel"/>
              <a:cs typeface="Corbel"/>
            </a:endParaRPr>
          </a:p>
          <a:p>
            <a:pPr marL="299085" marR="3383915">
              <a:lnSpc>
                <a:spcPts val="1510"/>
              </a:lnSpc>
              <a:spcBef>
                <a:spcPts val="80"/>
              </a:spcBef>
            </a:pPr>
            <a:r>
              <a:rPr dirty="0" sz="1000" spc="-10" b="1">
                <a:solidFill>
                  <a:srgbClr val="1A305B"/>
                </a:solidFill>
                <a:latin typeface="Corbel"/>
                <a:cs typeface="Corbel"/>
              </a:rPr>
              <a:t>Age-Friendly</a:t>
            </a:r>
            <a:r>
              <a:rPr dirty="0" sz="1000" spc="-15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spc="-10" b="1">
                <a:solidFill>
                  <a:srgbClr val="1A305B"/>
                </a:solidFill>
                <a:latin typeface="Corbel"/>
                <a:cs typeface="Corbel"/>
              </a:rPr>
              <a:t>Clinical</a:t>
            </a:r>
            <a:r>
              <a:rPr dirty="0" sz="1000" spc="-15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Consultant</a:t>
            </a:r>
            <a:r>
              <a:rPr dirty="0" sz="1000" spc="35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spc="-10" b="1">
                <a:solidFill>
                  <a:srgbClr val="1A305B"/>
                </a:solidFill>
                <a:latin typeface="Corbel"/>
                <a:cs typeface="Corbel"/>
              </a:rPr>
              <a:t>Pharmacist</a:t>
            </a:r>
            <a:r>
              <a:rPr dirty="0" sz="1000" spc="500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Guardian</a:t>
            </a:r>
            <a:r>
              <a:rPr dirty="0" sz="1000" spc="-20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Pharmacy</a:t>
            </a:r>
            <a:r>
              <a:rPr dirty="0" sz="1000" spc="-25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of</a:t>
            </a:r>
            <a:r>
              <a:rPr dirty="0" sz="1000" spc="-20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the</a:t>
            </a:r>
            <a:r>
              <a:rPr dirty="0" sz="1000" spc="-20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spc="-10" b="1">
                <a:solidFill>
                  <a:srgbClr val="1A305B"/>
                </a:solidFill>
                <a:latin typeface="Corbel"/>
                <a:cs typeface="Corbel"/>
              </a:rPr>
              <a:t>Heartland</a:t>
            </a:r>
            <a:endParaRPr sz="1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1000">
              <a:latin typeface="Corbel"/>
              <a:cs typeface="Corbel"/>
            </a:endParaRPr>
          </a:p>
          <a:p>
            <a:pPr marL="299085">
              <a:lnSpc>
                <a:spcPct val="100000"/>
              </a:lnSpc>
            </a:pP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Susan</a:t>
            </a:r>
            <a:r>
              <a:rPr dirty="0" sz="1000" spc="-35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Franken,</a:t>
            </a:r>
            <a:r>
              <a:rPr dirty="0" sz="1000" spc="-30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spc="-10" b="1">
                <a:solidFill>
                  <a:srgbClr val="1A305B"/>
                </a:solidFill>
                <a:latin typeface="Corbel"/>
                <a:cs typeface="Corbel"/>
              </a:rPr>
              <a:t>LPN/BSHM</a:t>
            </a:r>
            <a:endParaRPr sz="1000">
              <a:latin typeface="Corbel"/>
              <a:cs typeface="Corbel"/>
            </a:endParaRPr>
          </a:p>
          <a:p>
            <a:pPr marL="299085" marR="3321050">
              <a:lnSpc>
                <a:spcPts val="1510"/>
              </a:lnSpc>
              <a:spcBef>
                <a:spcPts val="80"/>
              </a:spcBef>
            </a:pPr>
            <a:r>
              <a:rPr dirty="0" sz="1000" spc="-10" b="1">
                <a:solidFill>
                  <a:srgbClr val="1A305B"/>
                </a:solidFill>
                <a:latin typeface="Corbel"/>
                <a:cs typeface="Corbel"/>
              </a:rPr>
              <a:t>Nurse</a:t>
            </a:r>
            <a:r>
              <a:rPr dirty="0" sz="1000" spc="-45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Account</a:t>
            </a:r>
            <a:r>
              <a:rPr dirty="0" sz="1000" spc="-15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spc="-10" b="1">
                <a:solidFill>
                  <a:srgbClr val="1A305B"/>
                </a:solidFill>
                <a:latin typeface="Corbel"/>
                <a:cs typeface="Corbel"/>
              </a:rPr>
              <a:t>Manager,</a:t>
            </a:r>
            <a:r>
              <a:rPr dirty="0" sz="1000" spc="-30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Supervisor</a:t>
            </a:r>
            <a:r>
              <a:rPr dirty="0" sz="1000" spc="-10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–</a:t>
            </a:r>
            <a:r>
              <a:rPr dirty="0" sz="1000" spc="-10" b="1">
                <a:solidFill>
                  <a:srgbClr val="1A305B"/>
                </a:solidFill>
                <a:latin typeface="Corbel"/>
                <a:cs typeface="Corbel"/>
              </a:rPr>
              <a:t> Kansas</a:t>
            </a:r>
            <a:r>
              <a:rPr dirty="0" sz="1000" spc="500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Guardian</a:t>
            </a:r>
            <a:r>
              <a:rPr dirty="0" sz="1000" spc="-20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Pharmacy</a:t>
            </a:r>
            <a:r>
              <a:rPr dirty="0" sz="1000" spc="-25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of</a:t>
            </a:r>
            <a:r>
              <a:rPr dirty="0" sz="1000" spc="-20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the</a:t>
            </a:r>
            <a:r>
              <a:rPr dirty="0" sz="1000" spc="-20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spc="-10" b="1">
                <a:solidFill>
                  <a:srgbClr val="1A305B"/>
                </a:solidFill>
                <a:latin typeface="Corbel"/>
                <a:cs typeface="Corbel"/>
              </a:rPr>
              <a:t>Heartland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25500" y="4621784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62626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838200" y="5461000"/>
            <a:ext cx="6096000" cy="3299460"/>
            <a:chOff x="838200" y="5461000"/>
            <a:chExt cx="6096000" cy="3299460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5461000"/>
              <a:ext cx="6096000" cy="92049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746125" y="58404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8358238"/>
              <a:ext cx="1032417" cy="402145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844550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261620" rIns="0" bIns="0" rtlCol="0" vert="horz">
            <a:spAutoFit/>
          </a:bodyPr>
          <a:lstStyle/>
          <a:p>
            <a:pPr marL="260350">
              <a:lnSpc>
                <a:spcPct val="100000"/>
              </a:lnSpc>
              <a:spcBef>
                <a:spcPts val="2060"/>
              </a:spcBef>
            </a:pPr>
            <a:r>
              <a:rPr dirty="0" sz="2400" spc="-10" b="1">
                <a:solidFill>
                  <a:srgbClr val="0075C9"/>
                </a:solidFill>
                <a:latin typeface="Corbel"/>
                <a:cs typeface="Corbel"/>
              </a:rPr>
              <a:t>Disclosures</a:t>
            </a:r>
            <a:endParaRPr sz="2400">
              <a:latin typeface="Corbel"/>
              <a:cs typeface="Corbel"/>
            </a:endParaRPr>
          </a:p>
          <a:p>
            <a:pPr marL="260350" marR="643255">
              <a:lnSpc>
                <a:spcPct val="91000"/>
              </a:lnSpc>
              <a:spcBef>
                <a:spcPts val="2685"/>
              </a:spcBef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content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within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this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presentation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provided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only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informational purposes.</a:t>
            </a:r>
            <a:r>
              <a:rPr dirty="0" sz="1000" spc="-7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presenters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attempt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ensure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that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all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data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information within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presentation’s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contents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are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accurate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obtained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from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reliable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sources but does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not represent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it to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error-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free.</a:t>
            </a:r>
            <a:endParaRPr sz="1000">
              <a:latin typeface="Corbel"/>
              <a:cs typeface="Corbel"/>
            </a:endParaRPr>
          </a:p>
          <a:p>
            <a:pPr marL="260350" marR="485775">
              <a:lnSpc>
                <a:spcPct val="89500"/>
              </a:lnSpc>
              <a:spcBef>
                <a:spcPts val="940"/>
              </a:spcBef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content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information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provided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this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presentation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not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intended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or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implied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substitute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professional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medical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advice,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diagnosis,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and/or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treatment.</a:t>
            </a:r>
            <a:r>
              <a:rPr dirty="0" sz="1000" spc="-5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Always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seek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advice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physician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or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other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qualified healthcare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provider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with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any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questions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regarding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medical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condition.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Never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disregard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professional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medical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advice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or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delay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seeking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it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because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information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located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within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this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presentation.</a:t>
            </a:r>
            <a:endParaRPr sz="1000">
              <a:latin typeface="Corbel"/>
              <a:cs typeface="Corbel"/>
            </a:endParaRPr>
          </a:p>
          <a:p>
            <a:pPr marL="260350" marR="668655">
              <a:lnSpc>
                <a:spcPct val="88000"/>
              </a:lnSpc>
              <a:spcBef>
                <a:spcPts val="935"/>
              </a:spcBef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This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presentation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contains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multiple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overviews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variety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Long-Term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Care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facility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statutes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regulations.</a:t>
            </a:r>
            <a:r>
              <a:rPr dirty="0" sz="1000" spc="-7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information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regarding these regulations is not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all-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inclusive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and should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not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be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substituted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legal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advice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or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guidance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with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respect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regulatory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compliance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nursing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facility.</a:t>
            </a:r>
            <a:endParaRPr sz="1000">
              <a:latin typeface="Corbel"/>
              <a:cs typeface="Corbel"/>
            </a:endParaRPr>
          </a:p>
          <a:p>
            <a:pPr marL="260350">
              <a:lnSpc>
                <a:spcPct val="100000"/>
              </a:lnSpc>
              <a:spcBef>
                <a:spcPts val="795"/>
              </a:spcBef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This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presentation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contains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Microsoft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Office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Copilot</a:t>
            </a:r>
            <a:r>
              <a:rPr dirty="0" sz="1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AI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generated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images.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4" name="object 14" descr=""/>
          <p:cNvSpPr txBox="1"/>
          <p:nvPr/>
        </p:nvSpPr>
        <p:spPr>
          <a:xfrm>
            <a:off x="825500" y="8914383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62626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546352"/>
            <a:ext cx="4572000" cy="2673096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5473331" y="1549400"/>
            <a:ext cx="1463040" cy="2667000"/>
            <a:chOff x="5473331" y="1549400"/>
            <a:chExt cx="1463040" cy="2667000"/>
          </a:xfrm>
        </p:grpSpPr>
        <p:sp>
          <p:nvSpPr>
            <p:cNvPr id="5" name="object 5" descr=""/>
            <p:cNvSpPr/>
            <p:nvPr/>
          </p:nvSpPr>
          <p:spPr>
            <a:xfrm>
              <a:off x="5473331" y="1549400"/>
              <a:ext cx="1463040" cy="2667000"/>
            </a:xfrm>
            <a:custGeom>
              <a:avLst/>
              <a:gdLst/>
              <a:ahLst/>
              <a:cxnLst/>
              <a:rect l="l" t="t" r="r" b="b"/>
              <a:pathLst>
                <a:path w="1463040" h="2667000">
                  <a:moveTo>
                    <a:pt x="1462658" y="0"/>
                  </a:moveTo>
                  <a:lnTo>
                    <a:pt x="0" y="0"/>
                  </a:lnTo>
                  <a:lnTo>
                    <a:pt x="0" y="2667000"/>
                  </a:lnTo>
                  <a:lnTo>
                    <a:pt x="1462658" y="2667000"/>
                  </a:lnTo>
                  <a:lnTo>
                    <a:pt x="1462658" y="0"/>
                  </a:lnTo>
                  <a:close/>
                </a:path>
              </a:pathLst>
            </a:custGeom>
            <a:solidFill>
              <a:srgbClr val="C8C8C8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7469" y="3626269"/>
              <a:ext cx="1194371" cy="46522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44550" y="1174750"/>
            <a:ext cx="6083300" cy="3416300"/>
          </a:xfrm>
          <a:prstGeom prst="rect"/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3000">
              <a:latin typeface="Times New Roman"/>
              <a:cs typeface="Times New Roman"/>
            </a:endParaRPr>
          </a:p>
          <a:p>
            <a:pPr marL="574040" marR="2910205">
              <a:lnSpc>
                <a:spcPts val="3190"/>
              </a:lnSpc>
              <a:spcBef>
                <a:spcPts val="5"/>
              </a:spcBef>
            </a:pPr>
            <a:r>
              <a:rPr dirty="0" sz="3000" spc="-105"/>
              <a:t>Self-</a:t>
            </a:r>
            <a:r>
              <a:rPr dirty="0" sz="3000" spc="-75"/>
              <a:t>Assessment </a:t>
            </a:r>
            <a:r>
              <a:rPr dirty="0" sz="3000" spc="-10"/>
              <a:t>Questions</a:t>
            </a:r>
            <a:endParaRPr sz="3000"/>
          </a:p>
        </p:txBody>
      </p:sp>
      <p:sp>
        <p:nvSpPr>
          <p:cNvPr id="8" name="object 8" descr=""/>
          <p:cNvSpPr txBox="1"/>
          <p:nvPr/>
        </p:nvSpPr>
        <p:spPr>
          <a:xfrm>
            <a:off x="825500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19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838200" y="5461000"/>
            <a:ext cx="6096000" cy="3299460"/>
            <a:chOff x="838200" y="5461000"/>
            <a:chExt cx="6096000" cy="3299460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5461000"/>
              <a:ext cx="6096000" cy="92049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746125" y="58404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8358238"/>
              <a:ext cx="1032417" cy="402145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1878926" y="5716523"/>
            <a:ext cx="38430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-45" b="1">
                <a:solidFill>
                  <a:srgbClr val="0075C9"/>
                </a:solidFill>
                <a:latin typeface="Corbel"/>
                <a:cs typeface="Corbel"/>
              </a:rPr>
              <a:t>Patient</a:t>
            </a:r>
            <a:r>
              <a:rPr dirty="0" sz="2400" spc="-14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400" spc="-30" b="1">
                <a:solidFill>
                  <a:srgbClr val="0075C9"/>
                </a:solidFill>
                <a:latin typeface="Corbel"/>
                <a:cs typeface="Corbel"/>
              </a:rPr>
              <a:t>Case</a:t>
            </a:r>
            <a:r>
              <a:rPr dirty="0" sz="2400" spc="-10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400" spc="-35" b="1">
                <a:solidFill>
                  <a:srgbClr val="0075C9"/>
                </a:solidFill>
                <a:latin typeface="Corbel"/>
                <a:cs typeface="Corbel"/>
              </a:rPr>
              <a:t>Scenario </a:t>
            </a:r>
            <a:r>
              <a:rPr dirty="0" sz="2400" b="1">
                <a:solidFill>
                  <a:srgbClr val="0075C9"/>
                </a:solidFill>
                <a:latin typeface="Corbel"/>
                <a:cs typeface="Corbel"/>
              </a:rPr>
              <a:t>–</a:t>
            </a:r>
            <a:r>
              <a:rPr dirty="0" sz="2400" spc="-4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400" spc="-80" b="1">
                <a:solidFill>
                  <a:srgbClr val="0075C9"/>
                </a:solidFill>
                <a:latin typeface="Corbel"/>
                <a:cs typeface="Corbel"/>
              </a:rPr>
              <a:t>Mr.</a:t>
            </a:r>
            <a:r>
              <a:rPr dirty="0" sz="2400" spc="-22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400" spc="-25" b="1">
                <a:solidFill>
                  <a:srgbClr val="0075C9"/>
                </a:solidFill>
                <a:latin typeface="Corbel"/>
                <a:cs typeface="Corbel"/>
              </a:rPr>
              <a:t>TS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104997" y="6347968"/>
            <a:ext cx="1722120" cy="218059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Patient</a:t>
            </a:r>
            <a:r>
              <a:rPr dirty="0" sz="11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 spc="-10">
                <a:solidFill>
                  <a:srgbClr val="002D5D"/>
                </a:solidFill>
                <a:latin typeface="Corbel"/>
                <a:cs typeface="Corbel"/>
              </a:rPr>
              <a:t>History:</a:t>
            </a:r>
            <a:endParaRPr sz="1100">
              <a:latin typeface="Corbel"/>
              <a:cs typeface="Corbel"/>
            </a:endParaRPr>
          </a:p>
          <a:p>
            <a:pPr marL="91440" marR="5080" indent="-91440">
              <a:lnSpc>
                <a:spcPct val="80400"/>
              </a:lnSpc>
              <a:spcBef>
                <a:spcPts val="525"/>
              </a:spcBef>
              <a:buClr>
                <a:srgbClr val="0075C9"/>
              </a:buClr>
              <a:buFont typeface="Wingdings 2"/>
              <a:buChar char=""/>
              <a:tabLst>
                <a:tab pos="91440" algn="l"/>
              </a:tabLst>
            </a:pPr>
            <a:r>
              <a:rPr dirty="0" sz="1100" spc="-25">
                <a:solidFill>
                  <a:srgbClr val="002D5D"/>
                </a:solidFill>
                <a:latin typeface="Corbel"/>
                <a:cs typeface="Corbel"/>
              </a:rPr>
              <a:t>Mr.</a:t>
            </a:r>
            <a:r>
              <a:rPr dirty="0" sz="1100" spc="-8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T</a:t>
            </a:r>
            <a:r>
              <a:rPr dirty="0" sz="11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Swift</a:t>
            </a:r>
            <a:r>
              <a:rPr dirty="0" sz="11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1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an</a:t>
            </a:r>
            <a:r>
              <a:rPr dirty="0" sz="11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87</a:t>
            </a:r>
            <a:r>
              <a:rPr dirty="0" sz="11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yo</a:t>
            </a:r>
            <a:r>
              <a:rPr dirty="0" sz="11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 spc="-50">
                <a:solidFill>
                  <a:srgbClr val="002D5D"/>
                </a:solidFill>
                <a:latin typeface="Corbel"/>
                <a:cs typeface="Corbel"/>
              </a:rPr>
              <a:t>M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 currently</a:t>
            </a:r>
            <a:r>
              <a:rPr dirty="0" sz="11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residing</a:t>
            </a:r>
            <a:r>
              <a:rPr dirty="0" sz="11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 spc="-25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 Arrowhead</a:t>
            </a:r>
            <a:r>
              <a:rPr dirty="0" sz="11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Drive</a:t>
            </a:r>
            <a:r>
              <a:rPr dirty="0" sz="11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 spc="-10">
                <a:solidFill>
                  <a:srgbClr val="002D5D"/>
                </a:solidFill>
                <a:latin typeface="Corbel"/>
                <a:cs typeface="Corbel"/>
              </a:rPr>
              <a:t>assisted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nursing</a:t>
            </a:r>
            <a:r>
              <a:rPr dirty="0" sz="11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 spc="-10">
                <a:solidFill>
                  <a:srgbClr val="002D5D"/>
                </a:solidFill>
                <a:latin typeface="Corbel"/>
                <a:cs typeface="Corbel"/>
              </a:rPr>
              <a:t>facility.</a:t>
            </a:r>
            <a:r>
              <a:rPr dirty="0" sz="1100" spc="-8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1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 spc="-10">
                <a:solidFill>
                  <a:srgbClr val="002D5D"/>
                </a:solidFill>
                <a:latin typeface="Corbel"/>
                <a:cs typeface="Corbel"/>
              </a:rPr>
              <a:t>facility’s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provider</a:t>
            </a:r>
            <a:r>
              <a:rPr dirty="0" sz="11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1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in</a:t>
            </a:r>
            <a:r>
              <a:rPr dirty="0" sz="11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today</a:t>
            </a:r>
            <a:r>
              <a:rPr dirty="0" sz="11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 spc="-25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 address</a:t>
            </a:r>
            <a:r>
              <a:rPr dirty="0" sz="11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 spc="-20">
                <a:solidFill>
                  <a:srgbClr val="002D5D"/>
                </a:solidFill>
                <a:latin typeface="Corbel"/>
                <a:cs typeface="Corbel"/>
              </a:rPr>
              <a:t>Mr.</a:t>
            </a:r>
            <a:r>
              <a:rPr dirty="0" sz="11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 spc="-10">
                <a:solidFill>
                  <a:srgbClr val="002D5D"/>
                </a:solidFill>
                <a:latin typeface="Corbel"/>
                <a:cs typeface="Corbel"/>
              </a:rPr>
              <a:t>Swift’s</a:t>
            </a:r>
            <a:r>
              <a:rPr dirty="0" sz="11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 spc="-10">
                <a:solidFill>
                  <a:srgbClr val="002D5D"/>
                </a:solidFill>
                <a:latin typeface="Corbel"/>
                <a:cs typeface="Corbel"/>
              </a:rPr>
              <a:t>recent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fall</a:t>
            </a:r>
            <a:r>
              <a:rPr dirty="0" sz="11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that</a:t>
            </a:r>
            <a:r>
              <a:rPr dirty="0" sz="11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sent</a:t>
            </a:r>
            <a:r>
              <a:rPr dirty="0" sz="11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him</a:t>
            </a:r>
            <a:r>
              <a:rPr dirty="0" sz="11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1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1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 spc="-25">
                <a:solidFill>
                  <a:srgbClr val="002D5D"/>
                </a:solidFill>
                <a:latin typeface="Corbel"/>
                <a:cs typeface="Corbel"/>
              </a:rPr>
              <a:t>ER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 and</a:t>
            </a:r>
            <a:r>
              <a:rPr dirty="0" sz="11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1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 spc="-10">
                <a:solidFill>
                  <a:srgbClr val="002D5D"/>
                </a:solidFill>
                <a:latin typeface="Corbel"/>
                <a:cs typeface="Corbel"/>
              </a:rPr>
              <a:t>assess</a:t>
            </a:r>
            <a:r>
              <a:rPr dirty="0" sz="11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staff</a:t>
            </a:r>
            <a:r>
              <a:rPr dirty="0" sz="11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 spc="-10">
                <a:solidFill>
                  <a:srgbClr val="002D5D"/>
                </a:solidFill>
                <a:latin typeface="Corbel"/>
                <a:cs typeface="Corbel"/>
              </a:rPr>
              <a:t>reports</a:t>
            </a:r>
            <a:r>
              <a:rPr dirty="0" sz="11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1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increased</a:t>
            </a:r>
            <a:r>
              <a:rPr dirty="0" sz="11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episodes</a:t>
            </a:r>
            <a:r>
              <a:rPr dirty="0" sz="11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 spc="-25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 confusion</a:t>
            </a:r>
            <a:r>
              <a:rPr dirty="0" sz="1100" spc="-5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 spc="-25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 disorientation.</a:t>
            </a:r>
            <a:r>
              <a:rPr dirty="0" sz="1100" spc="-5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 spc="-20">
                <a:solidFill>
                  <a:srgbClr val="002D5D"/>
                </a:solidFill>
                <a:latin typeface="Corbel"/>
                <a:cs typeface="Corbel"/>
              </a:rPr>
              <a:t>Mr.</a:t>
            </a:r>
            <a:r>
              <a:rPr dirty="0" sz="11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 spc="-20">
                <a:solidFill>
                  <a:srgbClr val="002D5D"/>
                </a:solidFill>
                <a:latin typeface="Corbel"/>
                <a:cs typeface="Corbel"/>
              </a:rPr>
              <a:t>Swift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reports</a:t>
            </a:r>
            <a:r>
              <a:rPr dirty="0" sz="11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1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1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worried</a:t>
            </a:r>
            <a:r>
              <a:rPr dirty="0" sz="11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that</a:t>
            </a:r>
            <a:r>
              <a:rPr dirty="0" sz="1100" spc="-25">
                <a:solidFill>
                  <a:srgbClr val="002D5D"/>
                </a:solidFill>
                <a:latin typeface="Corbel"/>
                <a:cs typeface="Corbel"/>
              </a:rPr>
              <a:t> he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 will</a:t>
            </a:r>
            <a:r>
              <a:rPr dirty="0" sz="11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fall</a:t>
            </a:r>
            <a:r>
              <a:rPr dirty="0" sz="11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again</a:t>
            </a:r>
            <a:r>
              <a:rPr dirty="0" sz="11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as</a:t>
            </a:r>
            <a:r>
              <a:rPr dirty="0" sz="11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he</a:t>
            </a:r>
            <a:r>
              <a:rPr dirty="0" sz="11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 spc="-20">
                <a:solidFill>
                  <a:srgbClr val="002D5D"/>
                </a:solidFill>
                <a:latin typeface="Corbel"/>
                <a:cs typeface="Corbel"/>
              </a:rPr>
              <a:t>feels </a:t>
            </a:r>
            <a:r>
              <a:rPr dirty="0" sz="1100" spc="-10">
                <a:solidFill>
                  <a:srgbClr val="002D5D"/>
                </a:solidFill>
                <a:latin typeface="Corbel"/>
                <a:cs typeface="Corbel"/>
              </a:rPr>
              <a:t>unsteady</a:t>
            </a:r>
            <a:r>
              <a:rPr dirty="0" sz="11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on</a:t>
            </a:r>
            <a:r>
              <a:rPr dirty="0" sz="11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his </a:t>
            </a:r>
            <a:r>
              <a:rPr dirty="0" sz="1100" spc="-20">
                <a:solidFill>
                  <a:srgbClr val="002D5D"/>
                </a:solidFill>
                <a:latin typeface="Corbel"/>
                <a:cs typeface="Corbel"/>
              </a:rPr>
              <a:t>feet.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022904" y="6347968"/>
            <a:ext cx="1470025" cy="225679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Past</a:t>
            </a:r>
            <a:r>
              <a:rPr dirty="0" sz="11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Medical</a:t>
            </a:r>
            <a:r>
              <a:rPr dirty="0" sz="11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 spc="-10">
                <a:solidFill>
                  <a:srgbClr val="002D5D"/>
                </a:solidFill>
                <a:latin typeface="Corbel"/>
                <a:cs typeface="Corbel"/>
              </a:rPr>
              <a:t>History:</a:t>
            </a:r>
            <a:endParaRPr sz="1100">
              <a:latin typeface="Corbel"/>
              <a:cs typeface="Corbel"/>
            </a:endParaRPr>
          </a:p>
          <a:p>
            <a:pPr marL="90805" marR="5080" indent="-91440">
              <a:lnSpc>
                <a:spcPts val="1100"/>
              </a:lnSpc>
              <a:spcBef>
                <a:spcPts val="484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2</a:t>
            </a:r>
            <a:r>
              <a:rPr dirty="0" sz="11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Falls</a:t>
            </a:r>
            <a:r>
              <a:rPr dirty="0" sz="11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within</a:t>
            </a:r>
            <a:r>
              <a:rPr dirty="0" sz="11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1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last</a:t>
            </a:r>
            <a:r>
              <a:rPr dirty="0" sz="11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 spc="-25">
                <a:solidFill>
                  <a:srgbClr val="002D5D"/>
                </a:solidFill>
                <a:latin typeface="Corbel"/>
                <a:cs typeface="Corbel"/>
              </a:rPr>
              <a:t>30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 days;</a:t>
            </a:r>
            <a:r>
              <a:rPr dirty="0" sz="11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1</a:t>
            </a:r>
            <a:r>
              <a:rPr dirty="0" sz="11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fall</a:t>
            </a:r>
            <a:r>
              <a:rPr dirty="0" sz="11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with</a:t>
            </a:r>
            <a:r>
              <a:rPr dirty="0" sz="1100" spc="-10">
                <a:solidFill>
                  <a:srgbClr val="002D5D"/>
                </a:solidFill>
                <a:latin typeface="Corbel"/>
                <a:cs typeface="Corbel"/>
              </a:rPr>
              <a:t> injury.</a:t>
            </a:r>
            <a:endParaRPr sz="1100">
              <a:latin typeface="Corbel"/>
              <a:cs typeface="Corbel"/>
            </a:endParaRPr>
          </a:p>
          <a:p>
            <a:pPr marL="90805" indent="-90805">
              <a:lnSpc>
                <a:spcPct val="100000"/>
              </a:lnSpc>
              <a:spcBef>
                <a:spcPts val="390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100" spc="-10">
                <a:solidFill>
                  <a:srgbClr val="002D5D"/>
                </a:solidFill>
                <a:latin typeface="Corbel"/>
                <a:cs typeface="Corbel"/>
              </a:rPr>
              <a:t>Hypertension</a:t>
            </a:r>
            <a:r>
              <a:rPr dirty="0" sz="1100" spc="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 spc="-20">
                <a:solidFill>
                  <a:srgbClr val="002D5D"/>
                </a:solidFill>
                <a:latin typeface="Corbel"/>
                <a:cs typeface="Corbel"/>
              </a:rPr>
              <a:t>(HTN)</a:t>
            </a:r>
            <a:endParaRPr sz="1100">
              <a:latin typeface="Corbel"/>
              <a:cs typeface="Corbel"/>
            </a:endParaRPr>
          </a:p>
          <a:p>
            <a:pPr marL="90805" indent="-90805">
              <a:lnSpc>
                <a:spcPct val="100000"/>
              </a:lnSpc>
              <a:spcBef>
                <a:spcPts val="285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Insomnia</a:t>
            </a:r>
            <a:r>
              <a:rPr dirty="0" sz="11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 spc="-10">
                <a:solidFill>
                  <a:srgbClr val="002D5D"/>
                </a:solidFill>
                <a:latin typeface="Corbel"/>
                <a:cs typeface="Corbel"/>
              </a:rPr>
              <a:t>(INS)</a:t>
            </a:r>
            <a:endParaRPr sz="1100">
              <a:latin typeface="Corbel"/>
              <a:cs typeface="Corbel"/>
            </a:endParaRPr>
          </a:p>
          <a:p>
            <a:pPr marR="267335" indent="90805">
              <a:lnSpc>
                <a:spcPct val="121800"/>
              </a:lnSpc>
              <a:spcBef>
                <a:spcPts val="75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100" spc="-10">
                <a:solidFill>
                  <a:srgbClr val="002D5D"/>
                </a:solidFill>
                <a:latin typeface="Corbel"/>
                <a:cs typeface="Corbel"/>
              </a:rPr>
              <a:t>Osteoarthritis</a:t>
            </a:r>
            <a:r>
              <a:rPr dirty="0" sz="1100" spc="6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 spc="-20">
                <a:solidFill>
                  <a:srgbClr val="002D5D"/>
                </a:solidFill>
                <a:latin typeface="Corbel"/>
                <a:cs typeface="Corbel"/>
              </a:rPr>
              <a:t>(OA)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Vitals</a:t>
            </a:r>
            <a:r>
              <a:rPr dirty="0" sz="11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from</a:t>
            </a:r>
            <a:r>
              <a:rPr dirty="0" sz="11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 spc="-10">
                <a:solidFill>
                  <a:srgbClr val="002D5D"/>
                </a:solidFill>
                <a:latin typeface="Corbel"/>
                <a:cs typeface="Corbel"/>
              </a:rPr>
              <a:t>today:</a:t>
            </a:r>
            <a:endParaRPr sz="1100">
              <a:latin typeface="Corbel"/>
              <a:cs typeface="Corbel"/>
            </a:endParaRPr>
          </a:p>
          <a:p>
            <a:pPr marL="90805" indent="-90805">
              <a:lnSpc>
                <a:spcPct val="100000"/>
              </a:lnSpc>
              <a:spcBef>
                <a:spcPts val="385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BP:</a:t>
            </a:r>
            <a:r>
              <a:rPr dirty="0" sz="11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 spc="-10">
                <a:solidFill>
                  <a:srgbClr val="002D5D"/>
                </a:solidFill>
                <a:latin typeface="Corbel"/>
                <a:cs typeface="Corbel"/>
              </a:rPr>
              <a:t>102/54</a:t>
            </a:r>
            <a:endParaRPr sz="1100">
              <a:latin typeface="Corbel"/>
              <a:cs typeface="Corbel"/>
            </a:endParaRPr>
          </a:p>
          <a:p>
            <a:pPr marL="90805" indent="-90805">
              <a:lnSpc>
                <a:spcPct val="100000"/>
              </a:lnSpc>
              <a:spcBef>
                <a:spcPts val="285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HR:</a:t>
            </a:r>
            <a:r>
              <a:rPr dirty="0" sz="11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 spc="-25">
                <a:solidFill>
                  <a:srgbClr val="002D5D"/>
                </a:solidFill>
                <a:latin typeface="Corbel"/>
                <a:cs typeface="Corbel"/>
              </a:rPr>
              <a:t>65</a:t>
            </a:r>
            <a:endParaRPr sz="1100">
              <a:latin typeface="Corbel"/>
              <a:cs typeface="Corbel"/>
            </a:endParaRPr>
          </a:p>
          <a:p>
            <a:pPr marL="90805" indent="-90805">
              <a:lnSpc>
                <a:spcPct val="100000"/>
              </a:lnSpc>
              <a:spcBef>
                <a:spcPts val="360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Pain</a:t>
            </a:r>
            <a:r>
              <a:rPr dirty="0" sz="11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(1-10):</a:t>
            </a:r>
            <a:r>
              <a:rPr dirty="0" sz="11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 spc="-50">
                <a:solidFill>
                  <a:srgbClr val="002D5D"/>
                </a:solidFill>
                <a:latin typeface="Corbel"/>
                <a:cs typeface="Corbel"/>
              </a:rPr>
              <a:t>6</a:t>
            </a:r>
            <a:endParaRPr sz="1100">
              <a:latin typeface="Corbel"/>
              <a:cs typeface="Corbel"/>
            </a:endParaRPr>
          </a:p>
          <a:p>
            <a:pPr marL="90805" indent="-90805">
              <a:lnSpc>
                <a:spcPct val="100000"/>
              </a:lnSpc>
              <a:spcBef>
                <a:spcPts val="385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100" spc="-10">
                <a:solidFill>
                  <a:srgbClr val="002D5D"/>
                </a:solidFill>
                <a:latin typeface="Corbel"/>
                <a:cs typeface="Corbel"/>
              </a:rPr>
              <a:t>Weight: </a:t>
            </a:r>
            <a:r>
              <a:rPr dirty="0" sz="1100">
                <a:solidFill>
                  <a:srgbClr val="002D5D"/>
                </a:solidFill>
                <a:latin typeface="Corbel"/>
                <a:cs typeface="Corbel"/>
              </a:rPr>
              <a:t>189</a:t>
            </a:r>
            <a:r>
              <a:rPr dirty="0" sz="11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100" spc="-25">
                <a:solidFill>
                  <a:srgbClr val="002D5D"/>
                </a:solidFill>
                <a:latin typeface="Corbel"/>
                <a:cs typeface="Corbel"/>
              </a:rPr>
              <a:t>lbs</a:t>
            </a:r>
            <a:endParaRPr sz="1100">
              <a:latin typeface="Corbel"/>
              <a:cs typeface="Corbe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940808" y="6333236"/>
            <a:ext cx="1675130" cy="200406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80"/>
              </a:spcBef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Current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Medications:</a:t>
            </a:r>
            <a:endParaRPr sz="1000">
              <a:latin typeface="Corbel"/>
              <a:cs typeface="Corbel"/>
            </a:endParaRPr>
          </a:p>
          <a:p>
            <a:pPr marL="90805" indent="-90805">
              <a:lnSpc>
                <a:spcPct val="100000"/>
              </a:lnSpc>
              <a:spcBef>
                <a:spcPts val="480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Amlodipine</a:t>
            </a:r>
            <a:r>
              <a:rPr dirty="0" sz="1000" spc="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5mg</a:t>
            </a:r>
            <a:r>
              <a:rPr dirty="0" sz="1000" spc="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–</a:t>
            </a:r>
            <a:r>
              <a:rPr dirty="0" sz="1000" spc="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HTN</a:t>
            </a:r>
            <a:endParaRPr sz="1000">
              <a:latin typeface="Corbel"/>
              <a:cs typeface="Corbel"/>
            </a:endParaRPr>
          </a:p>
          <a:p>
            <a:pPr marL="90805" indent="-90805">
              <a:lnSpc>
                <a:spcPct val="100000"/>
              </a:lnSpc>
              <a:spcBef>
                <a:spcPts val="500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Zolpidem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10mg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–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INS</a:t>
            </a:r>
            <a:endParaRPr sz="1000">
              <a:latin typeface="Corbel"/>
              <a:cs typeface="Corbel"/>
            </a:endParaRPr>
          </a:p>
          <a:p>
            <a:pPr marL="90805" marR="535940" indent="-91440">
              <a:lnSpc>
                <a:spcPts val="1010"/>
              </a:lnSpc>
              <a:spcBef>
                <a:spcPts val="700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Furosemide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40mg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50">
                <a:solidFill>
                  <a:srgbClr val="002D5D"/>
                </a:solidFill>
                <a:latin typeface="Corbel"/>
                <a:cs typeface="Corbel"/>
              </a:rPr>
              <a:t>–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HTN/EDEMA</a:t>
            </a:r>
            <a:endParaRPr sz="1000">
              <a:latin typeface="Corbel"/>
              <a:cs typeface="Corbel"/>
            </a:endParaRPr>
          </a:p>
          <a:p>
            <a:pPr marL="90805" indent="-90805">
              <a:lnSpc>
                <a:spcPct val="100000"/>
              </a:lnSpc>
              <a:spcBef>
                <a:spcPts val="500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Meloxicam</a:t>
            </a:r>
            <a:r>
              <a:rPr dirty="0" sz="1000" spc="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7.5mg</a:t>
            </a:r>
            <a:r>
              <a:rPr dirty="0" sz="1000" spc="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–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OA</a:t>
            </a:r>
            <a:endParaRPr sz="1000">
              <a:latin typeface="Corbel"/>
              <a:cs typeface="Corbel"/>
            </a:endParaRPr>
          </a:p>
          <a:p>
            <a:pPr marL="90805" indent="-90805">
              <a:lnSpc>
                <a:spcPct val="100000"/>
              </a:lnSpc>
              <a:spcBef>
                <a:spcPts val="480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Tramadol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50mg</a:t>
            </a:r>
            <a:r>
              <a:rPr dirty="0" sz="1000" spc="17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–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Pain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(Fall)</a:t>
            </a:r>
            <a:endParaRPr sz="1000">
              <a:latin typeface="Corbel"/>
              <a:cs typeface="Corbel"/>
            </a:endParaRPr>
          </a:p>
          <a:p>
            <a:pPr marL="90805" marR="5080" indent="-91440">
              <a:lnSpc>
                <a:spcPts val="1100"/>
              </a:lnSpc>
              <a:spcBef>
                <a:spcPts val="620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Acetaminophen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650mg</a:t>
            </a:r>
            <a:r>
              <a:rPr dirty="0" sz="1000" spc="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–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Pain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(Fall)</a:t>
            </a:r>
            <a:endParaRPr sz="1000">
              <a:latin typeface="Corbel"/>
              <a:cs typeface="Corbel"/>
            </a:endParaRPr>
          </a:p>
          <a:p>
            <a:pPr marL="90805" indent="-90805">
              <a:lnSpc>
                <a:spcPct val="100000"/>
              </a:lnSpc>
              <a:spcBef>
                <a:spcPts val="395"/>
              </a:spcBef>
              <a:buClr>
                <a:srgbClr val="0075C9"/>
              </a:buClr>
              <a:buFont typeface="Wingdings 2"/>
              <a:buChar char=""/>
              <a:tabLst>
                <a:tab pos="90805" algn="l"/>
              </a:tabLst>
            </a:pP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Diphenhydramine</a:t>
            </a:r>
            <a:r>
              <a:rPr dirty="0" sz="1000" spc="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25mg</a:t>
            </a:r>
            <a:r>
              <a:rPr dirty="0" sz="1000" spc="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-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INS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25500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844550" y="54673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1168400"/>
            <a:ext cx="6096000" cy="3299460"/>
            <a:chOff x="838200" y="1168400"/>
            <a:chExt cx="6096000" cy="32994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168400"/>
              <a:ext cx="6096000" cy="9204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46125" y="15478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4065638"/>
              <a:ext cx="1032417" cy="40214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844550" y="1174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138430" rIns="0" bIns="0" rtlCol="0" vert="horz">
            <a:spAutoFit/>
          </a:bodyPr>
          <a:lstStyle/>
          <a:p>
            <a:pPr marL="260350" marR="876300">
              <a:lnSpc>
                <a:spcPts val="2590"/>
              </a:lnSpc>
              <a:spcBef>
                <a:spcPts val="1090"/>
              </a:spcBef>
            </a:pPr>
            <a:r>
              <a:rPr dirty="0" sz="2400" spc="-25" b="1">
                <a:solidFill>
                  <a:srgbClr val="0075C9"/>
                </a:solidFill>
                <a:latin typeface="Corbel"/>
                <a:cs typeface="Corbel"/>
              </a:rPr>
              <a:t>Which</a:t>
            </a:r>
            <a:r>
              <a:rPr dirty="0" sz="2400" spc="-8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75C9"/>
                </a:solidFill>
                <a:latin typeface="Corbel"/>
                <a:cs typeface="Corbel"/>
              </a:rPr>
              <a:t>of</a:t>
            </a:r>
            <a:r>
              <a:rPr dirty="0" sz="2400" spc="-7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400" spc="-80" b="1">
                <a:solidFill>
                  <a:srgbClr val="0075C9"/>
                </a:solidFill>
                <a:latin typeface="Corbel"/>
                <a:cs typeface="Corbel"/>
              </a:rPr>
              <a:t>Mr.</a:t>
            </a:r>
            <a:r>
              <a:rPr dirty="0" sz="2400" spc="-12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400" spc="-45" b="1">
                <a:solidFill>
                  <a:srgbClr val="0075C9"/>
                </a:solidFill>
                <a:latin typeface="Corbel"/>
                <a:cs typeface="Corbel"/>
              </a:rPr>
              <a:t>Swift’s</a:t>
            </a:r>
            <a:r>
              <a:rPr dirty="0" sz="2400" spc="-7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400" spc="-35" b="1">
                <a:solidFill>
                  <a:srgbClr val="0075C9"/>
                </a:solidFill>
                <a:latin typeface="Corbel"/>
                <a:cs typeface="Corbel"/>
              </a:rPr>
              <a:t>available</a:t>
            </a:r>
            <a:r>
              <a:rPr dirty="0" sz="2400" spc="-8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400" spc="-25" b="1">
                <a:solidFill>
                  <a:srgbClr val="0075C9"/>
                </a:solidFill>
                <a:latin typeface="Corbel"/>
                <a:cs typeface="Corbel"/>
              </a:rPr>
              <a:t>vitals</a:t>
            </a:r>
            <a:r>
              <a:rPr dirty="0" sz="2400" spc="-7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400" b="1">
                <a:solidFill>
                  <a:srgbClr val="0075C9"/>
                </a:solidFill>
                <a:latin typeface="Corbel"/>
                <a:cs typeface="Corbel"/>
              </a:rPr>
              <a:t>is</a:t>
            </a:r>
            <a:r>
              <a:rPr dirty="0" sz="2400" spc="-7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400" spc="-50" b="1">
                <a:solidFill>
                  <a:srgbClr val="0075C9"/>
                </a:solidFill>
                <a:latin typeface="Corbel"/>
                <a:cs typeface="Corbel"/>
              </a:rPr>
              <a:t>a </a:t>
            </a:r>
            <a:r>
              <a:rPr dirty="0" sz="2400" spc="-35" b="1">
                <a:solidFill>
                  <a:srgbClr val="0075C9"/>
                </a:solidFill>
                <a:latin typeface="Corbel"/>
                <a:cs typeface="Corbel"/>
              </a:rPr>
              <a:t>subjective</a:t>
            </a:r>
            <a:r>
              <a:rPr dirty="0" sz="2400" spc="-4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400" spc="-35" b="1">
                <a:solidFill>
                  <a:srgbClr val="0075C9"/>
                </a:solidFill>
                <a:latin typeface="Corbel"/>
                <a:cs typeface="Corbel"/>
              </a:rPr>
              <a:t>physiological</a:t>
            </a:r>
            <a:r>
              <a:rPr dirty="0" sz="2400" spc="-4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400" spc="-10" b="1">
                <a:solidFill>
                  <a:srgbClr val="0075C9"/>
                </a:solidFill>
                <a:latin typeface="Corbel"/>
                <a:cs typeface="Corbel"/>
              </a:rPr>
              <a:t>parameter?</a:t>
            </a:r>
            <a:endParaRPr sz="2400">
              <a:latin typeface="Corbel"/>
              <a:cs typeface="Corbel"/>
            </a:endParaRPr>
          </a:p>
          <a:p>
            <a:pPr marL="487680" indent="-227329">
              <a:lnSpc>
                <a:spcPct val="100000"/>
              </a:lnSpc>
              <a:spcBef>
                <a:spcPts val="2620"/>
              </a:spcBef>
              <a:buClr>
                <a:srgbClr val="0075C9"/>
              </a:buClr>
              <a:buAutoNum type="alphaUcPeriod"/>
              <a:tabLst>
                <a:tab pos="487680" algn="l"/>
              </a:tabLst>
            </a:pPr>
            <a:r>
              <a:rPr dirty="0" sz="1500" spc="-10">
                <a:solidFill>
                  <a:srgbClr val="002D5D"/>
                </a:solidFill>
                <a:latin typeface="Corbel"/>
                <a:cs typeface="Corbel"/>
              </a:rPr>
              <a:t>Weight</a:t>
            </a:r>
            <a:endParaRPr sz="1500">
              <a:latin typeface="Corbel"/>
              <a:cs typeface="Corbel"/>
            </a:endParaRPr>
          </a:p>
          <a:p>
            <a:pPr marL="488315" indent="-227965">
              <a:lnSpc>
                <a:spcPct val="100000"/>
              </a:lnSpc>
              <a:spcBef>
                <a:spcPts val="1295"/>
              </a:spcBef>
              <a:buClr>
                <a:srgbClr val="0075C9"/>
              </a:buClr>
              <a:buAutoNum type="alphaUcPeriod"/>
              <a:tabLst>
                <a:tab pos="488315" algn="l"/>
              </a:tabLst>
            </a:pPr>
            <a:r>
              <a:rPr dirty="0" sz="1500">
                <a:solidFill>
                  <a:srgbClr val="002D5D"/>
                </a:solidFill>
                <a:latin typeface="Corbel"/>
                <a:cs typeface="Corbel"/>
              </a:rPr>
              <a:t>Blood</a:t>
            </a:r>
            <a:r>
              <a:rPr dirty="0" sz="15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500" spc="-10">
                <a:solidFill>
                  <a:srgbClr val="002D5D"/>
                </a:solidFill>
                <a:latin typeface="Corbel"/>
                <a:cs typeface="Corbel"/>
              </a:rPr>
              <a:t>Pressure</a:t>
            </a:r>
            <a:endParaRPr sz="1500">
              <a:latin typeface="Corbel"/>
              <a:cs typeface="Corbel"/>
            </a:endParaRPr>
          </a:p>
          <a:p>
            <a:pPr marL="488315" indent="-227965">
              <a:lnSpc>
                <a:spcPct val="100000"/>
              </a:lnSpc>
              <a:spcBef>
                <a:spcPts val="1295"/>
              </a:spcBef>
              <a:buClr>
                <a:srgbClr val="0075C9"/>
              </a:buClr>
              <a:buAutoNum type="alphaUcPeriod"/>
              <a:tabLst>
                <a:tab pos="488315" algn="l"/>
              </a:tabLst>
            </a:pPr>
            <a:r>
              <a:rPr dirty="0" sz="1500">
                <a:solidFill>
                  <a:srgbClr val="002D5D"/>
                </a:solidFill>
                <a:latin typeface="Corbel"/>
                <a:cs typeface="Corbel"/>
              </a:rPr>
              <a:t>Pain</a:t>
            </a:r>
            <a:r>
              <a:rPr dirty="0" sz="15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500" spc="-10">
                <a:solidFill>
                  <a:srgbClr val="002D5D"/>
                </a:solidFill>
                <a:latin typeface="Corbel"/>
                <a:cs typeface="Corbel"/>
              </a:rPr>
              <a:t>Score</a:t>
            </a:r>
            <a:endParaRPr sz="1500">
              <a:latin typeface="Corbel"/>
              <a:cs typeface="Corbel"/>
            </a:endParaRPr>
          </a:p>
          <a:p>
            <a:pPr marL="487680" indent="-227329">
              <a:lnSpc>
                <a:spcPct val="100000"/>
              </a:lnSpc>
              <a:spcBef>
                <a:spcPts val="1390"/>
              </a:spcBef>
              <a:buClr>
                <a:srgbClr val="0075C9"/>
              </a:buClr>
              <a:buAutoNum type="alphaUcPeriod"/>
              <a:tabLst>
                <a:tab pos="487680" algn="l"/>
              </a:tabLst>
            </a:pPr>
            <a:r>
              <a:rPr dirty="0" sz="1500">
                <a:solidFill>
                  <a:srgbClr val="002D5D"/>
                </a:solidFill>
                <a:latin typeface="Corbel"/>
                <a:cs typeface="Corbel"/>
              </a:rPr>
              <a:t>Heart</a:t>
            </a:r>
            <a:r>
              <a:rPr dirty="0" sz="15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500" spc="-20">
                <a:solidFill>
                  <a:srgbClr val="002D5D"/>
                </a:solidFill>
                <a:latin typeface="Corbel"/>
                <a:cs typeface="Corbel"/>
              </a:rPr>
              <a:t>Rate</a:t>
            </a:r>
            <a:endParaRPr sz="1500">
              <a:latin typeface="Corbel"/>
              <a:cs typeface="Corbel"/>
            </a:endParaRPr>
          </a:p>
          <a:p>
            <a:pPr marL="487680" indent="-227329">
              <a:lnSpc>
                <a:spcPct val="100000"/>
              </a:lnSpc>
              <a:spcBef>
                <a:spcPts val="1300"/>
              </a:spcBef>
              <a:buClr>
                <a:srgbClr val="0075C9"/>
              </a:buClr>
              <a:buAutoNum type="alphaUcPeriod"/>
              <a:tabLst>
                <a:tab pos="487680" algn="l"/>
              </a:tabLst>
            </a:pPr>
            <a:r>
              <a:rPr dirty="0" sz="1500">
                <a:solidFill>
                  <a:srgbClr val="002D5D"/>
                </a:solidFill>
                <a:latin typeface="Corbel"/>
                <a:cs typeface="Corbel"/>
              </a:rPr>
              <a:t>None</a:t>
            </a:r>
            <a:r>
              <a:rPr dirty="0" sz="15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5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5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500" spc="-1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500" spc="-7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500" spc="-20">
                <a:solidFill>
                  <a:srgbClr val="002D5D"/>
                </a:solidFill>
                <a:latin typeface="Corbel"/>
                <a:cs typeface="Corbel"/>
              </a:rPr>
              <a:t>Above</a:t>
            </a:r>
            <a:endParaRPr sz="1500">
              <a:latin typeface="Corbel"/>
              <a:cs typeface="Corbe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25500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21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838200" y="5461000"/>
            <a:ext cx="6096000" cy="3299460"/>
            <a:chOff x="838200" y="5461000"/>
            <a:chExt cx="6096000" cy="3299460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5461000"/>
              <a:ext cx="6096000" cy="92049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746125" y="58404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8358238"/>
              <a:ext cx="1032417" cy="402145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844550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251460" rIns="0" bIns="0" rtlCol="0" vert="horz">
            <a:spAutoFit/>
          </a:bodyPr>
          <a:lstStyle/>
          <a:p>
            <a:pPr marL="260350" marR="366395">
              <a:lnSpc>
                <a:spcPts val="2110"/>
              </a:lnSpc>
              <a:spcBef>
                <a:spcPts val="1980"/>
              </a:spcBef>
            </a:pPr>
            <a:r>
              <a:rPr dirty="0" sz="2000" spc="-65" b="1">
                <a:solidFill>
                  <a:srgbClr val="0075C9"/>
                </a:solidFill>
                <a:latin typeface="Corbel"/>
                <a:cs typeface="Corbel"/>
              </a:rPr>
              <a:t>Which</a:t>
            </a:r>
            <a:r>
              <a:rPr dirty="0" sz="2000" spc="-7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000" spc="-40" b="1">
                <a:solidFill>
                  <a:srgbClr val="0075C9"/>
                </a:solidFill>
                <a:latin typeface="Corbel"/>
                <a:cs typeface="Corbel"/>
              </a:rPr>
              <a:t>of</a:t>
            </a:r>
            <a:r>
              <a:rPr dirty="0" sz="2000" spc="-6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000" spc="-85" b="1">
                <a:solidFill>
                  <a:srgbClr val="0075C9"/>
                </a:solidFill>
                <a:latin typeface="Corbel"/>
                <a:cs typeface="Corbel"/>
              </a:rPr>
              <a:t>Mr.</a:t>
            </a:r>
            <a:r>
              <a:rPr dirty="0" sz="2000" spc="-11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000" spc="-65" b="1">
                <a:solidFill>
                  <a:srgbClr val="0075C9"/>
                </a:solidFill>
                <a:latin typeface="Corbel"/>
                <a:cs typeface="Corbel"/>
              </a:rPr>
              <a:t>Swift’s </a:t>
            </a:r>
            <a:r>
              <a:rPr dirty="0" sz="2000" spc="-60" b="1">
                <a:solidFill>
                  <a:srgbClr val="0075C9"/>
                </a:solidFill>
                <a:latin typeface="Corbel"/>
                <a:cs typeface="Corbel"/>
              </a:rPr>
              <a:t>medication</a:t>
            </a:r>
            <a:r>
              <a:rPr dirty="0" sz="2000" spc="-7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000" spc="-60" b="1">
                <a:solidFill>
                  <a:srgbClr val="0075C9"/>
                </a:solidFill>
                <a:latin typeface="Corbel"/>
                <a:cs typeface="Corbel"/>
              </a:rPr>
              <a:t>orders</a:t>
            </a:r>
            <a:r>
              <a:rPr dirty="0" sz="2000" spc="-6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000" spc="-35" b="1">
                <a:solidFill>
                  <a:srgbClr val="0075C9"/>
                </a:solidFill>
                <a:latin typeface="Corbel"/>
                <a:cs typeface="Corbel"/>
              </a:rPr>
              <a:t>is</a:t>
            </a:r>
            <a:r>
              <a:rPr dirty="0" sz="2000" spc="-6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000" spc="-25" b="1">
                <a:solidFill>
                  <a:srgbClr val="0075C9"/>
                </a:solidFill>
                <a:latin typeface="Corbel"/>
                <a:cs typeface="Corbel"/>
              </a:rPr>
              <a:t>NOT </a:t>
            </a:r>
            <a:r>
              <a:rPr dirty="0" sz="2000" spc="-60" b="1">
                <a:solidFill>
                  <a:srgbClr val="0075C9"/>
                </a:solidFill>
                <a:latin typeface="Corbel"/>
                <a:cs typeface="Corbel"/>
              </a:rPr>
              <a:t>correctly </a:t>
            </a:r>
            <a:r>
              <a:rPr dirty="0" sz="2000" spc="-55" b="1">
                <a:solidFill>
                  <a:srgbClr val="0075C9"/>
                </a:solidFill>
                <a:latin typeface="Corbel"/>
                <a:cs typeface="Corbel"/>
              </a:rPr>
              <a:t>paired with</a:t>
            </a:r>
            <a:r>
              <a:rPr dirty="0" sz="2000" spc="-6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000" spc="-50" b="1">
                <a:solidFill>
                  <a:srgbClr val="0075C9"/>
                </a:solidFill>
                <a:latin typeface="Corbel"/>
                <a:cs typeface="Corbel"/>
              </a:rPr>
              <a:t>their </a:t>
            </a:r>
            <a:r>
              <a:rPr dirty="0" sz="2000" spc="-60" b="1">
                <a:solidFill>
                  <a:srgbClr val="0075C9"/>
                </a:solidFill>
                <a:latin typeface="Corbel"/>
                <a:cs typeface="Corbel"/>
              </a:rPr>
              <a:t>administrative</a:t>
            </a:r>
            <a:r>
              <a:rPr dirty="0" sz="2000" spc="-5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000" spc="-40" b="1">
                <a:solidFill>
                  <a:srgbClr val="0075C9"/>
                </a:solidFill>
                <a:latin typeface="Corbel"/>
                <a:cs typeface="Corbel"/>
              </a:rPr>
              <a:t>parameter?</a:t>
            </a:r>
            <a:endParaRPr sz="2000">
              <a:latin typeface="Corbel"/>
              <a:cs typeface="Corbel"/>
            </a:endParaRPr>
          </a:p>
          <a:p>
            <a:pPr marL="488950" marR="474980" indent="-228600">
              <a:lnSpc>
                <a:spcPts val="1300"/>
              </a:lnSpc>
              <a:spcBef>
                <a:spcPts val="2140"/>
              </a:spcBef>
              <a:buClr>
                <a:srgbClr val="0075C9"/>
              </a:buClr>
              <a:buAutoNum type="alphaUcPeriod"/>
              <a:tabLst>
                <a:tab pos="488950" algn="l"/>
              </a:tabLst>
            </a:pPr>
            <a:r>
              <a:rPr dirty="0" sz="1300" spc="-10">
                <a:solidFill>
                  <a:srgbClr val="002D5D"/>
                </a:solidFill>
                <a:latin typeface="Corbel"/>
                <a:cs typeface="Corbel"/>
              </a:rPr>
              <a:t>Acetaminophen</a:t>
            </a:r>
            <a:r>
              <a:rPr dirty="0" sz="13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 spc="-10">
                <a:solidFill>
                  <a:srgbClr val="002D5D"/>
                </a:solidFill>
                <a:latin typeface="Corbel"/>
                <a:cs typeface="Corbel"/>
              </a:rPr>
              <a:t>650mg</a:t>
            </a:r>
            <a:r>
              <a:rPr dirty="0" sz="13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ER</a:t>
            </a:r>
            <a:r>
              <a:rPr dirty="0" sz="1300" spc="-6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Give</a:t>
            </a:r>
            <a:r>
              <a:rPr dirty="0" sz="13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one</a:t>
            </a:r>
            <a:r>
              <a:rPr dirty="0" sz="13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tablet</a:t>
            </a:r>
            <a:r>
              <a:rPr dirty="0" sz="13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by</a:t>
            </a:r>
            <a:r>
              <a:rPr dirty="0" sz="13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mouth</a:t>
            </a:r>
            <a:r>
              <a:rPr dirty="0" sz="13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every</a:t>
            </a:r>
            <a:r>
              <a:rPr dirty="0" sz="13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6</a:t>
            </a:r>
            <a:r>
              <a:rPr dirty="0" sz="13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hours</a:t>
            </a:r>
            <a:r>
              <a:rPr dirty="0" sz="13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3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 spc="-10">
                <a:solidFill>
                  <a:srgbClr val="002D5D"/>
                </a:solidFill>
                <a:latin typeface="Corbel"/>
                <a:cs typeface="Corbel"/>
              </a:rPr>
              <a:t>pain;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NTE</a:t>
            </a:r>
            <a:r>
              <a:rPr dirty="0" sz="13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3G</a:t>
            </a:r>
            <a:r>
              <a:rPr dirty="0" sz="13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300" spc="-6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 spc="-10">
                <a:solidFill>
                  <a:srgbClr val="002D5D"/>
                </a:solidFill>
                <a:latin typeface="Corbel"/>
                <a:cs typeface="Corbel"/>
              </a:rPr>
              <a:t>Acetaminophen</a:t>
            </a:r>
            <a:r>
              <a:rPr dirty="0" sz="13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per</a:t>
            </a:r>
            <a:r>
              <a:rPr dirty="0" sz="13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day</a:t>
            </a:r>
            <a:r>
              <a:rPr dirty="0" sz="13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–</a:t>
            </a:r>
            <a:r>
              <a:rPr dirty="0" sz="13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 b="1">
                <a:solidFill>
                  <a:srgbClr val="002D5D"/>
                </a:solidFill>
                <a:latin typeface="Corbel"/>
                <a:cs typeface="Corbel"/>
              </a:rPr>
              <a:t>Safety</a:t>
            </a:r>
            <a:r>
              <a:rPr dirty="0" sz="1300" spc="-5" b="1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 spc="-10" b="1">
                <a:solidFill>
                  <a:srgbClr val="002D5D"/>
                </a:solidFill>
                <a:latin typeface="Corbel"/>
                <a:cs typeface="Corbel"/>
              </a:rPr>
              <a:t>Parameter</a:t>
            </a:r>
            <a:endParaRPr sz="1300">
              <a:latin typeface="Corbel"/>
              <a:cs typeface="Corbel"/>
            </a:endParaRPr>
          </a:p>
          <a:p>
            <a:pPr marL="488950" marR="513080" indent="-228600">
              <a:lnSpc>
                <a:spcPts val="1300"/>
              </a:lnSpc>
              <a:spcBef>
                <a:spcPts val="495"/>
              </a:spcBef>
              <a:buClr>
                <a:srgbClr val="0075C9"/>
              </a:buClr>
              <a:buAutoNum type="alphaUcPeriod"/>
              <a:tabLst>
                <a:tab pos="488950" algn="l"/>
              </a:tabLst>
            </a:pP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Benadryl</a:t>
            </a:r>
            <a:r>
              <a:rPr dirty="0" sz="13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 spc="-20">
                <a:solidFill>
                  <a:srgbClr val="002D5D"/>
                </a:solidFill>
                <a:latin typeface="Corbel"/>
                <a:cs typeface="Corbel"/>
              </a:rPr>
              <a:t>25mg</a:t>
            </a:r>
            <a:r>
              <a:rPr dirty="0" sz="1300" spc="-5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Give</a:t>
            </a:r>
            <a:r>
              <a:rPr dirty="0" sz="13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one</a:t>
            </a:r>
            <a:r>
              <a:rPr dirty="0" sz="13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3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two</a:t>
            </a:r>
            <a:r>
              <a:rPr dirty="0" sz="13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tablets</a:t>
            </a:r>
            <a:r>
              <a:rPr dirty="0" sz="13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by</a:t>
            </a:r>
            <a:r>
              <a:rPr dirty="0" sz="13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mouth</a:t>
            </a:r>
            <a:r>
              <a:rPr dirty="0" sz="13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every</a:t>
            </a:r>
            <a:r>
              <a:rPr dirty="0" sz="13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night</a:t>
            </a:r>
            <a:r>
              <a:rPr dirty="0" sz="13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at</a:t>
            </a:r>
            <a:r>
              <a:rPr dirty="0" sz="13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 spc="-10">
                <a:solidFill>
                  <a:srgbClr val="002D5D"/>
                </a:solidFill>
                <a:latin typeface="Corbel"/>
                <a:cs typeface="Corbel"/>
              </a:rPr>
              <a:t>bedtime</a:t>
            </a:r>
            <a:r>
              <a:rPr dirty="0" sz="1300" spc="-25">
                <a:solidFill>
                  <a:srgbClr val="002D5D"/>
                </a:solidFill>
                <a:latin typeface="Corbel"/>
                <a:cs typeface="Corbel"/>
              </a:rPr>
              <a:t> as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needed</a:t>
            </a:r>
            <a:r>
              <a:rPr dirty="0" sz="13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3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insomnia</a:t>
            </a:r>
            <a:r>
              <a:rPr dirty="0" sz="13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–</a:t>
            </a:r>
            <a:r>
              <a:rPr dirty="0" sz="13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 b="1">
                <a:solidFill>
                  <a:srgbClr val="002D5D"/>
                </a:solidFill>
                <a:latin typeface="Corbel"/>
                <a:cs typeface="Corbel"/>
              </a:rPr>
              <a:t>Range</a:t>
            </a:r>
            <a:r>
              <a:rPr dirty="0" sz="1300" spc="-30" b="1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 spc="-10" b="1">
                <a:solidFill>
                  <a:srgbClr val="002D5D"/>
                </a:solidFill>
                <a:latin typeface="Corbel"/>
                <a:cs typeface="Corbel"/>
              </a:rPr>
              <a:t>Parameter</a:t>
            </a:r>
            <a:endParaRPr sz="1300">
              <a:latin typeface="Corbel"/>
              <a:cs typeface="Corbel"/>
            </a:endParaRPr>
          </a:p>
          <a:p>
            <a:pPr marL="488950" marR="871855" indent="-228600">
              <a:lnSpc>
                <a:spcPts val="1300"/>
              </a:lnSpc>
              <a:spcBef>
                <a:spcPts val="500"/>
              </a:spcBef>
              <a:buClr>
                <a:srgbClr val="0075C9"/>
              </a:buClr>
              <a:buAutoNum type="alphaUcPeriod"/>
              <a:tabLst>
                <a:tab pos="488950" algn="l"/>
              </a:tabLst>
            </a:pPr>
            <a:r>
              <a:rPr dirty="0" sz="1300" spc="-10">
                <a:solidFill>
                  <a:srgbClr val="002D5D"/>
                </a:solidFill>
                <a:latin typeface="Corbel"/>
                <a:cs typeface="Corbel"/>
              </a:rPr>
              <a:t>Tramadol</a:t>
            </a:r>
            <a:r>
              <a:rPr dirty="0" sz="13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 spc="-10">
                <a:solidFill>
                  <a:srgbClr val="002D5D"/>
                </a:solidFill>
                <a:latin typeface="Corbel"/>
                <a:cs typeface="Corbel"/>
              </a:rPr>
              <a:t>50mg</a:t>
            </a:r>
            <a:r>
              <a:rPr dirty="0" sz="1300" spc="-5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Give</a:t>
            </a:r>
            <a:r>
              <a:rPr dirty="0" sz="13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one</a:t>
            </a:r>
            <a:r>
              <a:rPr dirty="0" sz="13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tablet</a:t>
            </a:r>
            <a:r>
              <a:rPr dirty="0" sz="13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by</a:t>
            </a:r>
            <a:r>
              <a:rPr dirty="0" sz="13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mouth</a:t>
            </a:r>
            <a:r>
              <a:rPr dirty="0" sz="13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every</a:t>
            </a:r>
            <a:r>
              <a:rPr dirty="0" sz="13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6</a:t>
            </a:r>
            <a:r>
              <a:rPr dirty="0" sz="13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hours</a:t>
            </a:r>
            <a:r>
              <a:rPr dirty="0" sz="13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as</a:t>
            </a:r>
            <a:r>
              <a:rPr dirty="0" sz="13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needed</a:t>
            </a:r>
            <a:r>
              <a:rPr dirty="0" sz="13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 spc="-25">
                <a:solidFill>
                  <a:srgbClr val="002D5D"/>
                </a:solidFill>
                <a:latin typeface="Corbel"/>
                <a:cs typeface="Corbel"/>
              </a:rPr>
              <a:t>for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severe</a:t>
            </a:r>
            <a:r>
              <a:rPr dirty="0" sz="13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pain</a:t>
            </a:r>
            <a:r>
              <a:rPr dirty="0" sz="13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 spc="-10">
                <a:solidFill>
                  <a:srgbClr val="002D5D"/>
                </a:solidFill>
                <a:latin typeface="Corbel"/>
                <a:cs typeface="Corbel"/>
              </a:rPr>
              <a:t>(7-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10)</a:t>
            </a:r>
            <a:r>
              <a:rPr dirty="0" sz="13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–</a:t>
            </a:r>
            <a:r>
              <a:rPr dirty="0" sz="13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 b="1">
                <a:solidFill>
                  <a:srgbClr val="002D5D"/>
                </a:solidFill>
                <a:latin typeface="Corbel"/>
                <a:cs typeface="Corbel"/>
              </a:rPr>
              <a:t>As</a:t>
            </a:r>
            <a:r>
              <a:rPr dirty="0" sz="1300" spc="-20" b="1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 b="1">
                <a:solidFill>
                  <a:srgbClr val="002D5D"/>
                </a:solidFill>
                <a:latin typeface="Corbel"/>
                <a:cs typeface="Corbel"/>
              </a:rPr>
              <a:t>Needed</a:t>
            </a:r>
            <a:r>
              <a:rPr dirty="0" sz="1300" spc="-20" b="1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 spc="-10" b="1">
                <a:solidFill>
                  <a:srgbClr val="002D5D"/>
                </a:solidFill>
                <a:latin typeface="Corbel"/>
                <a:cs typeface="Corbel"/>
              </a:rPr>
              <a:t>Parameter</a:t>
            </a:r>
            <a:endParaRPr sz="1300">
              <a:latin typeface="Corbel"/>
              <a:cs typeface="Corbel"/>
            </a:endParaRPr>
          </a:p>
          <a:p>
            <a:pPr marL="488950" marR="743585" indent="-228600">
              <a:lnSpc>
                <a:spcPct val="80800"/>
              </a:lnSpc>
              <a:spcBef>
                <a:spcPts val="535"/>
              </a:spcBef>
              <a:buClr>
                <a:srgbClr val="0075C9"/>
              </a:buClr>
              <a:buAutoNum type="alphaUcPeriod"/>
              <a:tabLst>
                <a:tab pos="488950" algn="l"/>
              </a:tabLst>
            </a:pP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Meloxicam</a:t>
            </a:r>
            <a:r>
              <a:rPr dirty="0" sz="13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 spc="-10">
                <a:solidFill>
                  <a:srgbClr val="002D5D"/>
                </a:solidFill>
                <a:latin typeface="Corbel"/>
                <a:cs typeface="Corbel"/>
              </a:rPr>
              <a:t>15mg</a:t>
            </a:r>
            <a:r>
              <a:rPr dirty="0" sz="1300" spc="-6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Give</a:t>
            </a:r>
            <a:r>
              <a:rPr dirty="0" sz="13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one</a:t>
            </a:r>
            <a:r>
              <a:rPr dirty="0" sz="13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tablet</a:t>
            </a:r>
            <a:r>
              <a:rPr dirty="0" sz="13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by</a:t>
            </a:r>
            <a:r>
              <a:rPr dirty="0" sz="13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mouth</a:t>
            </a:r>
            <a:r>
              <a:rPr dirty="0" sz="13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daily</a:t>
            </a:r>
            <a:r>
              <a:rPr dirty="0" sz="13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3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increase</a:t>
            </a:r>
            <a:r>
              <a:rPr dirty="0" sz="13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pain</a:t>
            </a:r>
            <a:r>
              <a:rPr dirty="0" sz="13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3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 spc="-25">
                <a:solidFill>
                  <a:srgbClr val="002D5D"/>
                </a:solidFill>
                <a:latin typeface="Corbel"/>
                <a:cs typeface="Corbel"/>
              </a:rPr>
              <a:t>14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days</a:t>
            </a:r>
            <a:r>
              <a:rPr dirty="0" sz="13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then</a:t>
            </a:r>
            <a:r>
              <a:rPr dirty="0" sz="13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 spc="-10">
                <a:solidFill>
                  <a:srgbClr val="002D5D"/>
                </a:solidFill>
                <a:latin typeface="Corbel"/>
                <a:cs typeface="Corbel"/>
              </a:rPr>
              <a:t>decrease</a:t>
            </a:r>
            <a:r>
              <a:rPr dirty="0" sz="13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to</a:t>
            </a:r>
            <a:r>
              <a:rPr dirty="0" sz="13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routine</a:t>
            </a:r>
            <a:r>
              <a:rPr dirty="0" sz="13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Meloxicam</a:t>
            </a:r>
            <a:r>
              <a:rPr dirty="0" sz="13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order</a:t>
            </a:r>
            <a:r>
              <a:rPr dirty="0" sz="13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3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7.5mg</a:t>
            </a:r>
            <a:r>
              <a:rPr dirty="0" sz="13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daily</a:t>
            </a:r>
            <a:r>
              <a:rPr dirty="0" sz="13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–</a:t>
            </a:r>
            <a:r>
              <a:rPr dirty="0" sz="13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 spc="-10" b="1">
                <a:solidFill>
                  <a:srgbClr val="002D5D"/>
                </a:solidFill>
                <a:latin typeface="Corbel"/>
                <a:cs typeface="Corbel"/>
              </a:rPr>
              <a:t>Range Parameter</a:t>
            </a:r>
            <a:endParaRPr sz="1300">
              <a:latin typeface="Corbel"/>
              <a:cs typeface="Corbel"/>
            </a:endParaRPr>
          </a:p>
          <a:p>
            <a:pPr marL="488950" indent="-228600">
              <a:lnSpc>
                <a:spcPct val="100000"/>
              </a:lnSpc>
              <a:spcBef>
                <a:spcPts val="335"/>
              </a:spcBef>
              <a:buClr>
                <a:srgbClr val="0075C9"/>
              </a:buClr>
              <a:buAutoNum type="alphaUcPeriod"/>
              <a:tabLst>
                <a:tab pos="488950" algn="l"/>
              </a:tabLst>
            </a:pP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None</a:t>
            </a:r>
            <a:r>
              <a:rPr dirty="0" sz="13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3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3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300" spc="-20">
                <a:solidFill>
                  <a:srgbClr val="002D5D"/>
                </a:solidFill>
                <a:latin typeface="Corbel"/>
                <a:cs typeface="Corbel"/>
              </a:rPr>
              <a:t>above</a:t>
            </a:r>
            <a:endParaRPr sz="1300">
              <a:latin typeface="Corbel"/>
              <a:cs typeface="Corbel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4" name="object 14" descr=""/>
          <p:cNvSpPr txBox="1"/>
          <p:nvPr/>
        </p:nvSpPr>
        <p:spPr>
          <a:xfrm>
            <a:off x="825500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22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1168400"/>
            <a:ext cx="6096000" cy="3299460"/>
            <a:chOff x="838200" y="1168400"/>
            <a:chExt cx="6096000" cy="32994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168400"/>
              <a:ext cx="6096000" cy="9204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46125" y="15478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4065638"/>
              <a:ext cx="1032417" cy="40214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844550" y="1174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60960" rIns="0" bIns="0" rtlCol="0" vert="horz">
            <a:spAutoFit/>
          </a:bodyPr>
          <a:lstStyle/>
          <a:p>
            <a:pPr marL="260350" marR="497205">
              <a:lnSpc>
                <a:spcPct val="87500"/>
              </a:lnSpc>
              <a:spcBef>
                <a:spcPts val="480"/>
              </a:spcBef>
            </a:pPr>
            <a:r>
              <a:rPr dirty="0" sz="2000" spc="-60" b="1">
                <a:solidFill>
                  <a:srgbClr val="0075C9"/>
                </a:solidFill>
                <a:latin typeface="Corbel"/>
                <a:cs typeface="Corbel"/>
              </a:rPr>
              <a:t>Given</a:t>
            </a:r>
            <a:r>
              <a:rPr dirty="0" sz="2000" spc="-8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000" spc="-85" b="1">
                <a:solidFill>
                  <a:srgbClr val="0075C9"/>
                </a:solidFill>
                <a:latin typeface="Corbel"/>
                <a:cs typeface="Corbel"/>
              </a:rPr>
              <a:t>Mr.</a:t>
            </a:r>
            <a:r>
              <a:rPr dirty="0" sz="2000" spc="-12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000" spc="-65" b="1">
                <a:solidFill>
                  <a:srgbClr val="0075C9"/>
                </a:solidFill>
                <a:latin typeface="Corbel"/>
                <a:cs typeface="Corbel"/>
              </a:rPr>
              <a:t>Swift’s </a:t>
            </a:r>
            <a:r>
              <a:rPr dirty="0" sz="2000" spc="-55" b="1">
                <a:solidFill>
                  <a:srgbClr val="0075C9"/>
                </a:solidFill>
                <a:latin typeface="Corbel"/>
                <a:cs typeface="Corbel"/>
              </a:rPr>
              <a:t>recent</a:t>
            </a:r>
            <a:r>
              <a:rPr dirty="0" sz="2000" spc="-7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000" spc="-60" b="1">
                <a:solidFill>
                  <a:srgbClr val="0075C9"/>
                </a:solidFill>
                <a:latin typeface="Corbel"/>
                <a:cs typeface="Corbel"/>
              </a:rPr>
              <a:t>history</a:t>
            </a:r>
            <a:r>
              <a:rPr dirty="0" sz="2000" spc="-7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000" spc="-40" b="1">
                <a:solidFill>
                  <a:srgbClr val="0075C9"/>
                </a:solidFill>
                <a:latin typeface="Corbel"/>
                <a:cs typeface="Corbel"/>
              </a:rPr>
              <a:t>of</a:t>
            </a:r>
            <a:r>
              <a:rPr dirty="0" sz="2000" spc="-6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000" spc="-50" b="1">
                <a:solidFill>
                  <a:srgbClr val="0075C9"/>
                </a:solidFill>
                <a:latin typeface="Corbel"/>
                <a:cs typeface="Corbel"/>
              </a:rPr>
              <a:t>falls,</a:t>
            </a:r>
            <a:r>
              <a:rPr dirty="0" sz="2000" spc="-6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000" spc="-60" b="1">
                <a:solidFill>
                  <a:srgbClr val="0075C9"/>
                </a:solidFill>
                <a:latin typeface="Corbel"/>
                <a:cs typeface="Corbel"/>
              </a:rPr>
              <a:t>which</a:t>
            </a:r>
            <a:r>
              <a:rPr dirty="0" sz="2000" spc="-7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000" spc="-40" b="1">
                <a:solidFill>
                  <a:srgbClr val="0075C9"/>
                </a:solidFill>
                <a:latin typeface="Corbel"/>
                <a:cs typeface="Corbel"/>
              </a:rPr>
              <a:t>of</a:t>
            </a:r>
            <a:r>
              <a:rPr dirty="0" sz="2000" spc="-6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000" spc="-25" b="1">
                <a:solidFill>
                  <a:srgbClr val="0075C9"/>
                </a:solidFill>
                <a:latin typeface="Corbel"/>
                <a:cs typeface="Corbel"/>
              </a:rPr>
              <a:t>the </a:t>
            </a:r>
            <a:r>
              <a:rPr dirty="0" sz="2000" spc="-60" b="1">
                <a:solidFill>
                  <a:srgbClr val="0075C9"/>
                </a:solidFill>
                <a:latin typeface="Corbel"/>
                <a:cs typeface="Corbel"/>
              </a:rPr>
              <a:t>following</a:t>
            </a:r>
            <a:r>
              <a:rPr dirty="0" sz="2000" spc="-7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000" spc="-60" b="1">
                <a:solidFill>
                  <a:srgbClr val="0075C9"/>
                </a:solidFill>
                <a:latin typeface="Corbel"/>
                <a:cs typeface="Corbel"/>
              </a:rPr>
              <a:t>medication</a:t>
            </a:r>
            <a:r>
              <a:rPr dirty="0" sz="2000" spc="-7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000" spc="-60" b="1">
                <a:solidFill>
                  <a:srgbClr val="0075C9"/>
                </a:solidFill>
                <a:latin typeface="Corbel"/>
                <a:cs typeface="Corbel"/>
              </a:rPr>
              <a:t>parameters</a:t>
            </a:r>
            <a:r>
              <a:rPr dirty="0" sz="2000" spc="-5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000" spc="-60" b="1">
                <a:solidFill>
                  <a:srgbClr val="0075C9"/>
                </a:solidFill>
                <a:latin typeface="Corbel"/>
                <a:cs typeface="Corbel"/>
              </a:rPr>
              <a:t>would</a:t>
            </a:r>
            <a:r>
              <a:rPr dirty="0" sz="2000" spc="-7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000" spc="-35" b="1">
                <a:solidFill>
                  <a:srgbClr val="0075C9"/>
                </a:solidFill>
                <a:latin typeface="Corbel"/>
                <a:cs typeface="Corbel"/>
              </a:rPr>
              <a:t>be</a:t>
            </a:r>
            <a:r>
              <a:rPr dirty="0" sz="2000" spc="-5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000" spc="-20" b="1">
                <a:solidFill>
                  <a:srgbClr val="0075C9"/>
                </a:solidFill>
                <a:latin typeface="Corbel"/>
                <a:cs typeface="Corbel"/>
              </a:rPr>
              <a:t>most </a:t>
            </a:r>
            <a:r>
              <a:rPr dirty="0" sz="2000" spc="-60" b="1">
                <a:solidFill>
                  <a:srgbClr val="0075C9"/>
                </a:solidFill>
                <a:latin typeface="Corbel"/>
                <a:cs typeface="Corbel"/>
              </a:rPr>
              <a:t>appropriate </a:t>
            </a:r>
            <a:r>
              <a:rPr dirty="0" sz="2000" spc="-45" b="1">
                <a:solidFill>
                  <a:srgbClr val="0075C9"/>
                </a:solidFill>
                <a:latin typeface="Corbel"/>
                <a:cs typeface="Corbel"/>
              </a:rPr>
              <a:t>to</a:t>
            </a:r>
            <a:r>
              <a:rPr dirty="0" sz="2000" spc="-60" b="1">
                <a:solidFill>
                  <a:srgbClr val="0075C9"/>
                </a:solidFill>
                <a:latin typeface="Corbel"/>
                <a:cs typeface="Corbel"/>
              </a:rPr>
              <a:t> consider</a:t>
            </a:r>
            <a:r>
              <a:rPr dirty="0" sz="2000" spc="-5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000" spc="-10" b="1">
                <a:solidFill>
                  <a:srgbClr val="0075C9"/>
                </a:solidFill>
                <a:latin typeface="Corbel"/>
                <a:cs typeface="Corbel"/>
              </a:rPr>
              <a:t>starting?</a:t>
            </a:r>
            <a:endParaRPr sz="2000">
              <a:latin typeface="Corbel"/>
              <a:cs typeface="Corbel"/>
            </a:endParaRPr>
          </a:p>
          <a:p>
            <a:pPr marL="260350" marR="3839210">
              <a:lnSpc>
                <a:spcPct val="116500"/>
              </a:lnSpc>
              <a:spcBef>
                <a:spcPts val="900"/>
              </a:spcBef>
            </a:pPr>
            <a:r>
              <a:rPr dirty="0" sz="2000">
                <a:solidFill>
                  <a:srgbClr val="0075C9"/>
                </a:solidFill>
                <a:latin typeface="Corbel"/>
                <a:cs typeface="Corbel"/>
              </a:rPr>
              <a:t>A.</a:t>
            </a:r>
            <a:r>
              <a:rPr dirty="0" sz="2000">
                <a:solidFill>
                  <a:srgbClr val="002D5D"/>
                </a:solidFill>
                <a:latin typeface="Corbel"/>
                <a:cs typeface="Corbel"/>
              </a:rPr>
              <a:t>Blood</a:t>
            </a:r>
            <a:r>
              <a:rPr dirty="0" sz="2000" spc="-6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002D5D"/>
                </a:solidFill>
                <a:latin typeface="Corbel"/>
                <a:cs typeface="Corbel"/>
              </a:rPr>
              <a:t>Pressure </a:t>
            </a:r>
            <a:r>
              <a:rPr dirty="0" sz="2000">
                <a:solidFill>
                  <a:srgbClr val="0075C9"/>
                </a:solidFill>
                <a:latin typeface="Corbel"/>
                <a:cs typeface="Corbel"/>
              </a:rPr>
              <a:t>B.</a:t>
            </a:r>
            <a:r>
              <a:rPr dirty="0" sz="2000">
                <a:solidFill>
                  <a:srgbClr val="002D5D"/>
                </a:solidFill>
                <a:latin typeface="Corbel"/>
                <a:cs typeface="Corbel"/>
              </a:rPr>
              <a:t>Respiratory</a:t>
            </a:r>
            <a:r>
              <a:rPr dirty="0" sz="2000" spc="-7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2000" spc="-20">
                <a:solidFill>
                  <a:srgbClr val="002D5D"/>
                </a:solidFill>
                <a:latin typeface="Corbel"/>
                <a:cs typeface="Corbel"/>
              </a:rPr>
              <a:t>Rate </a:t>
            </a:r>
            <a:r>
              <a:rPr dirty="0" sz="2000" spc="-10">
                <a:solidFill>
                  <a:srgbClr val="0075C9"/>
                </a:solidFill>
                <a:latin typeface="Corbel"/>
                <a:cs typeface="Corbel"/>
              </a:rPr>
              <a:t>C.</a:t>
            </a:r>
            <a:r>
              <a:rPr dirty="0" sz="2000" spc="-10">
                <a:solidFill>
                  <a:srgbClr val="002D5D"/>
                </a:solidFill>
                <a:latin typeface="Corbel"/>
                <a:cs typeface="Corbel"/>
              </a:rPr>
              <a:t>Weight</a:t>
            </a:r>
            <a:endParaRPr sz="2000">
              <a:latin typeface="Corbel"/>
              <a:cs typeface="Corbel"/>
            </a:endParaRPr>
          </a:p>
          <a:p>
            <a:pPr marL="260350">
              <a:lnSpc>
                <a:spcPct val="100000"/>
              </a:lnSpc>
              <a:spcBef>
                <a:spcPts val="315"/>
              </a:spcBef>
            </a:pPr>
            <a:r>
              <a:rPr dirty="0" sz="2000">
                <a:solidFill>
                  <a:srgbClr val="0075C9"/>
                </a:solidFill>
                <a:latin typeface="Corbel"/>
                <a:cs typeface="Corbel"/>
              </a:rPr>
              <a:t>D.</a:t>
            </a:r>
            <a:r>
              <a:rPr dirty="0" sz="2000">
                <a:solidFill>
                  <a:srgbClr val="002D5D"/>
                </a:solidFill>
                <a:latin typeface="Corbel"/>
                <a:cs typeface="Corbel"/>
              </a:rPr>
              <a:t>Pain</a:t>
            </a:r>
            <a:r>
              <a:rPr dirty="0" sz="2000" spc="-6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002D5D"/>
                </a:solidFill>
                <a:latin typeface="Corbel"/>
                <a:cs typeface="Corbel"/>
              </a:rPr>
              <a:t>Score</a:t>
            </a:r>
            <a:r>
              <a:rPr dirty="0" sz="2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002D5D"/>
                </a:solidFill>
                <a:latin typeface="Corbel"/>
                <a:cs typeface="Corbel"/>
              </a:rPr>
              <a:t>Evaluation</a:t>
            </a:r>
            <a:endParaRPr sz="2000">
              <a:latin typeface="Corbel"/>
              <a:cs typeface="Corbel"/>
            </a:endParaRPr>
          </a:p>
          <a:p>
            <a:pPr marL="260350">
              <a:lnSpc>
                <a:spcPct val="100000"/>
              </a:lnSpc>
              <a:spcBef>
                <a:spcPts val="405"/>
              </a:spcBef>
            </a:pPr>
            <a:r>
              <a:rPr dirty="0" sz="2000">
                <a:solidFill>
                  <a:srgbClr val="0075C9"/>
                </a:solidFill>
                <a:latin typeface="Corbel"/>
                <a:cs typeface="Corbel"/>
              </a:rPr>
              <a:t>E.</a:t>
            </a:r>
            <a:r>
              <a:rPr dirty="0" sz="2000">
                <a:solidFill>
                  <a:srgbClr val="002D5D"/>
                </a:solidFill>
                <a:latin typeface="Corbel"/>
                <a:cs typeface="Corbel"/>
              </a:rPr>
              <a:t>None</a:t>
            </a:r>
            <a:r>
              <a:rPr dirty="0" sz="2000" spc="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2000" spc="5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2000" spc="-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002D5D"/>
                </a:solidFill>
                <a:latin typeface="Corbel"/>
                <a:cs typeface="Corbel"/>
              </a:rPr>
              <a:t>Above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25500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23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838200" y="5461000"/>
            <a:ext cx="6096000" cy="3299460"/>
            <a:chOff x="838200" y="5461000"/>
            <a:chExt cx="6096000" cy="3299460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5461000"/>
              <a:ext cx="6096000" cy="92049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746125" y="58404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8358238"/>
              <a:ext cx="1032417" cy="402145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844550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113030" rIns="0" bIns="0" rtlCol="0" vert="horz">
            <a:spAutoFit/>
          </a:bodyPr>
          <a:lstStyle/>
          <a:p>
            <a:pPr marL="260350" marR="558800">
              <a:lnSpc>
                <a:spcPct val="90600"/>
              </a:lnSpc>
              <a:spcBef>
                <a:spcPts val="890"/>
              </a:spcBef>
            </a:pPr>
            <a:r>
              <a:rPr dirty="0" sz="1700" spc="-40" b="1">
                <a:solidFill>
                  <a:srgbClr val="0075C9"/>
                </a:solidFill>
                <a:latin typeface="Corbel"/>
                <a:cs typeface="Corbel"/>
              </a:rPr>
              <a:t>Before </a:t>
            </a:r>
            <a:r>
              <a:rPr dirty="0" sz="1700" spc="-30" b="1">
                <a:solidFill>
                  <a:srgbClr val="0075C9"/>
                </a:solidFill>
                <a:latin typeface="Corbel"/>
                <a:cs typeface="Corbel"/>
              </a:rPr>
              <a:t>we</a:t>
            </a:r>
            <a:r>
              <a:rPr dirty="0" sz="1700" spc="-35" b="1">
                <a:solidFill>
                  <a:srgbClr val="0075C9"/>
                </a:solidFill>
                <a:latin typeface="Corbel"/>
                <a:cs typeface="Corbel"/>
              </a:rPr>
              <a:t> can </a:t>
            </a:r>
            <a:r>
              <a:rPr dirty="0" sz="1700" spc="-40" b="1">
                <a:solidFill>
                  <a:srgbClr val="0075C9"/>
                </a:solidFill>
                <a:latin typeface="Corbel"/>
                <a:cs typeface="Corbel"/>
              </a:rPr>
              <a:t>initiate</a:t>
            </a:r>
            <a:r>
              <a:rPr dirty="0" sz="1700" spc="-3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65" b="1">
                <a:solidFill>
                  <a:srgbClr val="0075C9"/>
                </a:solidFill>
                <a:latin typeface="Corbel"/>
                <a:cs typeface="Corbel"/>
              </a:rPr>
              <a:t>Mr.</a:t>
            </a:r>
            <a:r>
              <a:rPr dirty="0" sz="1700" spc="-7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45" b="1">
                <a:solidFill>
                  <a:srgbClr val="0075C9"/>
                </a:solidFill>
                <a:latin typeface="Corbel"/>
                <a:cs typeface="Corbel"/>
              </a:rPr>
              <a:t>Swift’s</a:t>
            </a:r>
            <a:r>
              <a:rPr dirty="0" sz="1700" spc="-4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30" b="1">
                <a:solidFill>
                  <a:srgbClr val="0075C9"/>
                </a:solidFill>
                <a:latin typeface="Corbel"/>
                <a:cs typeface="Corbel"/>
              </a:rPr>
              <a:t>blood </a:t>
            </a:r>
            <a:r>
              <a:rPr dirty="0" sz="1700" spc="-10" b="1">
                <a:solidFill>
                  <a:srgbClr val="0075C9"/>
                </a:solidFill>
                <a:latin typeface="Corbel"/>
                <a:cs typeface="Corbel"/>
              </a:rPr>
              <a:t>pressure </a:t>
            </a:r>
            <a:r>
              <a:rPr dirty="0" sz="1700" spc="-45" b="1">
                <a:solidFill>
                  <a:srgbClr val="0075C9"/>
                </a:solidFill>
                <a:latin typeface="Corbel"/>
                <a:cs typeface="Corbel"/>
              </a:rPr>
              <a:t>parameters,</a:t>
            </a:r>
            <a:r>
              <a:rPr dirty="0" sz="1700" spc="-35" b="1">
                <a:solidFill>
                  <a:srgbClr val="0075C9"/>
                </a:solidFill>
                <a:latin typeface="Corbel"/>
                <a:cs typeface="Corbel"/>
              </a:rPr>
              <a:t> which </a:t>
            </a:r>
            <a:r>
              <a:rPr dirty="0" sz="1700" spc="-30" b="1">
                <a:solidFill>
                  <a:srgbClr val="0075C9"/>
                </a:solidFill>
                <a:latin typeface="Corbel"/>
                <a:cs typeface="Corbel"/>
              </a:rPr>
              <a:t>of</a:t>
            </a:r>
            <a:r>
              <a:rPr dirty="0" sz="1700" spc="-3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30" b="1">
                <a:solidFill>
                  <a:srgbClr val="0075C9"/>
                </a:solidFill>
                <a:latin typeface="Corbel"/>
                <a:cs typeface="Corbel"/>
              </a:rPr>
              <a:t>the</a:t>
            </a:r>
            <a:r>
              <a:rPr dirty="0" sz="1700" spc="-35" b="1">
                <a:solidFill>
                  <a:srgbClr val="0075C9"/>
                </a:solidFill>
                <a:latin typeface="Corbel"/>
                <a:cs typeface="Corbel"/>
              </a:rPr>
              <a:t> following</a:t>
            </a:r>
            <a:r>
              <a:rPr dirty="0" sz="1700" spc="-3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40" b="1">
                <a:solidFill>
                  <a:srgbClr val="0075C9"/>
                </a:solidFill>
                <a:latin typeface="Corbel"/>
                <a:cs typeface="Corbel"/>
              </a:rPr>
              <a:t>circumstances</a:t>
            </a:r>
            <a:r>
              <a:rPr dirty="0" sz="1700" spc="-3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25" b="1">
                <a:solidFill>
                  <a:srgbClr val="0075C9"/>
                </a:solidFill>
                <a:latin typeface="Corbel"/>
                <a:cs typeface="Corbel"/>
              </a:rPr>
              <a:t>will </a:t>
            </a:r>
            <a:r>
              <a:rPr dirty="0" sz="1700" spc="-20" b="1">
                <a:solidFill>
                  <a:srgbClr val="0075C9"/>
                </a:solidFill>
                <a:latin typeface="Corbel"/>
                <a:cs typeface="Corbel"/>
              </a:rPr>
              <a:t>have </a:t>
            </a:r>
            <a:r>
              <a:rPr dirty="0" sz="1700" spc="-30" b="1">
                <a:solidFill>
                  <a:srgbClr val="0075C9"/>
                </a:solidFill>
                <a:latin typeface="Corbel"/>
                <a:cs typeface="Corbel"/>
              </a:rPr>
              <a:t>the</a:t>
            </a:r>
            <a:r>
              <a:rPr dirty="0" sz="1700" spc="-6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30" b="1">
                <a:solidFill>
                  <a:srgbClr val="0075C9"/>
                </a:solidFill>
                <a:latin typeface="Corbel"/>
                <a:cs typeface="Corbel"/>
              </a:rPr>
              <a:t>MOST</a:t>
            </a:r>
            <a:r>
              <a:rPr dirty="0" sz="1700" spc="-5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40" b="1">
                <a:solidFill>
                  <a:srgbClr val="0075C9"/>
                </a:solidFill>
                <a:latin typeface="Corbel"/>
                <a:cs typeface="Corbel"/>
              </a:rPr>
              <a:t>impact</a:t>
            </a:r>
            <a:r>
              <a:rPr dirty="0" sz="1700" spc="-5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10" b="1">
                <a:solidFill>
                  <a:srgbClr val="0075C9"/>
                </a:solidFill>
                <a:latin typeface="Corbel"/>
                <a:cs typeface="Corbel"/>
              </a:rPr>
              <a:t>on</a:t>
            </a:r>
            <a:r>
              <a:rPr dirty="0" sz="1700" spc="-5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30" b="1">
                <a:solidFill>
                  <a:srgbClr val="0075C9"/>
                </a:solidFill>
                <a:latin typeface="Corbel"/>
                <a:cs typeface="Corbel"/>
              </a:rPr>
              <a:t>the</a:t>
            </a:r>
            <a:r>
              <a:rPr dirty="0" sz="1700" spc="-5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40" b="1">
                <a:solidFill>
                  <a:srgbClr val="0075C9"/>
                </a:solidFill>
                <a:latin typeface="Corbel"/>
                <a:cs typeface="Corbel"/>
              </a:rPr>
              <a:t>frequency</a:t>
            </a:r>
            <a:r>
              <a:rPr dirty="0" sz="1700" spc="-5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20" b="1">
                <a:solidFill>
                  <a:srgbClr val="0075C9"/>
                </a:solidFill>
                <a:latin typeface="Corbel"/>
                <a:cs typeface="Corbel"/>
              </a:rPr>
              <a:t>of</a:t>
            </a:r>
            <a:r>
              <a:rPr dirty="0" sz="1700" spc="-5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30" b="1">
                <a:solidFill>
                  <a:srgbClr val="0075C9"/>
                </a:solidFill>
                <a:latin typeface="Corbel"/>
                <a:cs typeface="Corbel"/>
              </a:rPr>
              <a:t>the</a:t>
            </a:r>
            <a:r>
              <a:rPr dirty="0" sz="1700" spc="-5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10" b="1">
                <a:solidFill>
                  <a:srgbClr val="0075C9"/>
                </a:solidFill>
                <a:latin typeface="Corbel"/>
                <a:cs typeface="Corbel"/>
              </a:rPr>
              <a:t>parameter?</a:t>
            </a:r>
            <a:endParaRPr sz="1700">
              <a:latin typeface="Corbel"/>
              <a:cs typeface="Corbel"/>
            </a:endParaRPr>
          </a:p>
          <a:p>
            <a:pPr marL="260350">
              <a:lnSpc>
                <a:spcPct val="100000"/>
              </a:lnSpc>
              <a:spcBef>
                <a:spcPts val="1639"/>
              </a:spcBef>
            </a:pPr>
            <a:r>
              <a:rPr dirty="0" sz="2000">
                <a:solidFill>
                  <a:srgbClr val="0075C9"/>
                </a:solidFill>
                <a:latin typeface="Corbel"/>
                <a:cs typeface="Corbel"/>
              </a:rPr>
              <a:t>A.</a:t>
            </a:r>
            <a:r>
              <a:rPr dirty="0" sz="2000">
                <a:solidFill>
                  <a:srgbClr val="002D5D"/>
                </a:solidFill>
                <a:latin typeface="Corbel"/>
                <a:cs typeface="Corbel"/>
              </a:rPr>
              <a:t>Facility</a:t>
            </a:r>
            <a:r>
              <a:rPr dirty="0" sz="2000" spc="-8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002D5D"/>
                </a:solidFill>
                <a:latin typeface="Corbel"/>
                <a:cs typeface="Corbel"/>
              </a:rPr>
              <a:t>Location</a:t>
            </a:r>
            <a:endParaRPr sz="2000">
              <a:latin typeface="Corbel"/>
              <a:cs typeface="Corbel"/>
            </a:endParaRPr>
          </a:p>
          <a:p>
            <a:pPr marL="260350" marR="2643505">
              <a:lnSpc>
                <a:spcPct val="115999"/>
              </a:lnSpc>
              <a:spcBef>
                <a:spcPts val="25"/>
              </a:spcBef>
            </a:pPr>
            <a:r>
              <a:rPr dirty="0" sz="2000">
                <a:solidFill>
                  <a:srgbClr val="0075C9"/>
                </a:solidFill>
                <a:latin typeface="Corbel"/>
                <a:cs typeface="Corbel"/>
              </a:rPr>
              <a:t>B.</a:t>
            </a:r>
            <a:r>
              <a:rPr dirty="0" sz="2000">
                <a:solidFill>
                  <a:srgbClr val="002D5D"/>
                </a:solidFill>
                <a:latin typeface="Corbel"/>
                <a:cs typeface="Corbel"/>
              </a:rPr>
              <a:t>Facility</a:t>
            </a:r>
            <a:r>
              <a:rPr dirty="0" sz="2000" spc="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002D5D"/>
                </a:solidFill>
                <a:latin typeface="Corbel"/>
                <a:cs typeface="Corbel"/>
              </a:rPr>
              <a:t>License/Registration </a:t>
            </a:r>
            <a:r>
              <a:rPr dirty="0" sz="2000">
                <a:solidFill>
                  <a:srgbClr val="0075C9"/>
                </a:solidFill>
                <a:latin typeface="Corbel"/>
                <a:cs typeface="Corbel"/>
              </a:rPr>
              <a:t>C.</a:t>
            </a:r>
            <a:r>
              <a:rPr dirty="0" sz="2000">
                <a:solidFill>
                  <a:srgbClr val="002D5D"/>
                </a:solidFill>
                <a:latin typeface="Corbel"/>
                <a:cs typeface="Corbel"/>
              </a:rPr>
              <a:t>Corporate</a:t>
            </a:r>
            <a:r>
              <a:rPr dirty="0" sz="2000" spc="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002D5D"/>
                </a:solidFill>
                <a:latin typeface="Corbel"/>
                <a:cs typeface="Corbel"/>
              </a:rPr>
              <a:t>Policy/Procedure</a:t>
            </a:r>
            <a:endParaRPr sz="2000">
              <a:latin typeface="Corbel"/>
              <a:cs typeface="Corbel"/>
            </a:endParaRPr>
          </a:p>
          <a:p>
            <a:pPr marL="260350" marR="1654810">
              <a:lnSpc>
                <a:spcPts val="2810"/>
              </a:lnSpc>
              <a:spcBef>
                <a:spcPts val="65"/>
              </a:spcBef>
            </a:pPr>
            <a:r>
              <a:rPr dirty="0" sz="2000" spc="-20">
                <a:solidFill>
                  <a:srgbClr val="0075C9"/>
                </a:solidFill>
                <a:latin typeface="Corbel"/>
                <a:cs typeface="Corbel"/>
              </a:rPr>
              <a:t>D.</a:t>
            </a:r>
            <a:r>
              <a:rPr dirty="0" sz="2000" spc="-20">
                <a:solidFill>
                  <a:srgbClr val="002D5D"/>
                </a:solidFill>
                <a:latin typeface="Corbel"/>
                <a:cs typeface="Corbel"/>
              </a:rPr>
              <a:t>Mr.</a:t>
            </a:r>
            <a:r>
              <a:rPr dirty="0" sz="2000" spc="-7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2000" spc="-20">
                <a:solidFill>
                  <a:srgbClr val="002D5D"/>
                </a:solidFill>
                <a:latin typeface="Corbel"/>
                <a:cs typeface="Corbel"/>
              </a:rPr>
              <a:t>Swift’s</a:t>
            </a:r>
            <a:r>
              <a:rPr dirty="0" sz="2000" spc="-8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002D5D"/>
                </a:solidFill>
                <a:latin typeface="Corbel"/>
                <a:cs typeface="Corbel"/>
              </a:rPr>
              <a:t>Consent</a:t>
            </a:r>
            <a:r>
              <a:rPr dirty="0" sz="2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2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2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2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002D5D"/>
                </a:solidFill>
                <a:latin typeface="Corbel"/>
                <a:cs typeface="Corbel"/>
              </a:rPr>
              <a:t>Parameter </a:t>
            </a:r>
            <a:r>
              <a:rPr dirty="0" sz="2000">
                <a:solidFill>
                  <a:srgbClr val="0075C9"/>
                </a:solidFill>
                <a:latin typeface="Corbel"/>
                <a:cs typeface="Corbel"/>
              </a:rPr>
              <a:t>E.</a:t>
            </a:r>
            <a:r>
              <a:rPr dirty="0" sz="2000">
                <a:solidFill>
                  <a:srgbClr val="002D5D"/>
                </a:solidFill>
                <a:latin typeface="Corbel"/>
                <a:cs typeface="Corbel"/>
              </a:rPr>
              <a:t>Availability</a:t>
            </a:r>
            <a:r>
              <a:rPr dirty="0" sz="2000" spc="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2000" spc="-1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2000" spc="-1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2000" spc="-25">
                <a:solidFill>
                  <a:srgbClr val="002D5D"/>
                </a:solidFill>
                <a:latin typeface="Corbel"/>
                <a:cs typeface="Corbel"/>
              </a:rPr>
              <a:t>Trained</a:t>
            </a:r>
            <a:r>
              <a:rPr dirty="0" sz="20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2000" spc="-20">
                <a:solidFill>
                  <a:srgbClr val="002D5D"/>
                </a:solidFill>
                <a:latin typeface="Corbel"/>
                <a:cs typeface="Corbel"/>
              </a:rPr>
              <a:t>Staff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4" name="object 14" descr=""/>
          <p:cNvSpPr txBox="1"/>
          <p:nvPr/>
        </p:nvSpPr>
        <p:spPr>
          <a:xfrm>
            <a:off x="825500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24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1168400"/>
            <a:ext cx="6096000" cy="3299460"/>
            <a:chOff x="838200" y="1168400"/>
            <a:chExt cx="6096000" cy="32994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168400"/>
              <a:ext cx="6096000" cy="9204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46125" y="15478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4065638"/>
              <a:ext cx="1032417" cy="40214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844550" y="1174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118110" rIns="0" bIns="0" rtlCol="0" vert="horz">
            <a:spAutoFit/>
          </a:bodyPr>
          <a:lstStyle/>
          <a:p>
            <a:pPr marL="260350" marR="473709">
              <a:lnSpc>
                <a:spcPts val="1800"/>
              </a:lnSpc>
              <a:spcBef>
                <a:spcPts val="930"/>
              </a:spcBef>
            </a:pPr>
            <a:r>
              <a:rPr dirty="0" sz="1700" spc="-55" b="1">
                <a:solidFill>
                  <a:srgbClr val="0075C9"/>
                </a:solidFill>
                <a:latin typeface="Corbel"/>
                <a:cs typeface="Corbel"/>
              </a:rPr>
              <a:t>After </a:t>
            </a:r>
            <a:r>
              <a:rPr dirty="0" sz="1700" spc="-60" b="1">
                <a:solidFill>
                  <a:srgbClr val="0075C9"/>
                </a:solidFill>
                <a:latin typeface="Corbel"/>
                <a:cs typeface="Corbel"/>
              </a:rPr>
              <a:t>starting </a:t>
            </a:r>
            <a:r>
              <a:rPr dirty="0" sz="1700" spc="-65" b="1">
                <a:solidFill>
                  <a:srgbClr val="0075C9"/>
                </a:solidFill>
                <a:latin typeface="Corbel"/>
                <a:cs typeface="Corbel"/>
              </a:rPr>
              <a:t>bi-weekly</a:t>
            </a:r>
            <a:r>
              <a:rPr dirty="0" sz="1700" spc="-6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55" b="1">
                <a:solidFill>
                  <a:srgbClr val="0075C9"/>
                </a:solidFill>
                <a:latin typeface="Corbel"/>
                <a:cs typeface="Corbel"/>
              </a:rPr>
              <a:t>and</a:t>
            </a:r>
            <a:r>
              <a:rPr dirty="0" sz="1700" spc="-6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45" b="1">
                <a:solidFill>
                  <a:srgbClr val="0075C9"/>
                </a:solidFill>
                <a:latin typeface="Corbel"/>
                <a:cs typeface="Corbel"/>
              </a:rPr>
              <a:t>as</a:t>
            </a:r>
            <a:r>
              <a:rPr dirty="0" sz="1700" spc="-5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65" b="1">
                <a:solidFill>
                  <a:srgbClr val="0075C9"/>
                </a:solidFill>
                <a:latin typeface="Corbel"/>
                <a:cs typeface="Corbel"/>
              </a:rPr>
              <a:t>needed</a:t>
            </a:r>
            <a:r>
              <a:rPr dirty="0" sz="1700" spc="-6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55" b="1">
                <a:solidFill>
                  <a:srgbClr val="0075C9"/>
                </a:solidFill>
                <a:latin typeface="Corbel"/>
                <a:cs typeface="Corbel"/>
              </a:rPr>
              <a:t>blood</a:t>
            </a:r>
            <a:r>
              <a:rPr dirty="0" sz="1700" spc="-6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10" b="1">
                <a:solidFill>
                  <a:srgbClr val="0075C9"/>
                </a:solidFill>
                <a:latin typeface="Corbel"/>
                <a:cs typeface="Corbel"/>
              </a:rPr>
              <a:t>pressure </a:t>
            </a:r>
            <a:r>
              <a:rPr dirty="0" sz="1700" spc="-60" b="1">
                <a:solidFill>
                  <a:srgbClr val="0075C9"/>
                </a:solidFill>
                <a:latin typeface="Corbel"/>
                <a:cs typeface="Corbel"/>
              </a:rPr>
              <a:t>monitoring</a:t>
            </a:r>
            <a:r>
              <a:rPr dirty="0" sz="1700" spc="-7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45" b="1">
                <a:solidFill>
                  <a:srgbClr val="0075C9"/>
                </a:solidFill>
                <a:latin typeface="Corbel"/>
                <a:cs typeface="Corbel"/>
              </a:rPr>
              <a:t>for</a:t>
            </a:r>
            <a:r>
              <a:rPr dirty="0" sz="1700" spc="-5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80" b="1">
                <a:solidFill>
                  <a:srgbClr val="0075C9"/>
                </a:solidFill>
                <a:latin typeface="Corbel"/>
                <a:cs typeface="Corbel"/>
              </a:rPr>
              <a:t>Mr.</a:t>
            </a:r>
            <a:r>
              <a:rPr dirty="0" sz="1700" spc="-9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60" b="1">
                <a:solidFill>
                  <a:srgbClr val="0075C9"/>
                </a:solidFill>
                <a:latin typeface="Corbel"/>
                <a:cs typeface="Corbel"/>
              </a:rPr>
              <a:t>Swift,</a:t>
            </a:r>
            <a:r>
              <a:rPr dirty="0" sz="1700" spc="-50" b="1">
                <a:solidFill>
                  <a:srgbClr val="0075C9"/>
                </a:solidFill>
                <a:latin typeface="Corbel"/>
                <a:cs typeface="Corbel"/>
              </a:rPr>
              <a:t> you</a:t>
            </a:r>
            <a:r>
              <a:rPr dirty="0" sz="1700" spc="-6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55" b="1">
                <a:solidFill>
                  <a:srgbClr val="0075C9"/>
                </a:solidFill>
                <a:latin typeface="Corbel"/>
                <a:cs typeface="Corbel"/>
              </a:rPr>
              <a:t>have</a:t>
            </a:r>
            <a:r>
              <a:rPr dirty="0" sz="1700" spc="-6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50" b="1">
                <a:solidFill>
                  <a:srgbClr val="0075C9"/>
                </a:solidFill>
                <a:latin typeface="Corbel"/>
                <a:cs typeface="Corbel"/>
              </a:rPr>
              <a:t>the</a:t>
            </a:r>
            <a:r>
              <a:rPr dirty="0" sz="1700" spc="-6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60" b="1">
                <a:solidFill>
                  <a:srgbClr val="0075C9"/>
                </a:solidFill>
                <a:latin typeface="Corbel"/>
                <a:cs typeface="Corbel"/>
              </a:rPr>
              <a:t>following</a:t>
            </a:r>
            <a:r>
              <a:rPr dirty="0" sz="1700" spc="-6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60" b="1">
                <a:solidFill>
                  <a:srgbClr val="0075C9"/>
                </a:solidFill>
                <a:latin typeface="Corbel"/>
                <a:cs typeface="Corbel"/>
              </a:rPr>
              <a:t>results.</a:t>
            </a:r>
            <a:r>
              <a:rPr dirty="0" sz="1700" spc="-15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20" b="1">
                <a:solidFill>
                  <a:srgbClr val="0075C9"/>
                </a:solidFill>
                <a:latin typeface="Corbel"/>
                <a:cs typeface="Corbel"/>
              </a:rPr>
              <a:t>What </a:t>
            </a:r>
            <a:r>
              <a:rPr dirty="0" sz="1700" spc="-65" b="1">
                <a:solidFill>
                  <a:srgbClr val="0075C9"/>
                </a:solidFill>
                <a:latin typeface="Corbel"/>
                <a:cs typeface="Corbel"/>
              </a:rPr>
              <a:t>documentation</a:t>
            </a:r>
            <a:r>
              <a:rPr dirty="0" sz="1700" spc="-60" b="1">
                <a:solidFill>
                  <a:srgbClr val="0075C9"/>
                </a:solidFill>
                <a:latin typeface="Corbel"/>
                <a:cs typeface="Corbel"/>
              </a:rPr>
              <a:t> step</a:t>
            </a:r>
            <a:r>
              <a:rPr dirty="0" sz="1700" spc="-5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60" b="1">
                <a:solidFill>
                  <a:srgbClr val="0075C9"/>
                </a:solidFill>
                <a:latin typeface="Corbel"/>
                <a:cs typeface="Corbel"/>
              </a:rPr>
              <a:t>would</a:t>
            </a:r>
            <a:r>
              <a:rPr dirty="0" sz="1700" spc="-5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60" b="1">
                <a:solidFill>
                  <a:srgbClr val="0075C9"/>
                </a:solidFill>
                <a:latin typeface="Corbel"/>
                <a:cs typeface="Corbel"/>
              </a:rPr>
              <a:t>BEST</a:t>
            </a:r>
            <a:r>
              <a:rPr dirty="0" sz="1700" spc="-5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60" b="1">
                <a:solidFill>
                  <a:srgbClr val="0075C9"/>
                </a:solidFill>
                <a:latin typeface="Corbel"/>
                <a:cs typeface="Corbel"/>
              </a:rPr>
              <a:t>define</a:t>
            </a:r>
            <a:r>
              <a:rPr dirty="0" sz="1700" spc="-5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60" b="1">
                <a:solidFill>
                  <a:srgbClr val="0075C9"/>
                </a:solidFill>
                <a:latin typeface="Corbel"/>
                <a:cs typeface="Corbel"/>
              </a:rPr>
              <a:t>these</a:t>
            </a:r>
            <a:r>
              <a:rPr dirty="0" sz="1700" spc="-5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60" b="1">
                <a:solidFill>
                  <a:srgbClr val="0075C9"/>
                </a:solidFill>
                <a:latin typeface="Corbel"/>
                <a:cs typeface="Corbel"/>
              </a:rPr>
              <a:t>results</a:t>
            </a:r>
            <a:r>
              <a:rPr dirty="0" sz="1700" spc="-4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1700" spc="-50" b="1">
                <a:solidFill>
                  <a:srgbClr val="0075C9"/>
                </a:solidFill>
                <a:latin typeface="Corbel"/>
                <a:cs typeface="Corbel"/>
              </a:rPr>
              <a:t>?</a:t>
            </a:r>
            <a:endParaRPr sz="1700">
              <a:latin typeface="Corbel"/>
              <a:cs typeface="Corbel"/>
            </a:endParaRPr>
          </a:p>
          <a:p>
            <a:pPr marL="286385">
              <a:lnSpc>
                <a:spcPct val="100000"/>
              </a:lnSpc>
              <a:spcBef>
                <a:spcPts val="1115"/>
              </a:spcBef>
              <a:tabLst>
                <a:tab pos="1657985" algn="l"/>
                <a:tab pos="3029585" algn="l"/>
                <a:tab pos="4401185" algn="l"/>
              </a:tabLst>
            </a:pPr>
            <a:r>
              <a:rPr dirty="0" u="sng" sz="1000" b="1">
                <a:solidFill>
                  <a:srgbClr val="002B5D"/>
                </a:solidFill>
                <a:uFill>
                  <a:solidFill>
                    <a:srgbClr val="002B5D"/>
                  </a:solidFill>
                </a:uFill>
                <a:latin typeface="Corbel"/>
                <a:cs typeface="Corbel"/>
              </a:rPr>
              <a:t>Week</a:t>
            </a:r>
            <a:r>
              <a:rPr dirty="0" u="sng" sz="1000" spc="-30" b="1">
                <a:solidFill>
                  <a:srgbClr val="002B5D"/>
                </a:solidFill>
                <a:uFill>
                  <a:solidFill>
                    <a:srgbClr val="002B5D"/>
                  </a:solidFill>
                </a:uFill>
                <a:latin typeface="Corbel"/>
                <a:cs typeface="Corbel"/>
              </a:rPr>
              <a:t> </a:t>
            </a:r>
            <a:r>
              <a:rPr dirty="0" u="sng" sz="1000" b="1">
                <a:solidFill>
                  <a:srgbClr val="002B5D"/>
                </a:solidFill>
                <a:uFill>
                  <a:solidFill>
                    <a:srgbClr val="002B5D"/>
                  </a:solidFill>
                </a:uFill>
                <a:latin typeface="Corbel"/>
                <a:cs typeface="Corbel"/>
              </a:rPr>
              <a:t>1:</a:t>
            </a:r>
            <a:r>
              <a:rPr dirty="0" sz="1000" spc="-30" b="1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107/84,</a:t>
            </a:r>
            <a:r>
              <a:rPr dirty="0" sz="1000" spc="-3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102/55</a:t>
            </a: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	</a:t>
            </a:r>
            <a:r>
              <a:rPr dirty="0" u="sng" sz="1000" b="1">
                <a:solidFill>
                  <a:srgbClr val="002B5D"/>
                </a:solidFill>
                <a:uFill>
                  <a:solidFill>
                    <a:srgbClr val="002B5D"/>
                  </a:solidFill>
                </a:uFill>
                <a:latin typeface="Corbel"/>
                <a:cs typeface="Corbel"/>
              </a:rPr>
              <a:t>Week</a:t>
            </a:r>
            <a:r>
              <a:rPr dirty="0" u="sng" sz="1000" spc="-25" b="1">
                <a:solidFill>
                  <a:srgbClr val="002B5D"/>
                </a:solidFill>
                <a:uFill>
                  <a:solidFill>
                    <a:srgbClr val="002B5D"/>
                  </a:solidFill>
                </a:uFill>
                <a:latin typeface="Corbel"/>
                <a:cs typeface="Corbel"/>
              </a:rPr>
              <a:t> </a:t>
            </a:r>
            <a:r>
              <a:rPr dirty="0" u="sng" sz="1000" b="1">
                <a:solidFill>
                  <a:srgbClr val="002B5D"/>
                </a:solidFill>
                <a:uFill>
                  <a:solidFill>
                    <a:srgbClr val="002B5D"/>
                  </a:solidFill>
                </a:uFill>
                <a:latin typeface="Corbel"/>
                <a:cs typeface="Corbel"/>
              </a:rPr>
              <a:t>2:</a:t>
            </a:r>
            <a:r>
              <a:rPr dirty="0" sz="1000" spc="-25" b="1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100/59,</a:t>
            </a:r>
            <a:r>
              <a:rPr dirty="0" sz="1000" spc="-3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115/75</a:t>
            </a: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	</a:t>
            </a:r>
            <a:r>
              <a:rPr dirty="0" u="sng" sz="1000" b="1">
                <a:solidFill>
                  <a:srgbClr val="002B5D"/>
                </a:solidFill>
                <a:uFill>
                  <a:solidFill>
                    <a:srgbClr val="002B5D"/>
                  </a:solidFill>
                </a:uFill>
                <a:latin typeface="Corbel"/>
                <a:cs typeface="Corbel"/>
              </a:rPr>
              <a:t>Week</a:t>
            </a:r>
            <a:r>
              <a:rPr dirty="0" u="sng" sz="1000" spc="-15" b="1">
                <a:solidFill>
                  <a:srgbClr val="002B5D"/>
                </a:solidFill>
                <a:uFill>
                  <a:solidFill>
                    <a:srgbClr val="002B5D"/>
                  </a:solidFill>
                </a:uFill>
                <a:latin typeface="Corbel"/>
                <a:cs typeface="Corbel"/>
              </a:rPr>
              <a:t> </a:t>
            </a:r>
            <a:r>
              <a:rPr dirty="0" u="sng" sz="1000" b="1">
                <a:solidFill>
                  <a:srgbClr val="002B5D"/>
                </a:solidFill>
                <a:uFill>
                  <a:solidFill>
                    <a:srgbClr val="002B5D"/>
                  </a:solidFill>
                </a:uFill>
                <a:latin typeface="Corbel"/>
                <a:cs typeface="Corbel"/>
              </a:rPr>
              <a:t>3:</a:t>
            </a:r>
            <a:r>
              <a:rPr dirty="0" sz="1000" spc="-20" b="1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113/72,</a:t>
            </a:r>
            <a:r>
              <a:rPr dirty="0" sz="1000" spc="-2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103/54</a:t>
            </a: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	</a:t>
            </a:r>
            <a:r>
              <a:rPr dirty="0" u="sng" sz="1000" b="1">
                <a:solidFill>
                  <a:srgbClr val="002B5D"/>
                </a:solidFill>
                <a:uFill>
                  <a:solidFill>
                    <a:srgbClr val="002B5D"/>
                  </a:solidFill>
                </a:uFill>
                <a:latin typeface="Corbel"/>
                <a:cs typeface="Corbel"/>
              </a:rPr>
              <a:t>Week</a:t>
            </a:r>
            <a:r>
              <a:rPr dirty="0" u="sng" sz="1000" spc="-35" b="1">
                <a:solidFill>
                  <a:srgbClr val="002B5D"/>
                </a:solidFill>
                <a:uFill>
                  <a:solidFill>
                    <a:srgbClr val="002B5D"/>
                  </a:solidFill>
                </a:uFill>
                <a:latin typeface="Corbel"/>
                <a:cs typeface="Corbel"/>
              </a:rPr>
              <a:t> </a:t>
            </a:r>
            <a:r>
              <a:rPr dirty="0" u="sng" sz="1000" b="1">
                <a:solidFill>
                  <a:srgbClr val="002B5D"/>
                </a:solidFill>
                <a:uFill>
                  <a:solidFill>
                    <a:srgbClr val="002B5D"/>
                  </a:solidFill>
                </a:uFill>
                <a:latin typeface="Corbel"/>
                <a:cs typeface="Corbel"/>
              </a:rPr>
              <a:t>4:</a:t>
            </a:r>
            <a:r>
              <a:rPr dirty="0" u="sng" sz="1000" spc="-30" b="1">
                <a:solidFill>
                  <a:srgbClr val="002B5D"/>
                </a:solidFill>
                <a:uFill>
                  <a:solidFill>
                    <a:srgbClr val="002B5D"/>
                  </a:solidFill>
                </a:u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106/50,</a:t>
            </a:r>
            <a:r>
              <a:rPr dirty="0" sz="1000" spc="-3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103/63</a:t>
            </a:r>
            <a:endParaRPr sz="1000">
              <a:latin typeface="Corbel"/>
              <a:cs typeface="Corbel"/>
            </a:endParaRPr>
          </a:p>
          <a:p>
            <a:pPr marL="488950" indent="-228600">
              <a:lnSpc>
                <a:spcPct val="100000"/>
              </a:lnSpc>
              <a:spcBef>
                <a:spcPts val="1120"/>
              </a:spcBef>
              <a:buClr>
                <a:srgbClr val="0075C9"/>
              </a:buClr>
              <a:buAutoNum type="alphaUcPeriod"/>
              <a:tabLst>
                <a:tab pos="488950" algn="l"/>
              </a:tabLst>
            </a:pPr>
            <a:r>
              <a:rPr dirty="0" sz="1800" spc="-10">
                <a:solidFill>
                  <a:srgbClr val="002D5D"/>
                </a:solidFill>
                <a:latin typeface="Corbel"/>
                <a:cs typeface="Corbel"/>
              </a:rPr>
              <a:t>Implementation</a:t>
            </a:r>
            <a:endParaRPr sz="1800">
              <a:latin typeface="Corbel"/>
              <a:cs typeface="Corbel"/>
            </a:endParaRPr>
          </a:p>
          <a:p>
            <a:pPr marL="488950" indent="-228600">
              <a:lnSpc>
                <a:spcPct val="100000"/>
              </a:lnSpc>
              <a:spcBef>
                <a:spcPts val="335"/>
              </a:spcBef>
              <a:buClr>
                <a:srgbClr val="0075C9"/>
              </a:buClr>
              <a:buAutoNum type="alphaUcPeriod"/>
              <a:tabLst>
                <a:tab pos="488950" algn="l"/>
              </a:tabLst>
            </a:pPr>
            <a:r>
              <a:rPr dirty="0" sz="1800" spc="-20">
                <a:solidFill>
                  <a:srgbClr val="002D5D"/>
                </a:solidFill>
                <a:latin typeface="Corbel"/>
                <a:cs typeface="Corbel"/>
              </a:rPr>
              <a:t>Parameter</a:t>
            </a:r>
            <a:r>
              <a:rPr dirty="0" sz="18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800" spc="-10">
                <a:solidFill>
                  <a:srgbClr val="002D5D"/>
                </a:solidFill>
                <a:latin typeface="Corbel"/>
                <a:cs typeface="Corbel"/>
              </a:rPr>
              <a:t>Outcome(s)</a:t>
            </a:r>
            <a:endParaRPr sz="1800">
              <a:latin typeface="Corbel"/>
              <a:cs typeface="Corbel"/>
            </a:endParaRPr>
          </a:p>
          <a:p>
            <a:pPr marL="488315" indent="-227965">
              <a:lnSpc>
                <a:spcPct val="100000"/>
              </a:lnSpc>
              <a:spcBef>
                <a:spcPts val="430"/>
              </a:spcBef>
              <a:buClr>
                <a:srgbClr val="0075C9"/>
              </a:buClr>
              <a:buAutoNum type="alphaUcPeriod"/>
              <a:tabLst>
                <a:tab pos="488315" algn="l"/>
              </a:tabLst>
            </a:pPr>
            <a:r>
              <a:rPr dirty="0" sz="1800" spc="-10">
                <a:solidFill>
                  <a:srgbClr val="002D5D"/>
                </a:solidFill>
                <a:latin typeface="Corbel"/>
                <a:cs typeface="Corbel"/>
              </a:rPr>
              <a:t>Next</a:t>
            </a:r>
            <a:r>
              <a:rPr dirty="0" sz="18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800" spc="-10">
                <a:solidFill>
                  <a:srgbClr val="002D5D"/>
                </a:solidFill>
                <a:latin typeface="Corbel"/>
                <a:cs typeface="Corbel"/>
              </a:rPr>
              <a:t>Steps/Follow</a:t>
            </a:r>
            <a:r>
              <a:rPr dirty="0" sz="18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800" spc="-25">
                <a:solidFill>
                  <a:srgbClr val="002D5D"/>
                </a:solidFill>
                <a:latin typeface="Corbel"/>
                <a:cs typeface="Corbel"/>
              </a:rPr>
              <a:t>Up</a:t>
            </a:r>
            <a:endParaRPr sz="1800">
              <a:latin typeface="Corbel"/>
              <a:cs typeface="Corbel"/>
            </a:endParaRPr>
          </a:p>
          <a:p>
            <a:pPr marL="487680" indent="-227329">
              <a:lnSpc>
                <a:spcPct val="100000"/>
              </a:lnSpc>
              <a:spcBef>
                <a:spcPts val="340"/>
              </a:spcBef>
              <a:buClr>
                <a:srgbClr val="0075C9"/>
              </a:buClr>
              <a:buAutoNum type="alphaUcPeriod"/>
              <a:tabLst>
                <a:tab pos="487680" algn="l"/>
              </a:tabLst>
            </a:pPr>
            <a:r>
              <a:rPr dirty="0" sz="1800">
                <a:solidFill>
                  <a:srgbClr val="002D5D"/>
                </a:solidFill>
                <a:latin typeface="Corbel"/>
                <a:cs typeface="Corbel"/>
              </a:rPr>
              <a:t>None</a:t>
            </a:r>
            <a:r>
              <a:rPr dirty="0" sz="18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8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8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800" spc="-2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800" spc="-8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800" spc="-20">
                <a:solidFill>
                  <a:srgbClr val="002D5D"/>
                </a:solidFill>
                <a:latin typeface="Corbel"/>
                <a:cs typeface="Corbel"/>
              </a:rPr>
              <a:t>Above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25500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25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838200" y="5461000"/>
            <a:ext cx="6096000" cy="3299460"/>
            <a:chOff x="838200" y="5461000"/>
            <a:chExt cx="6096000" cy="3299460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5461000"/>
              <a:ext cx="6096000" cy="92049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746125" y="58404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8358238"/>
              <a:ext cx="1032417" cy="402145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844550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261620" rIns="0" bIns="0" rtlCol="0" vert="horz">
            <a:spAutoFit/>
          </a:bodyPr>
          <a:lstStyle/>
          <a:p>
            <a:pPr algn="ctr" marR="180975">
              <a:lnSpc>
                <a:spcPct val="100000"/>
              </a:lnSpc>
              <a:spcBef>
                <a:spcPts val="2060"/>
              </a:spcBef>
            </a:pPr>
            <a:r>
              <a:rPr dirty="0" sz="2400" spc="-10" b="1">
                <a:solidFill>
                  <a:srgbClr val="0075C9"/>
                </a:solidFill>
                <a:latin typeface="Corbel"/>
                <a:cs typeface="Corbel"/>
              </a:rPr>
              <a:t>Questions?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4" name="object 14" descr=""/>
          <p:cNvSpPr txBox="1"/>
          <p:nvPr/>
        </p:nvSpPr>
        <p:spPr>
          <a:xfrm>
            <a:off x="825500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26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1168400"/>
            <a:ext cx="6096000" cy="3299460"/>
            <a:chOff x="838200" y="1168400"/>
            <a:chExt cx="6096000" cy="32994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168400"/>
              <a:ext cx="6096000" cy="9204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46125" y="15478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4065638"/>
              <a:ext cx="1032417" cy="40214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844550" y="1174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261620" rIns="0" bIns="0" rtlCol="0" vert="horz">
            <a:spAutoFit/>
          </a:bodyPr>
          <a:lstStyle/>
          <a:p>
            <a:pPr algn="ctr" marR="176530">
              <a:lnSpc>
                <a:spcPct val="100000"/>
              </a:lnSpc>
              <a:spcBef>
                <a:spcPts val="2060"/>
              </a:spcBef>
            </a:pPr>
            <a:r>
              <a:rPr dirty="0" sz="2400" spc="-10" b="1">
                <a:solidFill>
                  <a:srgbClr val="0075C9"/>
                </a:solidFill>
                <a:latin typeface="Corbel"/>
                <a:cs typeface="Corbel"/>
              </a:rPr>
              <a:t>Resources</a:t>
            </a:r>
            <a:endParaRPr sz="2400">
              <a:latin typeface="Corbel"/>
              <a:cs typeface="Corbel"/>
            </a:endParaRPr>
          </a:p>
          <a:p>
            <a:pPr marL="488950" marR="655955" indent="-228600">
              <a:lnSpc>
                <a:spcPts val="1010"/>
              </a:lnSpc>
              <a:spcBef>
                <a:spcPts val="2335"/>
              </a:spcBef>
              <a:buClr>
                <a:srgbClr val="0075C9"/>
              </a:buClr>
              <a:buAutoNum type="arabicPeriod"/>
              <a:tabLst>
                <a:tab pos="488950" algn="l"/>
              </a:tabLst>
            </a:pP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American</a:t>
            </a:r>
            <a:r>
              <a:rPr dirty="0" sz="1000" spc="-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Heart</a:t>
            </a:r>
            <a:r>
              <a:rPr dirty="0" sz="1000" spc="-4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Association.</a:t>
            </a: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 Body Mass</a:t>
            </a:r>
            <a:r>
              <a:rPr dirty="0" sz="1000" spc="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Index</a:t>
            </a:r>
            <a:r>
              <a:rPr dirty="0" sz="1000" spc="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(BMI)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In</a:t>
            </a:r>
            <a:r>
              <a:rPr dirty="0" sz="1000" spc="-4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Adults.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  <a:hlinkClick r:id="rId4"/>
              </a:rPr>
              <a:t>www.heart.org.</a:t>
            </a:r>
            <a:r>
              <a:rPr dirty="0" sz="1000" spc="-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Published</a:t>
            </a:r>
            <a:r>
              <a:rPr dirty="0" sz="1000" spc="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2024.</a:t>
            </a:r>
            <a:r>
              <a:rPr dirty="0" sz="1000" spc="50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u="sng" sz="1000" spc="-10">
                <a:solidFill>
                  <a:srgbClr val="F7921D"/>
                </a:solidFill>
                <a:uFill>
                  <a:solidFill>
                    <a:srgbClr val="F7921D"/>
                  </a:solidFill>
                </a:uFill>
                <a:latin typeface="Corbel"/>
                <a:cs typeface="Corbel"/>
              </a:rPr>
              <a:t>https:</a:t>
            </a:r>
            <a:r>
              <a:rPr dirty="0" u="sng" sz="1000" spc="-10">
                <a:solidFill>
                  <a:srgbClr val="F7921D"/>
                </a:solidFill>
                <a:uFill>
                  <a:solidFill>
                    <a:srgbClr val="F7921D"/>
                  </a:solidFill>
                </a:uFill>
                <a:latin typeface="Corbel"/>
                <a:cs typeface="Corbel"/>
                <a:hlinkClick r:id="rId5"/>
              </a:rPr>
              <a:t>//www.heart.org/en/healthy-living/healthy-eating/losing-weight/bmi-in-adults</a:t>
            </a:r>
            <a:endParaRPr sz="1000">
              <a:latin typeface="Corbel"/>
              <a:cs typeface="Corbel"/>
            </a:endParaRPr>
          </a:p>
          <a:p>
            <a:pPr marL="488950" marR="1075690" indent="-228600">
              <a:lnSpc>
                <a:spcPts val="1010"/>
              </a:lnSpc>
              <a:spcBef>
                <a:spcPts val="480"/>
              </a:spcBef>
              <a:buClr>
                <a:srgbClr val="0075C9"/>
              </a:buClr>
              <a:buAutoNum type="arabicPeriod"/>
              <a:tabLst>
                <a:tab pos="488950" algn="l"/>
              </a:tabLst>
            </a:pP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American</a:t>
            </a:r>
            <a:r>
              <a:rPr dirty="0" sz="1000" spc="1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Diabetes</a:t>
            </a:r>
            <a:r>
              <a:rPr dirty="0" sz="1000" spc="-3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Association.</a:t>
            </a:r>
            <a:r>
              <a:rPr dirty="0" sz="1000" spc="-2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Understanding</a:t>
            </a:r>
            <a:r>
              <a:rPr dirty="0" sz="1000" spc="2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diabetes</a:t>
            </a:r>
            <a:r>
              <a:rPr dirty="0" sz="1000" spc="2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diagnosis.</a:t>
            </a:r>
            <a:r>
              <a:rPr dirty="0" sz="1000" spc="-3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American</a:t>
            </a:r>
            <a:r>
              <a:rPr dirty="0" sz="1000" spc="1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Diabetes</a:t>
            </a:r>
            <a:r>
              <a:rPr dirty="0" sz="1000" spc="50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Association.</a:t>
            </a:r>
            <a:r>
              <a:rPr dirty="0" sz="1000" spc="7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Published</a:t>
            </a:r>
            <a:r>
              <a:rPr dirty="0" sz="1000" spc="8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B5D"/>
                </a:solidFill>
                <a:latin typeface="Corbel"/>
                <a:cs typeface="Corbel"/>
              </a:rPr>
              <a:t>2023.</a:t>
            </a:r>
            <a:r>
              <a:rPr dirty="0" sz="1000" spc="8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u="sng" sz="1000" spc="-10">
                <a:solidFill>
                  <a:srgbClr val="F7921D"/>
                </a:solidFill>
                <a:uFill>
                  <a:solidFill>
                    <a:srgbClr val="F7921D"/>
                  </a:solidFill>
                </a:uFill>
                <a:latin typeface="Corbel"/>
                <a:cs typeface="Corbel"/>
              </a:rPr>
              <a:t>https://diabetes.org/about-diabetes/diagnosis</a:t>
            </a:r>
            <a:endParaRPr sz="1000">
              <a:latin typeface="Corbel"/>
              <a:cs typeface="Corbel"/>
            </a:endParaRPr>
          </a:p>
          <a:p>
            <a:pPr marL="488950" marR="553720" indent="-228600">
              <a:lnSpc>
                <a:spcPct val="74000"/>
              </a:lnSpc>
              <a:spcBef>
                <a:spcPts val="715"/>
              </a:spcBef>
              <a:buClr>
                <a:srgbClr val="0075C9"/>
              </a:buClr>
              <a:buAutoNum type="arabicPeriod"/>
              <a:tabLst>
                <a:tab pos="488950" algn="l"/>
              </a:tabLst>
            </a:pP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American</a:t>
            </a:r>
            <a:r>
              <a:rPr dirty="0" sz="1000" spc="1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Lung</a:t>
            </a:r>
            <a:r>
              <a:rPr dirty="0" sz="1000" spc="-3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Association.</a:t>
            </a:r>
            <a:r>
              <a:rPr dirty="0" sz="1000" spc="-2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Understanding</a:t>
            </a:r>
            <a:r>
              <a:rPr dirty="0" sz="1000" spc="-5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Vital</a:t>
            </a:r>
            <a:r>
              <a:rPr dirty="0" sz="1000" spc="-1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Signs:</a:t>
            </a:r>
            <a:r>
              <a:rPr dirty="0" sz="1000" spc="-6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The</a:t>
            </a:r>
            <a:r>
              <a:rPr dirty="0" sz="1000" spc="2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Importance</a:t>
            </a:r>
            <a:r>
              <a:rPr dirty="0" sz="1000" spc="2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of</a:t>
            </a:r>
            <a:r>
              <a:rPr dirty="0" sz="1000" spc="-10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B5D"/>
                </a:solidFill>
                <a:latin typeface="Corbel"/>
                <a:cs typeface="Corbel"/>
              </a:rPr>
              <a:t>Your</a:t>
            </a:r>
            <a:r>
              <a:rPr dirty="0" sz="1000" spc="2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Respiratory</a:t>
            </a:r>
            <a:r>
              <a:rPr dirty="0" sz="1000" spc="1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Rate.</a:t>
            </a:r>
            <a:r>
              <a:rPr dirty="0" sz="1000" spc="50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Lung.org.</a:t>
            </a:r>
            <a:r>
              <a:rPr dirty="0" sz="1000" spc="6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Published</a:t>
            </a:r>
            <a:r>
              <a:rPr dirty="0" sz="1000" spc="7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2025.</a:t>
            </a:r>
            <a:r>
              <a:rPr dirty="0" sz="1000" spc="6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u="sng" sz="1000" spc="-10">
                <a:solidFill>
                  <a:srgbClr val="F7921D"/>
                </a:solidFill>
                <a:uFill>
                  <a:solidFill>
                    <a:srgbClr val="F7921D"/>
                  </a:solidFill>
                </a:uFill>
                <a:latin typeface="Corbel"/>
                <a:cs typeface="Corbel"/>
              </a:rPr>
              <a:t>https:</a:t>
            </a:r>
            <a:r>
              <a:rPr dirty="0" u="sng" sz="1000" spc="-10">
                <a:solidFill>
                  <a:srgbClr val="F7921D"/>
                </a:solidFill>
                <a:uFill>
                  <a:solidFill>
                    <a:srgbClr val="F7921D"/>
                  </a:solidFill>
                </a:uFill>
                <a:latin typeface="Corbel"/>
                <a:cs typeface="Corbel"/>
                <a:hlinkClick r:id="rId6"/>
              </a:rPr>
              <a:t>//www.lung.org/blog/respiratory-rate-vital-signs</a:t>
            </a:r>
            <a:endParaRPr sz="1000">
              <a:latin typeface="Corbel"/>
              <a:cs typeface="Corbel"/>
            </a:endParaRPr>
          </a:p>
          <a:p>
            <a:pPr marL="488950" marR="490855" indent="-228600">
              <a:lnSpc>
                <a:spcPct val="74000"/>
              </a:lnSpc>
              <a:spcBef>
                <a:spcPts val="720"/>
              </a:spcBef>
              <a:buClr>
                <a:srgbClr val="0075C9"/>
              </a:buClr>
              <a:buAutoNum type="arabicPeriod"/>
              <a:tabLst>
                <a:tab pos="488950" algn="l"/>
              </a:tabLst>
            </a:pP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American</a:t>
            </a:r>
            <a:r>
              <a:rPr dirty="0" sz="1000" spc="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Heart</a:t>
            </a:r>
            <a:r>
              <a:rPr dirty="0" sz="1000" spc="-4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Association.</a:t>
            </a:r>
            <a:r>
              <a:rPr dirty="0" sz="1000" spc="-7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Target</a:t>
            </a:r>
            <a:r>
              <a:rPr dirty="0" sz="1000" spc="1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Heart</a:t>
            </a:r>
            <a:r>
              <a:rPr dirty="0" sz="1000" spc="1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Rates</a:t>
            </a:r>
            <a:r>
              <a:rPr dirty="0" sz="1000" spc="-3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Chart.</a:t>
            </a:r>
            <a:r>
              <a:rPr dirty="0" sz="1000" spc="-4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American</a:t>
            </a:r>
            <a:r>
              <a:rPr dirty="0" sz="1000" spc="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Heart</a:t>
            </a:r>
            <a:r>
              <a:rPr dirty="0" sz="1000" spc="-4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Association.</a:t>
            </a:r>
            <a:r>
              <a:rPr dirty="0" sz="1000" spc="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Published</a:t>
            </a:r>
            <a:r>
              <a:rPr dirty="0" sz="1000" spc="50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August</a:t>
            </a:r>
            <a:r>
              <a:rPr dirty="0" sz="1000" spc="11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12,</a:t>
            </a:r>
            <a:r>
              <a:rPr dirty="0" sz="1000" spc="10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2024.</a:t>
            </a:r>
            <a:r>
              <a:rPr dirty="0" sz="1000" spc="10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u="sng" sz="1000" spc="-10">
                <a:solidFill>
                  <a:srgbClr val="F7921D"/>
                </a:solidFill>
                <a:uFill>
                  <a:solidFill>
                    <a:srgbClr val="F7921D"/>
                  </a:solidFill>
                </a:uFill>
                <a:latin typeface="Corbel"/>
                <a:cs typeface="Corbel"/>
              </a:rPr>
              <a:t>https:</a:t>
            </a:r>
            <a:r>
              <a:rPr dirty="0" u="sng" sz="1000" spc="-10">
                <a:solidFill>
                  <a:srgbClr val="F7921D"/>
                </a:solidFill>
                <a:uFill>
                  <a:solidFill>
                    <a:srgbClr val="F7921D"/>
                  </a:solidFill>
                </a:uFill>
                <a:latin typeface="Corbel"/>
                <a:cs typeface="Corbel"/>
                <a:hlinkClick r:id="rId7"/>
              </a:rPr>
              <a:t>//www.heart.org/en/healthy-living/fitness/fitness-basics/target-heart-rates</a:t>
            </a:r>
            <a:endParaRPr sz="1000">
              <a:latin typeface="Corbel"/>
              <a:cs typeface="Corbel"/>
            </a:endParaRPr>
          </a:p>
          <a:p>
            <a:pPr marL="488950" marR="2120900" indent="-228600">
              <a:lnSpc>
                <a:spcPts val="1010"/>
              </a:lnSpc>
              <a:spcBef>
                <a:spcPts val="600"/>
              </a:spcBef>
              <a:buClr>
                <a:srgbClr val="0075C9"/>
              </a:buClr>
              <a:buAutoNum type="arabicPeriod"/>
              <a:tabLst>
                <a:tab pos="488950" algn="l"/>
              </a:tabLst>
            </a:pP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Dydyk</a:t>
            </a:r>
            <a:r>
              <a:rPr dirty="0" sz="1000" spc="-4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AM,</a:t>
            </a:r>
            <a:r>
              <a:rPr dirty="0" sz="1000" spc="-3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Grandhe</a:t>
            </a:r>
            <a:r>
              <a:rPr dirty="0" sz="1000" spc="-1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S.</a:t>
            </a:r>
            <a:r>
              <a:rPr dirty="0" sz="1000" spc="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Pain</a:t>
            </a:r>
            <a:r>
              <a:rPr dirty="0" sz="1000" spc="-4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Assessment.</a:t>
            </a:r>
            <a:r>
              <a:rPr dirty="0" sz="1000" spc="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PubMed.</a:t>
            </a:r>
            <a:r>
              <a:rPr dirty="0" sz="1000" spc="1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Published</a:t>
            </a:r>
            <a:r>
              <a:rPr dirty="0" sz="1000" spc="1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2025.</a:t>
            </a:r>
            <a:r>
              <a:rPr dirty="0" sz="1000" spc="50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u="sng" sz="1000" spc="-10">
                <a:solidFill>
                  <a:srgbClr val="F7921D"/>
                </a:solidFill>
                <a:uFill>
                  <a:solidFill>
                    <a:srgbClr val="F7921D"/>
                  </a:solidFill>
                </a:uFill>
                <a:latin typeface="Corbel"/>
                <a:cs typeface="Corbel"/>
              </a:rPr>
              <a:t>https:</a:t>
            </a:r>
            <a:r>
              <a:rPr dirty="0" u="sng" sz="1000" spc="-10">
                <a:solidFill>
                  <a:srgbClr val="F7921D"/>
                </a:solidFill>
                <a:uFill>
                  <a:solidFill>
                    <a:srgbClr val="F7921D"/>
                  </a:solidFill>
                </a:uFill>
                <a:latin typeface="Corbel"/>
                <a:cs typeface="Corbel"/>
                <a:hlinkClick r:id="rId8"/>
              </a:rPr>
              <a:t>//www.ncbi.nlm.nih.gov/books/NBK556098/</a:t>
            </a:r>
            <a:endParaRPr sz="1000">
              <a:latin typeface="Corbel"/>
              <a:cs typeface="Corbel"/>
            </a:endParaRPr>
          </a:p>
          <a:p>
            <a:pPr marL="488950" marR="451484" indent="-228600">
              <a:lnSpc>
                <a:spcPct val="79000"/>
              </a:lnSpc>
              <a:spcBef>
                <a:spcPts val="535"/>
              </a:spcBef>
              <a:buClr>
                <a:srgbClr val="0075C9"/>
              </a:buClr>
              <a:buAutoNum type="arabicPeriod"/>
              <a:tabLst>
                <a:tab pos="488950" algn="l"/>
              </a:tabLst>
            </a:pP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Monitoring</a:t>
            </a:r>
            <a:r>
              <a:rPr dirty="0" sz="1000" spc="-11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20">
                <a:solidFill>
                  <a:srgbClr val="002B5D"/>
                </a:solidFill>
                <a:latin typeface="Corbel"/>
                <a:cs typeface="Corbel"/>
              </a:rPr>
              <a:t>Your</a:t>
            </a: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 Blood</a:t>
            </a:r>
            <a:r>
              <a:rPr dirty="0" sz="1000" spc="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Pressure</a:t>
            </a:r>
            <a:r>
              <a:rPr dirty="0" sz="1000" spc="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at Home.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  <a:hlinkClick r:id="rId4"/>
              </a:rPr>
              <a:t>www.heart.org.</a:t>
            </a:r>
            <a:r>
              <a:rPr dirty="0" sz="1000" spc="-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Published</a:t>
            </a:r>
            <a:r>
              <a:rPr dirty="0" sz="1000" spc="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B5D"/>
                </a:solidFill>
                <a:latin typeface="Corbel"/>
                <a:cs typeface="Corbel"/>
              </a:rPr>
              <a:t>2025.</a:t>
            </a:r>
            <a:r>
              <a:rPr dirty="0" sz="1000" spc="-5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Accessed</a:t>
            </a:r>
            <a:r>
              <a:rPr dirty="0" sz="1000" spc="-4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April</a:t>
            </a:r>
            <a:r>
              <a:rPr dirty="0" sz="1000" spc="-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B5D"/>
                </a:solidFill>
                <a:latin typeface="Corbel"/>
                <a:cs typeface="Corbel"/>
              </a:rPr>
              <a:t>23, </a:t>
            </a:r>
            <a:r>
              <a:rPr dirty="0" sz="1000" spc="-10">
                <a:solidFill>
                  <a:srgbClr val="002B5D"/>
                </a:solidFill>
                <a:latin typeface="Corbel"/>
                <a:cs typeface="Corbel"/>
              </a:rPr>
              <a:t>2026.</a:t>
            </a:r>
            <a:r>
              <a:rPr dirty="0" sz="1000" spc="50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u="sng" sz="1000" spc="-10">
                <a:solidFill>
                  <a:srgbClr val="F7921D"/>
                </a:solidFill>
                <a:uFill>
                  <a:solidFill>
                    <a:srgbClr val="F7921D"/>
                  </a:solidFill>
                </a:uFill>
                <a:latin typeface="Corbel"/>
                <a:cs typeface="Corbel"/>
              </a:rPr>
              <a:t>https:</a:t>
            </a:r>
            <a:r>
              <a:rPr dirty="0" u="sng" sz="1000" spc="-10">
                <a:solidFill>
                  <a:srgbClr val="F7921D"/>
                </a:solidFill>
                <a:uFill>
                  <a:solidFill>
                    <a:srgbClr val="F7921D"/>
                  </a:solidFill>
                </a:uFill>
                <a:latin typeface="Corbel"/>
                <a:cs typeface="Corbel"/>
                <a:hlinkClick r:id="rId9"/>
              </a:rPr>
              <a:t>//www.heart.org/en/health-topics/high-blood-pressure/understanding-blood-pressure-</a:t>
            </a:r>
            <a:r>
              <a:rPr dirty="0" sz="1000" spc="500">
                <a:solidFill>
                  <a:srgbClr val="F7921D"/>
                </a:solidFill>
                <a:latin typeface="Corbel"/>
                <a:cs typeface="Corbel"/>
              </a:rPr>
              <a:t> </a:t>
            </a:r>
            <a:r>
              <a:rPr dirty="0" u="sng" sz="1000" spc="-10">
                <a:solidFill>
                  <a:srgbClr val="F7921D"/>
                </a:solidFill>
                <a:uFill>
                  <a:solidFill>
                    <a:srgbClr val="F7921D"/>
                  </a:solidFill>
                </a:uFill>
                <a:latin typeface="Corbel"/>
                <a:cs typeface="Corbel"/>
              </a:rPr>
              <a:t>readings/monitoring-</a:t>
            </a:r>
            <a:r>
              <a:rPr dirty="0" u="sng" sz="1000" spc="-25">
                <a:solidFill>
                  <a:srgbClr val="F7921D"/>
                </a:solidFill>
                <a:uFill>
                  <a:solidFill>
                    <a:srgbClr val="F7921D"/>
                  </a:solidFill>
                </a:uFill>
                <a:latin typeface="Corbel"/>
                <a:cs typeface="Corbel"/>
              </a:rPr>
              <a:t>your-</a:t>
            </a:r>
            <a:r>
              <a:rPr dirty="0" u="sng" sz="1000" spc="-10">
                <a:solidFill>
                  <a:srgbClr val="F7921D"/>
                </a:solidFill>
                <a:uFill>
                  <a:solidFill>
                    <a:srgbClr val="F7921D"/>
                  </a:solidFill>
                </a:uFill>
                <a:latin typeface="Corbel"/>
                <a:cs typeface="Corbel"/>
              </a:rPr>
              <a:t>blood-pressure-</a:t>
            </a:r>
            <a:r>
              <a:rPr dirty="0" u="sng" sz="1000" spc="-25">
                <a:solidFill>
                  <a:srgbClr val="F7921D"/>
                </a:solidFill>
                <a:uFill>
                  <a:solidFill>
                    <a:srgbClr val="F7921D"/>
                  </a:solidFill>
                </a:uFill>
                <a:latin typeface="Corbel"/>
                <a:cs typeface="Corbel"/>
              </a:rPr>
              <a:t>at-</a:t>
            </a:r>
            <a:r>
              <a:rPr dirty="0" u="sng" sz="1000" spc="-20">
                <a:solidFill>
                  <a:srgbClr val="F7921D"/>
                </a:solidFill>
                <a:uFill>
                  <a:solidFill>
                    <a:srgbClr val="F7921D"/>
                  </a:solidFill>
                </a:uFill>
                <a:latin typeface="Corbel"/>
                <a:cs typeface="Corbel"/>
              </a:rPr>
              <a:t>home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25500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27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8200" y="5838952"/>
            <a:ext cx="4572000" cy="2673096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5473331" y="5842000"/>
            <a:ext cx="1463040" cy="2667000"/>
            <a:chOff x="5473331" y="5842000"/>
            <a:chExt cx="1463040" cy="2667000"/>
          </a:xfrm>
        </p:grpSpPr>
        <p:sp>
          <p:nvSpPr>
            <p:cNvPr id="11" name="object 11" descr=""/>
            <p:cNvSpPr/>
            <p:nvPr/>
          </p:nvSpPr>
          <p:spPr>
            <a:xfrm>
              <a:off x="5473331" y="5842000"/>
              <a:ext cx="1463040" cy="2667000"/>
            </a:xfrm>
            <a:custGeom>
              <a:avLst/>
              <a:gdLst/>
              <a:ahLst/>
              <a:cxnLst/>
              <a:rect l="l" t="t" r="r" b="b"/>
              <a:pathLst>
                <a:path w="1463040" h="2667000">
                  <a:moveTo>
                    <a:pt x="1462658" y="0"/>
                  </a:moveTo>
                  <a:lnTo>
                    <a:pt x="0" y="0"/>
                  </a:lnTo>
                  <a:lnTo>
                    <a:pt x="0" y="2667000"/>
                  </a:lnTo>
                  <a:lnTo>
                    <a:pt x="1462658" y="2667000"/>
                  </a:lnTo>
                  <a:lnTo>
                    <a:pt x="1462658" y="0"/>
                  </a:lnTo>
                  <a:close/>
                </a:path>
              </a:pathLst>
            </a:custGeom>
            <a:solidFill>
              <a:srgbClr val="C8C8C8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7469" y="7918869"/>
              <a:ext cx="1194371" cy="465226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844550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2432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914"/>
              </a:spcBef>
            </a:pPr>
            <a:endParaRPr sz="2500">
              <a:latin typeface="Times New Roman"/>
              <a:cs typeface="Times New Roman"/>
            </a:endParaRPr>
          </a:p>
          <a:p>
            <a:pPr marL="299085" marR="1635760">
              <a:lnSpc>
                <a:spcPts val="2590"/>
              </a:lnSpc>
            </a:pPr>
            <a:r>
              <a:rPr dirty="0" sz="2500" spc="-80" b="1">
                <a:solidFill>
                  <a:srgbClr val="0075C9"/>
                </a:solidFill>
                <a:latin typeface="Corbel"/>
                <a:cs typeface="Corbel"/>
              </a:rPr>
              <a:t>Using</a:t>
            </a:r>
            <a:r>
              <a:rPr dirty="0" sz="2500" spc="-7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500" spc="-85" b="1">
                <a:solidFill>
                  <a:srgbClr val="0075C9"/>
                </a:solidFill>
                <a:latin typeface="Corbel"/>
                <a:cs typeface="Corbel"/>
              </a:rPr>
              <a:t>Medication</a:t>
            </a:r>
            <a:r>
              <a:rPr dirty="0" sz="2500" spc="-7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500" spc="-85" b="1">
                <a:solidFill>
                  <a:srgbClr val="0075C9"/>
                </a:solidFill>
                <a:latin typeface="Corbel"/>
                <a:cs typeface="Corbel"/>
              </a:rPr>
              <a:t>Parameters</a:t>
            </a:r>
            <a:r>
              <a:rPr dirty="0" sz="2500" spc="-7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500" spc="-25" b="1">
                <a:solidFill>
                  <a:srgbClr val="0075C9"/>
                </a:solidFill>
                <a:latin typeface="Corbel"/>
                <a:cs typeface="Corbel"/>
              </a:rPr>
              <a:t>to </a:t>
            </a:r>
            <a:r>
              <a:rPr dirty="0" sz="2500" spc="-80" b="1">
                <a:solidFill>
                  <a:srgbClr val="0075C9"/>
                </a:solidFill>
                <a:latin typeface="Corbel"/>
                <a:cs typeface="Corbel"/>
              </a:rPr>
              <a:t>Improve</a:t>
            </a:r>
            <a:r>
              <a:rPr dirty="0" sz="2500" spc="-7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500" spc="-85" b="1">
                <a:solidFill>
                  <a:srgbClr val="0075C9"/>
                </a:solidFill>
                <a:latin typeface="Corbel"/>
                <a:cs typeface="Corbel"/>
              </a:rPr>
              <a:t>Medication</a:t>
            </a:r>
            <a:r>
              <a:rPr dirty="0" sz="2500" spc="-15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500" spc="-10" b="1">
                <a:solidFill>
                  <a:srgbClr val="0075C9"/>
                </a:solidFill>
                <a:latin typeface="Corbel"/>
                <a:cs typeface="Corbel"/>
              </a:rPr>
              <a:t>Safety</a:t>
            </a:r>
            <a:endParaRPr sz="2500">
              <a:latin typeface="Corbel"/>
              <a:cs typeface="Corbel"/>
            </a:endParaRPr>
          </a:p>
          <a:p>
            <a:pPr marL="299085">
              <a:lnSpc>
                <a:spcPct val="100000"/>
              </a:lnSpc>
              <a:spcBef>
                <a:spcPts val="930"/>
              </a:spcBef>
            </a:pP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Cera</a:t>
            </a:r>
            <a:r>
              <a:rPr dirty="0" sz="1000" spc="-35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Roberts,</a:t>
            </a:r>
            <a:r>
              <a:rPr dirty="0" sz="1000" spc="-30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spc="-10" b="1">
                <a:solidFill>
                  <a:srgbClr val="1A305B"/>
                </a:solidFill>
                <a:latin typeface="Corbel"/>
                <a:cs typeface="Corbel"/>
              </a:rPr>
              <a:t>PharmD</a:t>
            </a:r>
            <a:endParaRPr sz="1000">
              <a:latin typeface="Corbel"/>
              <a:cs typeface="Corbel"/>
            </a:endParaRPr>
          </a:p>
          <a:p>
            <a:pPr marL="299085" marR="3383915">
              <a:lnSpc>
                <a:spcPts val="1510"/>
              </a:lnSpc>
              <a:spcBef>
                <a:spcPts val="80"/>
              </a:spcBef>
            </a:pPr>
            <a:r>
              <a:rPr dirty="0" sz="1000" spc="-10" b="1">
                <a:solidFill>
                  <a:srgbClr val="1A305B"/>
                </a:solidFill>
                <a:latin typeface="Corbel"/>
                <a:cs typeface="Corbel"/>
              </a:rPr>
              <a:t>Age-Friendly</a:t>
            </a:r>
            <a:r>
              <a:rPr dirty="0" sz="1000" spc="-15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spc="-10" b="1">
                <a:solidFill>
                  <a:srgbClr val="1A305B"/>
                </a:solidFill>
                <a:latin typeface="Corbel"/>
                <a:cs typeface="Corbel"/>
              </a:rPr>
              <a:t>Clinical</a:t>
            </a:r>
            <a:r>
              <a:rPr dirty="0" sz="1000" spc="-15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Consultant</a:t>
            </a:r>
            <a:r>
              <a:rPr dirty="0" sz="1000" spc="35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spc="-10" b="1">
                <a:solidFill>
                  <a:srgbClr val="1A305B"/>
                </a:solidFill>
                <a:latin typeface="Corbel"/>
                <a:cs typeface="Corbel"/>
              </a:rPr>
              <a:t>Pharmacist</a:t>
            </a:r>
            <a:r>
              <a:rPr dirty="0" sz="1000" spc="500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Guardian</a:t>
            </a:r>
            <a:r>
              <a:rPr dirty="0" sz="1000" spc="-20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Pharmacy</a:t>
            </a:r>
            <a:r>
              <a:rPr dirty="0" sz="1000" spc="-25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of</a:t>
            </a:r>
            <a:r>
              <a:rPr dirty="0" sz="1000" spc="-20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the</a:t>
            </a:r>
            <a:r>
              <a:rPr dirty="0" sz="1000" spc="-20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spc="-10" b="1">
                <a:solidFill>
                  <a:srgbClr val="1A305B"/>
                </a:solidFill>
                <a:latin typeface="Corbel"/>
                <a:cs typeface="Corbel"/>
              </a:rPr>
              <a:t>Heartland</a:t>
            </a:r>
            <a:endParaRPr sz="1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1000">
              <a:latin typeface="Corbel"/>
              <a:cs typeface="Corbel"/>
            </a:endParaRPr>
          </a:p>
          <a:p>
            <a:pPr marL="299085">
              <a:lnSpc>
                <a:spcPct val="100000"/>
              </a:lnSpc>
            </a:pP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Susan</a:t>
            </a:r>
            <a:r>
              <a:rPr dirty="0" sz="1000" spc="-35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Franken,</a:t>
            </a:r>
            <a:r>
              <a:rPr dirty="0" sz="1000" spc="-30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spc="-10" b="1">
                <a:solidFill>
                  <a:srgbClr val="1A305B"/>
                </a:solidFill>
                <a:latin typeface="Corbel"/>
                <a:cs typeface="Corbel"/>
              </a:rPr>
              <a:t>LPN/BSHM</a:t>
            </a:r>
            <a:endParaRPr sz="1000">
              <a:latin typeface="Corbel"/>
              <a:cs typeface="Corbel"/>
            </a:endParaRPr>
          </a:p>
          <a:p>
            <a:pPr marL="299085" marR="3321050">
              <a:lnSpc>
                <a:spcPts val="1510"/>
              </a:lnSpc>
              <a:spcBef>
                <a:spcPts val="80"/>
              </a:spcBef>
            </a:pPr>
            <a:r>
              <a:rPr dirty="0" sz="1000" spc="-10" b="1">
                <a:solidFill>
                  <a:srgbClr val="1A305B"/>
                </a:solidFill>
                <a:latin typeface="Corbel"/>
                <a:cs typeface="Corbel"/>
              </a:rPr>
              <a:t>Nurse</a:t>
            </a:r>
            <a:r>
              <a:rPr dirty="0" sz="1000" spc="-45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Account</a:t>
            </a:r>
            <a:r>
              <a:rPr dirty="0" sz="1000" spc="-15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spc="-10" b="1">
                <a:solidFill>
                  <a:srgbClr val="1A305B"/>
                </a:solidFill>
                <a:latin typeface="Corbel"/>
                <a:cs typeface="Corbel"/>
              </a:rPr>
              <a:t>Manager,</a:t>
            </a:r>
            <a:r>
              <a:rPr dirty="0" sz="1000" spc="-30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Supervisor</a:t>
            </a:r>
            <a:r>
              <a:rPr dirty="0" sz="1000" spc="-10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–</a:t>
            </a:r>
            <a:r>
              <a:rPr dirty="0" sz="1000" spc="-10" b="1">
                <a:solidFill>
                  <a:srgbClr val="1A305B"/>
                </a:solidFill>
                <a:latin typeface="Corbel"/>
                <a:cs typeface="Corbel"/>
              </a:rPr>
              <a:t> Kansas</a:t>
            </a:r>
            <a:r>
              <a:rPr dirty="0" sz="1000" spc="500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Guardian</a:t>
            </a:r>
            <a:r>
              <a:rPr dirty="0" sz="1000" spc="-20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Pharmacy</a:t>
            </a:r>
            <a:r>
              <a:rPr dirty="0" sz="1000" spc="-25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of</a:t>
            </a:r>
            <a:r>
              <a:rPr dirty="0" sz="1000" spc="-20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b="1">
                <a:solidFill>
                  <a:srgbClr val="1A305B"/>
                </a:solidFill>
                <a:latin typeface="Corbel"/>
                <a:cs typeface="Corbel"/>
              </a:rPr>
              <a:t>the</a:t>
            </a:r>
            <a:r>
              <a:rPr dirty="0" sz="1000" spc="-20" b="1">
                <a:solidFill>
                  <a:srgbClr val="1A305B"/>
                </a:solidFill>
                <a:latin typeface="Corbel"/>
                <a:cs typeface="Corbel"/>
              </a:rPr>
              <a:t> </a:t>
            </a:r>
            <a:r>
              <a:rPr dirty="0" sz="1000" spc="-10" b="1">
                <a:solidFill>
                  <a:srgbClr val="1A305B"/>
                </a:solidFill>
                <a:latin typeface="Corbel"/>
                <a:cs typeface="Corbel"/>
              </a:rPr>
              <a:t>Heartland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4" name="object 14" descr=""/>
          <p:cNvSpPr txBox="1"/>
          <p:nvPr/>
        </p:nvSpPr>
        <p:spPr>
          <a:xfrm>
            <a:off x="825500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28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1546352"/>
            <a:ext cx="6096000" cy="2921635"/>
            <a:chOff x="838200" y="1546352"/>
            <a:chExt cx="6096000" cy="29216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546352"/>
              <a:ext cx="1722120" cy="26730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46125" y="1547876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4065638"/>
              <a:ext cx="1032417" cy="40214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997679" y="1620011"/>
            <a:ext cx="126555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30" b="1">
                <a:solidFill>
                  <a:srgbClr val="0075C9"/>
                </a:solidFill>
                <a:latin typeface="Corbel"/>
                <a:cs typeface="Corbel"/>
              </a:rPr>
              <a:t>Objectives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805849" y="1551940"/>
            <a:ext cx="3463290" cy="2406015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55575" marR="42545" indent="-142875">
              <a:lnSpc>
                <a:spcPts val="1300"/>
              </a:lnSpc>
              <a:spcBef>
                <a:spcPts val="260"/>
              </a:spcBef>
              <a:buClr>
                <a:srgbClr val="0075C9"/>
              </a:buClr>
              <a:buFont typeface="Arial"/>
              <a:buChar char="•"/>
              <a:tabLst>
                <a:tab pos="155575" algn="l"/>
              </a:tabLst>
            </a:pPr>
            <a:r>
              <a:rPr dirty="0" sz="1200" b="1">
                <a:solidFill>
                  <a:srgbClr val="005897"/>
                </a:solidFill>
                <a:latin typeface="Corbel"/>
                <a:cs typeface="Corbel"/>
              </a:rPr>
              <a:t>Identify</a:t>
            </a:r>
            <a:r>
              <a:rPr dirty="0" sz="1200" spc="-35" b="1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types</a:t>
            </a:r>
            <a:r>
              <a:rPr dirty="0" sz="1200" spc="-25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of</a:t>
            </a:r>
            <a:r>
              <a:rPr dirty="0" sz="1200" spc="-30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medication</a:t>
            </a:r>
            <a:r>
              <a:rPr dirty="0" sz="1200" spc="-25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parameters</a:t>
            </a:r>
            <a:r>
              <a:rPr dirty="0" sz="1200" spc="-25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and</a:t>
            </a:r>
            <a:r>
              <a:rPr dirty="0" sz="1200" spc="-25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 spc="-10" b="1">
                <a:solidFill>
                  <a:srgbClr val="005897"/>
                </a:solidFill>
                <a:latin typeface="Corbel"/>
                <a:cs typeface="Corbel"/>
              </a:rPr>
              <a:t>define professionally </a:t>
            </a:r>
            <a:r>
              <a:rPr dirty="0" sz="1200" b="1">
                <a:solidFill>
                  <a:srgbClr val="005897"/>
                </a:solidFill>
                <a:latin typeface="Corbel"/>
                <a:cs typeface="Corbel"/>
              </a:rPr>
              <a:t>accepted</a:t>
            </a:r>
            <a:r>
              <a:rPr dirty="0" sz="1200" spc="-5" b="1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005897"/>
                </a:solidFill>
                <a:latin typeface="Corbel"/>
                <a:cs typeface="Corbel"/>
              </a:rPr>
              <a:t>ranges</a:t>
            </a:r>
            <a:r>
              <a:rPr dirty="0" sz="1200" spc="-15" b="1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to</a:t>
            </a:r>
            <a:r>
              <a:rPr dirty="0" sz="1200" spc="-20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support</a:t>
            </a:r>
            <a:r>
              <a:rPr dirty="0" sz="1200" spc="-10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 spc="-20">
                <a:solidFill>
                  <a:srgbClr val="005897"/>
                </a:solidFill>
                <a:latin typeface="Corbel"/>
                <a:cs typeface="Corbel"/>
              </a:rPr>
              <a:t>safe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medication</a:t>
            </a:r>
            <a:r>
              <a:rPr dirty="0" sz="1200" spc="-40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 spc="-10">
                <a:solidFill>
                  <a:srgbClr val="005897"/>
                </a:solidFill>
                <a:latin typeface="Corbel"/>
                <a:cs typeface="Corbel"/>
              </a:rPr>
              <a:t>administration</a:t>
            </a:r>
            <a:endParaRPr sz="1200">
              <a:latin typeface="Corbel"/>
              <a:cs typeface="Corbel"/>
            </a:endParaRPr>
          </a:p>
          <a:p>
            <a:pPr marL="155575" marR="125095" indent="-142875">
              <a:lnSpc>
                <a:spcPct val="90800"/>
              </a:lnSpc>
              <a:spcBef>
                <a:spcPts val="560"/>
              </a:spcBef>
              <a:buClr>
                <a:srgbClr val="0075C9"/>
              </a:buClr>
              <a:buFont typeface="Arial"/>
              <a:buChar char="•"/>
              <a:tabLst>
                <a:tab pos="155575" algn="l"/>
              </a:tabLst>
            </a:pPr>
            <a:r>
              <a:rPr dirty="0" sz="1200" b="1">
                <a:solidFill>
                  <a:srgbClr val="005897"/>
                </a:solidFill>
                <a:latin typeface="Corbel"/>
                <a:cs typeface="Corbel"/>
              </a:rPr>
              <a:t>Assess</a:t>
            </a:r>
            <a:r>
              <a:rPr dirty="0" sz="1200" spc="-15" b="1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005897"/>
                </a:solidFill>
                <a:latin typeface="Corbel"/>
                <a:cs typeface="Corbel"/>
              </a:rPr>
              <a:t>parameter</a:t>
            </a:r>
            <a:r>
              <a:rPr dirty="0" sz="1200" spc="-15" b="1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 spc="-10" b="1">
                <a:solidFill>
                  <a:srgbClr val="005897"/>
                </a:solidFill>
                <a:latin typeface="Corbel"/>
                <a:cs typeface="Corbel"/>
              </a:rPr>
              <a:t>requirements </a:t>
            </a:r>
            <a:r>
              <a:rPr dirty="0" sz="1200" b="1">
                <a:solidFill>
                  <a:srgbClr val="005897"/>
                </a:solidFill>
                <a:latin typeface="Corbel"/>
                <a:cs typeface="Corbel"/>
              </a:rPr>
              <a:t>and</a:t>
            </a:r>
            <a:r>
              <a:rPr dirty="0" sz="1200" spc="-15" b="1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 spc="-10" b="1">
                <a:solidFill>
                  <a:srgbClr val="005897"/>
                </a:solidFill>
                <a:latin typeface="Corbel"/>
                <a:cs typeface="Corbel"/>
              </a:rPr>
              <a:t>monitoring </a:t>
            </a:r>
            <a:r>
              <a:rPr dirty="0" sz="1200" b="1">
                <a:solidFill>
                  <a:srgbClr val="005897"/>
                </a:solidFill>
                <a:latin typeface="Corbel"/>
                <a:cs typeface="Corbel"/>
              </a:rPr>
              <a:t>frequency</a:t>
            </a:r>
            <a:r>
              <a:rPr dirty="0" sz="1200" spc="-30" b="1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based</a:t>
            </a:r>
            <a:r>
              <a:rPr dirty="0" sz="1200" spc="-20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on</a:t>
            </a:r>
            <a:r>
              <a:rPr dirty="0" sz="1200" spc="-25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level</a:t>
            </a:r>
            <a:r>
              <a:rPr dirty="0" sz="1200" spc="-25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of</a:t>
            </a:r>
            <a:r>
              <a:rPr dirty="0" sz="1200" spc="-20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care</a:t>
            </a:r>
            <a:r>
              <a:rPr dirty="0" sz="1200" spc="-15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and</a:t>
            </a:r>
            <a:r>
              <a:rPr dirty="0" sz="1200" spc="-20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availability</a:t>
            </a:r>
            <a:r>
              <a:rPr dirty="0" sz="1200" spc="-25">
                <a:solidFill>
                  <a:srgbClr val="005897"/>
                </a:solidFill>
                <a:latin typeface="Corbel"/>
                <a:cs typeface="Corbel"/>
              </a:rPr>
              <a:t> of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qualified</a:t>
            </a:r>
            <a:r>
              <a:rPr dirty="0" sz="1200" spc="-30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 spc="-10">
                <a:solidFill>
                  <a:srgbClr val="005897"/>
                </a:solidFill>
                <a:latin typeface="Corbel"/>
                <a:cs typeface="Corbel"/>
              </a:rPr>
              <a:t>staff</a:t>
            </a:r>
            <a:endParaRPr sz="1200">
              <a:latin typeface="Corbel"/>
              <a:cs typeface="Corbel"/>
            </a:endParaRPr>
          </a:p>
          <a:p>
            <a:pPr marL="155575" marR="87630" indent="-142875">
              <a:lnSpc>
                <a:spcPct val="86700"/>
              </a:lnSpc>
              <a:spcBef>
                <a:spcPts val="645"/>
              </a:spcBef>
              <a:buClr>
                <a:srgbClr val="0075C9"/>
              </a:buClr>
              <a:buFont typeface="Arial"/>
              <a:buChar char="•"/>
              <a:tabLst>
                <a:tab pos="155575" algn="l"/>
              </a:tabLst>
            </a:pPr>
            <a:r>
              <a:rPr dirty="0" sz="1200" b="1">
                <a:solidFill>
                  <a:srgbClr val="005897"/>
                </a:solidFill>
                <a:latin typeface="Corbel"/>
                <a:cs typeface="Corbel"/>
              </a:rPr>
              <a:t>Utilize</a:t>
            </a:r>
            <a:r>
              <a:rPr dirty="0" sz="1200" spc="-15" b="1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005897"/>
                </a:solidFill>
                <a:latin typeface="Corbel"/>
                <a:cs typeface="Corbel"/>
              </a:rPr>
              <a:t>facility</a:t>
            </a:r>
            <a:r>
              <a:rPr dirty="0" sz="1200" spc="-10" b="1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005897"/>
                </a:solidFill>
                <a:latin typeface="Corbel"/>
                <a:cs typeface="Corbel"/>
              </a:rPr>
              <a:t>protocols</a:t>
            </a:r>
            <a:r>
              <a:rPr dirty="0" sz="1200" spc="-10" b="1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005897"/>
                </a:solidFill>
                <a:latin typeface="Corbel"/>
                <a:cs typeface="Corbel"/>
              </a:rPr>
              <a:t>and</a:t>
            </a:r>
            <a:r>
              <a:rPr dirty="0" sz="1200" spc="-10" b="1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005897"/>
                </a:solidFill>
                <a:latin typeface="Corbel"/>
                <a:cs typeface="Corbel"/>
              </a:rPr>
              <a:t>staff</a:t>
            </a:r>
            <a:r>
              <a:rPr dirty="0" sz="1200" spc="-5" b="1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 spc="-10" b="1">
                <a:solidFill>
                  <a:srgbClr val="005897"/>
                </a:solidFill>
                <a:latin typeface="Corbel"/>
                <a:cs typeface="Corbel"/>
              </a:rPr>
              <a:t>observations</a:t>
            </a:r>
            <a:r>
              <a:rPr dirty="0" sz="1200" spc="-15" b="1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 spc="-25">
                <a:solidFill>
                  <a:srgbClr val="005897"/>
                </a:solidFill>
                <a:latin typeface="Corbel"/>
                <a:cs typeface="Corbel"/>
              </a:rPr>
              <a:t>to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recognize</a:t>
            </a:r>
            <a:r>
              <a:rPr dirty="0" sz="1200" spc="-25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when</a:t>
            </a:r>
            <a:r>
              <a:rPr dirty="0" sz="1200" spc="-25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medication</a:t>
            </a:r>
            <a:r>
              <a:rPr dirty="0" sz="1200" spc="-25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 spc="-10">
                <a:solidFill>
                  <a:srgbClr val="005897"/>
                </a:solidFill>
                <a:latin typeface="Corbel"/>
                <a:cs typeface="Corbel"/>
              </a:rPr>
              <a:t>parameters</a:t>
            </a:r>
            <a:r>
              <a:rPr dirty="0" sz="1200" spc="-20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should</a:t>
            </a:r>
            <a:r>
              <a:rPr dirty="0" sz="1200" spc="-25">
                <a:solidFill>
                  <a:srgbClr val="005897"/>
                </a:solidFill>
                <a:latin typeface="Corbel"/>
                <a:cs typeface="Corbel"/>
              </a:rPr>
              <a:t> be </a:t>
            </a:r>
            <a:r>
              <a:rPr dirty="0" sz="1200" spc="-10">
                <a:solidFill>
                  <a:srgbClr val="005897"/>
                </a:solidFill>
                <a:latin typeface="Corbel"/>
                <a:cs typeface="Corbel"/>
              </a:rPr>
              <a:t>initiated</a:t>
            </a:r>
            <a:endParaRPr sz="1200">
              <a:latin typeface="Corbel"/>
              <a:cs typeface="Corbel"/>
            </a:endParaRPr>
          </a:p>
          <a:p>
            <a:pPr marL="155575" marR="5080" indent="-142875">
              <a:lnSpc>
                <a:spcPct val="90600"/>
              </a:lnSpc>
              <a:spcBef>
                <a:spcPts val="595"/>
              </a:spcBef>
              <a:buClr>
                <a:srgbClr val="0075C9"/>
              </a:buClr>
              <a:buFont typeface="Arial"/>
              <a:buChar char="•"/>
              <a:tabLst>
                <a:tab pos="155575" algn="l"/>
              </a:tabLst>
            </a:pPr>
            <a:r>
              <a:rPr dirty="0" sz="1200" b="1">
                <a:solidFill>
                  <a:srgbClr val="005897"/>
                </a:solidFill>
                <a:latin typeface="Corbel"/>
                <a:cs typeface="Corbel"/>
              </a:rPr>
              <a:t>Interpret</a:t>
            </a:r>
            <a:r>
              <a:rPr dirty="0" sz="1200" spc="-30" b="1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005897"/>
                </a:solidFill>
                <a:latin typeface="Corbel"/>
                <a:cs typeface="Corbel"/>
              </a:rPr>
              <a:t>parameter</a:t>
            </a:r>
            <a:r>
              <a:rPr dirty="0" sz="1200" spc="-30" b="1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005897"/>
                </a:solidFill>
                <a:latin typeface="Corbel"/>
                <a:cs typeface="Corbel"/>
              </a:rPr>
              <a:t>findings</a:t>
            </a:r>
            <a:r>
              <a:rPr dirty="0" sz="1200" spc="-45" b="1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to</a:t>
            </a:r>
            <a:r>
              <a:rPr dirty="0" sz="1200" spc="-35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guide</a:t>
            </a:r>
            <a:r>
              <a:rPr dirty="0" sz="1200" spc="-30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 spc="-10">
                <a:solidFill>
                  <a:srgbClr val="005897"/>
                </a:solidFill>
                <a:latin typeface="Corbel"/>
                <a:cs typeface="Corbel"/>
              </a:rPr>
              <a:t>medication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administration</a:t>
            </a:r>
            <a:r>
              <a:rPr dirty="0" sz="1200" spc="-45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decisions</a:t>
            </a:r>
            <a:r>
              <a:rPr dirty="0" sz="1200" spc="-35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and</a:t>
            </a:r>
            <a:r>
              <a:rPr dirty="0" sz="1200" spc="-40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005897"/>
                </a:solidFill>
                <a:latin typeface="Corbel"/>
                <a:cs typeface="Corbel"/>
              </a:rPr>
              <a:t>communicate</a:t>
            </a:r>
            <a:r>
              <a:rPr dirty="0" sz="1200" spc="-30" b="1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 spc="-10" b="1">
                <a:solidFill>
                  <a:srgbClr val="005897"/>
                </a:solidFill>
                <a:latin typeface="Corbel"/>
                <a:cs typeface="Corbel"/>
              </a:rPr>
              <a:t>findings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to</a:t>
            </a:r>
            <a:r>
              <a:rPr dirty="0" sz="1200" spc="-30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the</a:t>
            </a:r>
            <a:r>
              <a:rPr dirty="0" sz="1200" spc="-15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designated</a:t>
            </a:r>
            <a:r>
              <a:rPr dirty="0" sz="1200" spc="-20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team</a:t>
            </a:r>
            <a:r>
              <a:rPr dirty="0" sz="1200" spc="-25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member</a:t>
            </a:r>
            <a:r>
              <a:rPr dirty="0" sz="1200" spc="-20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to</a:t>
            </a:r>
            <a:r>
              <a:rPr dirty="0" sz="1200" spc="-25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 spc="-10">
                <a:solidFill>
                  <a:srgbClr val="005897"/>
                </a:solidFill>
                <a:latin typeface="Corbel"/>
                <a:cs typeface="Corbel"/>
              </a:rPr>
              <a:t>ensure 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appropriate</a:t>
            </a:r>
            <a:r>
              <a:rPr dirty="0" sz="1200" spc="-20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 spc="-10">
                <a:solidFill>
                  <a:srgbClr val="005897"/>
                </a:solidFill>
                <a:latin typeface="Corbel"/>
                <a:cs typeface="Corbel"/>
              </a:rPr>
              <a:t>follow-</a:t>
            </a:r>
            <a:r>
              <a:rPr dirty="0" sz="1200">
                <a:solidFill>
                  <a:srgbClr val="005897"/>
                </a:solidFill>
                <a:latin typeface="Corbel"/>
                <a:cs typeface="Corbel"/>
              </a:rPr>
              <a:t>up</a:t>
            </a:r>
            <a:r>
              <a:rPr dirty="0" sz="1200" spc="-15">
                <a:solidFill>
                  <a:srgbClr val="005897"/>
                </a:solidFill>
                <a:latin typeface="Corbel"/>
                <a:cs typeface="Corbel"/>
              </a:rPr>
              <a:t> </a:t>
            </a:r>
            <a:r>
              <a:rPr dirty="0" sz="1200" spc="-10">
                <a:solidFill>
                  <a:srgbClr val="005897"/>
                </a:solidFill>
                <a:latin typeface="Corbel"/>
                <a:cs typeface="Corbel"/>
              </a:rPr>
              <a:t>actions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25500" y="4621784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62626"/>
                </a:solidFill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844550" y="11747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" y="5838952"/>
            <a:ext cx="4572000" cy="2673096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5473331" y="5842000"/>
            <a:ext cx="1463040" cy="2667000"/>
            <a:chOff x="5473331" y="5842000"/>
            <a:chExt cx="1463040" cy="2667000"/>
          </a:xfrm>
        </p:grpSpPr>
        <p:sp>
          <p:nvSpPr>
            <p:cNvPr id="13" name="object 13" descr=""/>
            <p:cNvSpPr/>
            <p:nvPr/>
          </p:nvSpPr>
          <p:spPr>
            <a:xfrm>
              <a:off x="5473331" y="5842000"/>
              <a:ext cx="1463040" cy="2667000"/>
            </a:xfrm>
            <a:custGeom>
              <a:avLst/>
              <a:gdLst/>
              <a:ahLst/>
              <a:cxnLst/>
              <a:rect l="l" t="t" r="r" b="b"/>
              <a:pathLst>
                <a:path w="1463040" h="2667000">
                  <a:moveTo>
                    <a:pt x="1462658" y="0"/>
                  </a:moveTo>
                  <a:lnTo>
                    <a:pt x="0" y="0"/>
                  </a:lnTo>
                  <a:lnTo>
                    <a:pt x="0" y="2667000"/>
                  </a:lnTo>
                  <a:lnTo>
                    <a:pt x="1462658" y="2667000"/>
                  </a:lnTo>
                  <a:lnTo>
                    <a:pt x="1462658" y="0"/>
                  </a:lnTo>
                  <a:close/>
                </a:path>
              </a:pathLst>
            </a:custGeom>
            <a:solidFill>
              <a:srgbClr val="C8C8C8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7469" y="7918869"/>
              <a:ext cx="1194371" cy="465226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844550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3000">
              <a:latin typeface="Times New Roman"/>
              <a:cs typeface="Times New Roman"/>
            </a:endParaRPr>
          </a:p>
          <a:p>
            <a:pPr marL="574040" marR="2941320">
              <a:lnSpc>
                <a:spcPts val="3190"/>
              </a:lnSpc>
              <a:spcBef>
                <a:spcPts val="5"/>
              </a:spcBef>
            </a:pPr>
            <a:r>
              <a:rPr dirty="0" sz="3000" spc="-75" b="1">
                <a:solidFill>
                  <a:srgbClr val="0075C9"/>
                </a:solidFill>
                <a:latin typeface="Corbel"/>
                <a:cs typeface="Corbel"/>
              </a:rPr>
              <a:t>Identify</a:t>
            </a:r>
            <a:r>
              <a:rPr dirty="0" sz="3000" spc="-31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3000" spc="-114" b="1">
                <a:solidFill>
                  <a:srgbClr val="0075C9"/>
                </a:solidFill>
                <a:latin typeface="Corbel"/>
                <a:cs typeface="Corbel"/>
              </a:rPr>
              <a:t>Types</a:t>
            </a:r>
            <a:r>
              <a:rPr dirty="0" sz="3000" spc="-8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3000" spc="-25" b="1">
                <a:solidFill>
                  <a:srgbClr val="0075C9"/>
                </a:solidFill>
                <a:latin typeface="Corbel"/>
                <a:cs typeface="Corbel"/>
              </a:rPr>
              <a:t>of </a:t>
            </a:r>
            <a:r>
              <a:rPr dirty="0" sz="3000" spc="-10" b="1">
                <a:solidFill>
                  <a:srgbClr val="0075C9"/>
                </a:solidFill>
                <a:latin typeface="Corbel"/>
                <a:cs typeface="Corbel"/>
              </a:rPr>
              <a:t>Parameters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6" name="object 16" descr=""/>
          <p:cNvSpPr txBox="1"/>
          <p:nvPr/>
        </p:nvSpPr>
        <p:spPr>
          <a:xfrm>
            <a:off x="825500" y="8914383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62626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546352"/>
            <a:ext cx="1722120" cy="2673096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6746125" y="1547875"/>
            <a:ext cx="188595" cy="2665730"/>
          </a:xfrm>
          <a:custGeom>
            <a:avLst/>
            <a:gdLst/>
            <a:ahLst/>
            <a:cxnLst/>
            <a:rect l="l" t="t" r="r" b="b"/>
            <a:pathLst>
              <a:path w="188595" h="2665729">
                <a:moveTo>
                  <a:pt x="188074" y="0"/>
                </a:moveTo>
                <a:lnTo>
                  <a:pt x="0" y="0"/>
                </a:lnTo>
                <a:lnTo>
                  <a:pt x="0" y="2665476"/>
                </a:lnTo>
                <a:lnTo>
                  <a:pt x="188074" y="2665476"/>
                </a:lnTo>
                <a:lnTo>
                  <a:pt x="188074" y="0"/>
                </a:lnTo>
                <a:close/>
              </a:path>
            </a:pathLst>
          </a:custGeom>
          <a:solidFill>
            <a:srgbClr val="C8C8C8">
              <a:alpha val="49798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4301" y="4065638"/>
            <a:ext cx="1032417" cy="40214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844550" y="11747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1790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10"/>
              </a:spcBef>
            </a:pPr>
            <a:endParaRPr sz="2200">
              <a:latin typeface="Times New Roman"/>
              <a:cs typeface="Times New Roman"/>
            </a:endParaRPr>
          </a:p>
          <a:p>
            <a:pPr marL="165735" marR="4545330">
              <a:lnSpc>
                <a:spcPct val="89100"/>
              </a:lnSpc>
            </a:pPr>
            <a:r>
              <a:rPr dirty="0" sz="2200" spc="-65" b="1">
                <a:solidFill>
                  <a:srgbClr val="0075C9"/>
                </a:solidFill>
                <a:latin typeface="Corbel"/>
                <a:cs typeface="Corbel"/>
              </a:rPr>
              <a:t>Types</a:t>
            </a:r>
            <a:r>
              <a:rPr dirty="0" sz="2200" spc="-25" b="1">
                <a:solidFill>
                  <a:srgbClr val="0075C9"/>
                </a:solidFill>
                <a:latin typeface="Corbel"/>
                <a:cs typeface="Corbel"/>
              </a:rPr>
              <a:t> of </a:t>
            </a:r>
            <a:r>
              <a:rPr dirty="0" sz="2200" spc="-10" b="1">
                <a:solidFill>
                  <a:srgbClr val="0075C9"/>
                </a:solidFill>
                <a:latin typeface="Corbel"/>
                <a:cs typeface="Corbel"/>
              </a:rPr>
              <a:t>Medication </a:t>
            </a:r>
            <a:r>
              <a:rPr dirty="0" sz="2200" spc="-40" b="1">
                <a:solidFill>
                  <a:srgbClr val="0075C9"/>
                </a:solidFill>
                <a:latin typeface="Corbel"/>
                <a:cs typeface="Corbel"/>
              </a:rPr>
              <a:t>Parameters</a:t>
            </a:r>
            <a:endParaRPr sz="2200">
              <a:latin typeface="Corbel"/>
              <a:cs typeface="Corbe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32522" y="1495847"/>
            <a:ext cx="2745684" cy="2815967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25500" y="4621784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62626"/>
                </a:solidFill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838200" y="5838952"/>
            <a:ext cx="6096000" cy="2921635"/>
            <a:chOff x="838200" y="5838952"/>
            <a:chExt cx="6096000" cy="2921635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5838952"/>
              <a:ext cx="1722120" cy="267309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746125" y="5840476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8358238"/>
              <a:ext cx="1032417" cy="402145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942398" y="5983732"/>
            <a:ext cx="1583055" cy="59563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R="5080">
              <a:lnSpc>
                <a:spcPts val="2090"/>
              </a:lnSpc>
              <a:spcBef>
                <a:spcPts val="425"/>
              </a:spcBef>
            </a:pPr>
            <a:r>
              <a:rPr dirty="0" sz="2000" spc="-60" b="1">
                <a:solidFill>
                  <a:srgbClr val="0075C9"/>
                </a:solidFill>
                <a:latin typeface="Corbel"/>
                <a:cs typeface="Corbel"/>
              </a:rPr>
              <a:t>Administration </a:t>
            </a:r>
            <a:r>
              <a:rPr dirty="0" sz="2000" spc="-10" b="1">
                <a:solidFill>
                  <a:srgbClr val="0075C9"/>
                </a:solidFill>
                <a:latin typeface="Corbel"/>
                <a:cs typeface="Corbel"/>
              </a:rPr>
              <a:t>Parameters</a:t>
            </a:r>
            <a:endParaRPr sz="2000">
              <a:latin typeface="Corbel"/>
              <a:cs typeface="Corbel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25495" y="5896864"/>
            <a:ext cx="1752600" cy="911352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2959709" y="5982715"/>
            <a:ext cx="1352550" cy="66548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R="5080">
              <a:lnSpc>
                <a:spcPts val="2400"/>
              </a:lnSpc>
              <a:spcBef>
                <a:spcPts val="380"/>
              </a:spcBef>
            </a:pPr>
            <a:r>
              <a:rPr dirty="0" sz="220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dirty="0" sz="2200" spc="-3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rbel"/>
                <a:cs typeface="Corbel"/>
              </a:rPr>
              <a:t>Needed Parameters</a:t>
            </a:r>
            <a:endParaRPr sz="2200">
              <a:latin typeface="Corbel"/>
              <a:cs typeface="Corbel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25495" y="7164831"/>
            <a:ext cx="1752600" cy="911352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2961614" y="7244080"/>
            <a:ext cx="826135" cy="68072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R="5080">
              <a:lnSpc>
                <a:spcPts val="2400"/>
              </a:lnSpc>
              <a:spcBef>
                <a:spcPts val="480"/>
              </a:spcBef>
            </a:pPr>
            <a:r>
              <a:rPr dirty="0" sz="2300" spc="-10">
                <a:solidFill>
                  <a:srgbClr val="FFFFFF"/>
                </a:solidFill>
                <a:latin typeface="Corbel"/>
                <a:cs typeface="Corbel"/>
              </a:rPr>
              <a:t>Range </a:t>
            </a:r>
            <a:r>
              <a:rPr dirty="0" sz="2300" spc="-35">
                <a:solidFill>
                  <a:srgbClr val="FFFFFF"/>
                </a:solidFill>
                <a:latin typeface="Corbel"/>
                <a:cs typeface="Corbel"/>
              </a:rPr>
              <a:t>Orders</a:t>
            </a:r>
            <a:endParaRPr sz="2300">
              <a:latin typeface="Corbel"/>
              <a:cs typeface="Corbel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34128" y="5896864"/>
            <a:ext cx="1752600" cy="911352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4972113" y="5976111"/>
            <a:ext cx="1042035" cy="68072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R="5080">
              <a:lnSpc>
                <a:spcPts val="2400"/>
              </a:lnSpc>
              <a:spcBef>
                <a:spcPts val="480"/>
              </a:spcBef>
            </a:pPr>
            <a:r>
              <a:rPr dirty="0" sz="2300" spc="-30">
                <a:solidFill>
                  <a:srgbClr val="FFFFFF"/>
                </a:solidFill>
                <a:latin typeface="Corbel"/>
                <a:cs typeface="Corbel"/>
              </a:rPr>
              <a:t>Titration </a:t>
            </a:r>
            <a:r>
              <a:rPr dirty="0" sz="2300" spc="-10">
                <a:solidFill>
                  <a:srgbClr val="FFFFFF"/>
                </a:solidFill>
                <a:latin typeface="Corbel"/>
                <a:cs typeface="Corbel"/>
              </a:rPr>
              <a:t>Orders</a:t>
            </a:r>
            <a:endParaRPr sz="2300">
              <a:latin typeface="Corbel"/>
              <a:cs typeface="Corbel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34128" y="7164831"/>
            <a:ext cx="1752600" cy="911352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4972113" y="7244080"/>
            <a:ext cx="782955" cy="68072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R="5080">
              <a:lnSpc>
                <a:spcPts val="2400"/>
              </a:lnSpc>
              <a:spcBef>
                <a:spcPts val="480"/>
              </a:spcBef>
            </a:pPr>
            <a:r>
              <a:rPr dirty="0" sz="2300" spc="-25">
                <a:solidFill>
                  <a:srgbClr val="FFFFFF"/>
                </a:solidFill>
                <a:latin typeface="Corbel"/>
                <a:cs typeface="Corbel"/>
              </a:rPr>
              <a:t>Safety </a:t>
            </a:r>
            <a:r>
              <a:rPr dirty="0" sz="2300" spc="-10">
                <a:solidFill>
                  <a:srgbClr val="FFFFFF"/>
                </a:solidFill>
                <a:latin typeface="Corbel"/>
                <a:cs typeface="Corbel"/>
              </a:rPr>
              <a:t>Limits</a:t>
            </a:r>
            <a:endParaRPr sz="2300">
              <a:latin typeface="Corbel"/>
              <a:cs typeface="Corbe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25500" y="8914383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62626"/>
                </a:solidFill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844550" y="54673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1168400"/>
            <a:ext cx="6096000" cy="3299460"/>
            <a:chOff x="838200" y="1168400"/>
            <a:chExt cx="6096000" cy="32994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168400"/>
              <a:ext cx="6096000" cy="9204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46125" y="15478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4065638"/>
              <a:ext cx="1032417" cy="40214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Physiological</a:t>
            </a:r>
            <a:r>
              <a:rPr dirty="0" spc="-25"/>
              <a:t> </a:t>
            </a:r>
            <a:r>
              <a:rPr dirty="0" spc="-20"/>
              <a:t>Parameters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969263" y="1875535"/>
            <a:ext cx="5779135" cy="1445260"/>
            <a:chOff x="969263" y="1875535"/>
            <a:chExt cx="5779135" cy="144526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4863" y="1875535"/>
              <a:ext cx="2871216" cy="70713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878580" y="1889480"/>
              <a:ext cx="2818130" cy="652145"/>
            </a:xfrm>
            <a:custGeom>
              <a:avLst/>
              <a:gdLst/>
              <a:ahLst/>
              <a:cxnLst/>
              <a:rect l="l" t="t" r="r" b="b"/>
              <a:pathLst>
                <a:path w="2818129" h="652144">
                  <a:moveTo>
                    <a:pt x="2709202" y="0"/>
                  </a:moveTo>
                  <a:lnTo>
                    <a:pt x="108597" y="0"/>
                  </a:lnTo>
                  <a:lnTo>
                    <a:pt x="66324" y="8533"/>
                  </a:lnTo>
                  <a:lnTo>
                    <a:pt x="31805" y="31805"/>
                  </a:lnTo>
                  <a:lnTo>
                    <a:pt x="8533" y="66324"/>
                  </a:lnTo>
                  <a:lnTo>
                    <a:pt x="0" y="108597"/>
                  </a:lnTo>
                  <a:lnTo>
                    <a:pt x="0" y="542950"/>
                  </a:lnTo>
                  <a:lnTo>
                    <a:pt x="8533" y="585223"/>
                  </a:lnTo>
                  <a:lnTo>
                    <a:pt x="31805" y="619742"/>
                  </a:lnTo>
                  <a:lnTo>
                    <a:pt x="66324" y="643014"/>
                  </a:lnTo>
                  <a:lnTo>
                    <a:pt x="108597" y="651548"/>
                  </a:lnTo>
                  <a:lnTo>
                    <a:pt x="2709202" y="651548"/>
                  </a:lnTo>
                  <a:lnTo>
                    <a:pt x="2751468" y="643014"/>
                  </a:lnTo>
                  <a:lnTo>
                    <a:pt x="2785983" y="619742"/>
                  </a:lnTo>
                  <a:lnTo>
                    <a:pt x="2809253" y="585223"/>
                  </a:lnTo>
                  <a:lnTo>
                    <a:pt x="2817787" y="542950"/>
                  </a:lnTo>
                  <a:lnTo>
                    <a:pt x="2817787" y="108597"/>
                  </a:lnTo>
                  <a:lnTo>
                    <a:pt x="2809253" y="66324"/>
                  </a:lnTo>
                  <a:lnTo>
                    <a:pt x="2785983" y="31805"/>
                  </a:lnTo>
                  <a:lnTo>
                    <a:pt x="2751468" y="8533"/>
                  </a:lnTo>
                  <a:lnTo>
                    <a:pt x="2709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7056" y="2616199"/>
              <a:ext cx="2871216" cy="704088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890429" y="2629750"/>
              <a:ext cx="2818130" cy="652145"/>
            </a:xfrm>
            <a:custGeom>
              <a:avLst/>
              <a:gdLst/>
              <a:ahLst/>
              <a:cxnLst/>
              <a:rect l="l" t="t" r="r" b="b"/>
              <a:pathLst>
                <a:path w="2818129" h="652145">
                  <a:moveTo>
                    <a:pt x="2709202" y="0"/>
                  </a:moveTo>
                  <a:lnTo>
                    <a:pt x="108597" y="0"/>
                  </a:lnTo>
                  <a:lnTo>
                    <a:pt x="66324" y="8535"/>
                  </a:lnTo>
                  <a:lnTo>
                    <a:pt x="31805" y="31810"/>
                  </a:lnTo>
                  <a:lnTo>
                    <a:pt x="8533" y="66329"/>
                  </a:lnTo>
                  <a:lnTo>
                    <a:pt x="0" y="108597"/>
                  </a:lnTo>
                  <a:lnTo>
                    <a:pt x="0" y="542963"/>
                  </a:lnTo>
                  <a:lnTo>
                    <a:pt x="8533" y="585229"/>
                  </a:lnTo>
                  <a:lnTo>
                    <a:pt x="31805" y="619744"/>
                  </a:lnTo>
                  <a:lnTo>
                    <a:pt x="66324" y="643014"/>
                  </a:lnTo>
                  <a:lnTo>
                    <a:pt x="108597" y="651548"/>
                  </a:lnTo>
                  <a:lnTo>
                    <a:pt x="2709202" y="651548"/>
                  </a:lnTo>
                  <a:lnTo>
                    <a:pt x="2751468" y="643014"/>
                  </a:lnTo>
                  <a:lnTo>
                    <a:pt x="2785983" y="619744"/>
                  </a:lnTo>
                  <a:lnTo>
                    <a:pt x="2809253" y="585229"/>
                  </a:lnTo>
                  <a:lnTo>
                    <a:pt x="2817787" y="542963"/>
                  </a:lnTo>
                  <a:lnTo>
                    <a:pt x="2817787" y="108597"/>
                  </a:lnTo>
                  <a:lnTo>
                    <a:pt x="2809253" y="66329"/>
                  </a:lnTo>
                  <a:lnTo>
                    <a:pt x="2785983" y="31810"/>
                  </a:lnTo>
                  <a:lnTo>
                    <a:pt x="2751468" y="8535"/>
                  </a:lnTo>
                  <a:lnTo>
                    <a:pt x="2709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9263" y="2616199"/>
              <a:ext cx="2871216" cy="704088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981665" y="2629750"/>
              <a:ext cx="2818130" cy="652145"/>
            </a:xfrm>
            <a:custGeom>
              <a:avLst/>
              <a:gdLst/>
              <a:ahLst/>
              <a:cxnLst/>
              <a:rect l="l" t="t" r="r" b="b"/>
              <a:pathLst>
                <a:path w="2818129" h="652145">
                  <a:moveTo>
                    <a:pt x="2709195" y="0"/>
                  </a:moveTo>
                  <a:lnTo>
                    <a:pt x="108595" y="0"/>
                  </a:lnTo>
                  <a:lnTo>
                    <a:pt x="66324" y="8535"/>
                  </a:lnTo>
                  <a:lnTo>
                    <a:pt x="31806" y="31810"/>
                  </a:lnTo>
                  <a:lnTo>
                    <a:pt x="8533" y="66329"/>
                  </a:lnTo>
                  <a:lnTo>
                    <a:pt x="0" y="108597"/>
                  </a:lnTo>
                  <a:lnTo>
                    <a:pt x="0" y="542963"/>
                  </a:lnTo>
                  <a:lnTo>
                    <a:pt x="8533" y="585229"/>
                  </a:lnTo>
                  <a:lnTo>
                    <a:pt x="31806" y="619744"/>
                  </a:lnTo>
                  <a:lnTo>
                    <a:pt x="66324" y="643014"/>
                  </a:lnTo>
                  <a:lnTo>
                    <a:pt x="108595" y="651548"/>
                  </a:lnTo>
                  <a:lnTo>
                    <a:pt x="2709195" y="651548"/>
                  </a:lnTo>
                  <a:lnTo>
                    <a:pt x="2751469" y="643014"/>
                  </a:lnTo>
                  <a:lnTo>
                    <a:pt x="2785987" y="619744"/>
                  </a:lnTo>
                  <a:lnTo>
                    <a:pt x="2809260" y="585229"/>
                  </a:lnTo>
                  <a:lnTo>
                    <a:pt x="2817793" y="542963"/>
                  </a:lnTo>
                  <a:lnTo>
                    <a:pt x="2817793" y="108597"/>
                  </a:lnTo>
                  <a:lnTo>
                    <a:pt x="2809260" y="66329"/>
                  </a:lnTo>
                  <a:lnTo>
                    <a:pt x="2785987" y="31810"/>
                  </a:lnTo>
                  <a:lnTo>
                    <a:pt x="2751469" y="8535"/>
                  </a:lnTo>
                  <a:lnTo>
                    <a:pt x="2709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7551" y="1881631"/>
              <a:ext cx="2871216" cy="704087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001047" y="1895144"/>
              <a:ext cx="2818130" cy="652145"/>
            </a:xfrm>
            <a:custGeom>
              <a:avLst/>
              <a:gdLst/>
              <a:ahLst/>
              <a:cxnLst/>
              <a:rect l="l" t="t" r="r" b="b"/>
              <a:pathLst>
                <a:path w="2818129" h="652144">
                  <a:moveTo>
                    <a:pt x="2709194" y="0"/>
                  </a:moveTo>
                  <a:lnTo>
                    <a:pt x="108595" y="0"/>
                  </a:lnTo>
                  <a:lnTo>
                    <a:pt x="66324" y="8533"/>
                  </a:lnTo>
                  <a:lnTo>
                    <a:pt x="31806" y="31805"/>
                  </a:lnTo>
                  <a:lnTo>
                    <a:pt x="8533" y="66324"/>
                  </a:lnTo>
                  <a:lnTo>
                    <a:pt x="0" y="108597"/>
                  </a:lnTo>
                  <a:lnTo>
                    <a:pt x="0" y="542950"/>
                  </a:lnTo>
                  <a:lnTo>
                    <a:pt x="8533" y="585223"/>
                  </a:lnTo>
                  <a:lnTo>
                    <a:pt x="31806" y="619742"/>
                  </a:lnTo>
                  <a:lnTo>
                    <a:pt x="66324" y="643014"/>
                  </a:lnTo>
                  <a:lnTo>
                    <a:pt x="108595" y="651548"/>
                  </a:lnTo>
                  <a:lnTo>
                    <a:pt x="2709194" y="651548"/>
                  </a:lnTo>
                  <a:lnTo>
                    <a:pt x="2751467" y="643014"/>
                  </a:lnTo>
                  <a:lnTo>
                    <a:pt x="2785986" y="619742"/>
                  </a:lnTo>
                  <a:lnTo>
                    <a:pt x="2809258" y="585223"/>
                  </a:lnTo>
                  <a:lnTo>
                    <a:pt x="2817792" y="542950"/>
                  </a:lnTo>
                  <a:lnTo>
                    <a:pt x="2817792" y="108597"/>
                  </a:lnTo>
                  <a:lnTo>
                    <a:pt x="2809258" y="66324"/>
                  </a:lnTo>
                  <a:lnTo>
                    <a:pt x="2785986" y="31805"/>
                  </a:lnTo>
                  <a:lnTo>
                    <a:pt x="2751467" y="8533"/>
                  </a:lnTo>
                  <a:lnTo>
                    <a:pt x="27091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4523549" y="2879852"/>
            <a:ext cx="855344" cy="388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0815" indent="-1708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70815" algn="l"/>
              </a:tabLst>
            </a:pPr>
            <a:r>
              <a:rPr dirty="0" sz="800">
                <a:solidFill>
                  <a:srgbClr val="002D5D"/>
                </a:solidFill>
                <a:latin typeface="Lucida Sans"/>
                <a:cs typeface="Lucida Sans"/>
              </a:rPr>
              <a:t>0</a:t>
            </a:r>
            <a:r>
              <a:rPr dirty="0" sz="800" spc="10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sz="800">
                <a:solidFill>
                  <a:srgbClr val="002D5D"/>
                </a:solidFill>
                <a:latin typeface="Lucida Sans"/>
                <a:cs typeface="Lucida Sans"/>
              </a:rPr>
              <a:t>=</a:t>
            </a:r>
            <a:r>
              <a:rPr dirty="0" sz="800" spc="15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sz="800">
                <a:solidFill>
                  <a:srgbClr val="002D5D"/>
                </a:solidFill>
                <a:latin typeface="Lucida Sans"/>
                <a:cs typeface="Lucida Sans"/>
              </a:rPr>
              <a:t>No</a:t>
            </a:r>
            <a:r>
              <a:rPr dirty="0" sz="800" spc="10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sz="800" spc="-20">
                <a:solidFill>
                  <a:srgbClr val="002D5D"/>
                </a:solidFill>
                <a:latin typeface="Lucida Sans"/>
                <a:cs typeface="Lucida Sans"/>
              </a:rPr>
              <a:t>pain</a:t>
            </a:r>
            <a:endParaRPr sz="800">
              <a:latin typeface="Lucida Sans"/>
              <a:cs typeface="Lucida Sans"/>
            </a:endParaRPr>
          </a:p>
          <a:p>
            <a:pPr marL="170815" indent="-170815">
              <a:lnSpc>
                <a:spcPts val="935"/>
              </a:lnSpc>
              <a:spcBef>
                <a:spcPts val="20"/>
              </a:spcBef>
              <a:buFont typeface="Arial"/>
              <a:buChar char="•"/>
              <a:tabLst>
                <a:tab pos="170815" algn="l"/>
              </a:tabLst>
            </a:pPr>
            <a:r>
              <a:rPr dirty="0" sz="800" spc="-55">
                <a:solidFill>
                  <a:srgbClr val="002D5D"/>
                </a:solidFill>
                <a:latin typeface="Lucida Sans"/>
                <a:cs typeface="Lucida Sans"/>
              </a:rPr>
              <a:t>1-</a:t>
            </a:r>
            <a:r>
              <a:rPr dirty="0" sz="800">
                <a:solidFill>
                  <a:srgbClr val="002D5D"/>
                </a:solidFill>
                <a:latin typeface="Lucida Sans"/>
                <a:cs typeface="Lucida Sans"/>
              </a:rPr>
              <a:t>3:</a:t>
            </a:r>
            <a:r>
              <a:rPr dirty="0" sz="800" spc="-25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sz="800">
                <a:solidFill>
                  <a:srgbClr val="002D5D"/>
                </a:solidFill>
                <a:latin typeface="Lucida Sans"/>
                <a:cs typeface="Lucida Sans"/>
              </a:rPr>
              <a:t>Mild</a:t>
            </a:r>
            <a:r>
              <a:rPr dirty="0" sz="800" spc="-20">
                <a:solidFill>
                  <a:srgbClr val="002D5D"/>
                </a:solidFill>
                <a:latin typeface="Lucida Sans"/>
                <a:cs typeface="Lucida Sans"/>
              </a:rPr>
              <a:t> pain</a:t>
            </a:r>
            <a:endParaRPr sz="800">
              <a:latin typeface="Lucida Sans"/>
              <a:cs typeface="Lucida Sans"/>
            </a:endParaRPr>
          </a:p>
          <a:p>
            <a:pPr marL="170815" indent="-170815">
              <a:lnSpc>
                <a:spcPts val="935"/>
              </a:lnSpc>
              <a:buFont typeface="Arial"/>
              <a:buChar char="•"/>
              <a:tabLst>
                <a:tab pos="170815" algn="l"/>
              </a:tabLst>
            </a:pPr>
            <a:r>
              <a:rPr dirty="0" sz="800" spc="-55">
                <a:solidFill>
                  <a:srgbClr val="002D5D"/>
                </a:solidFill>
                <a:latin typeface="Lucida Sans"/>
                <a:cs typeface="Lucida Sans"/>
              </a:rPr>
              <a:t>4-</a:t>
            </a:r>
            <a:r>
              <a:rPr dirty="0" sz="800">
                <a:solidFill>
                  <a:srgbClr val="002D5D"/>
                </a:solidFill>
                <a:latin typeface="Lucida Sans"/>
                <a:cs typeface="Lucida Sans"/>
              </a:rPr>
              <a:t>6:</a:t>
            </a:r>
            <a:r>
              <a:rPr dirty="0" sz="800" spc="-10">
                <a:solidFill>
                  <a:srgbClr val="002D5D"/>
                </a:solidFill>
                <a:latin typeface="Lucida Sans"/>
                <a:cs typeface="Lucida Sans"/>
              </a:rPr>
              <a:t> Moderate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498149" y="2688843"/>
            <a:ext cx="10902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1200" spc="80" b="1">
                <a:solidFill>
                  <a:srgbClr val="002D5D"/>
                </a:solidFill>
                <a:latin typeface="Century Gothic"/>
                <a:cs typeface="Century Gothic"/>
              </a:rPr>
              <a:t>Pain</a:t>
            </a:r>
            <a:r>
              <a:rPr dirty="0" sz="1200" spc="65" b="1">
                <a:solidFill>
                  <a:srgbClr val="002D5D"/>
                </a:solidFill>
                <a:latin typeface="Century Gothic"/>
                <a:cs typeface="Century Gothic"/>
              </a:rPr>
              <a:t> </a:t>
            </a:r>
            <a:r>
              <a:rPr dirty="0" sz="1200" spc="50" b="1">
                <a:solidFill>
                  <a:srgbClr val="002D5D"/>
                </a:solidFill>
                <a:latin typeface="Century Gothic"/>
                <a:cs typeface="Century Gothic"/>
              </a:rPr>
              <a:t>Score</a:t>
            </a:r>
            <a:r>
              <a:rPr dirty="0" baseline="27777" sz="1200" spc="75" b="1">
                <a:solidFill>
                  <a:srgbClr val="002D5D"/>
                </a:solidFill>
                <a:latin typeface="Century Gothic"/>
                <a:cs typeface="Century Gothic"/>
              </a:rPr>
              <a:t>5</a:t>
            </a:r>
            <a:r>
              <a:rPr dirty="0" baseline="27777" sz="1200" spc="427" b="1">
                <a:solidFill>
                  <a:srgbClr val="002D5D"/>
                </a:solidFill>
                <a:latin typeface="Century Gothic"/>
                <a:cs typeface="Century Gothic"/>
              </a:rPr>
              <a:t> </a:t>
            </a:r>
            <a:r>
              <a:rPr dirty="0" baseline="20833" sz="1200" spc="-75">
                <a:solidFill>
                  <a:srgbClr val="002D5D"/>
                </a:solidFill>
                <a:latin typeface="Arial"/>
                <a:cs typeface="Arial"/>
              </a:rPr>
              <a:t>•</a:t>
            </a:r>
            <a:endParaRPr baseline="20833"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685599" y="2700019"/>
            <a:ext cx="53721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800" spc="-55">
                <a:solidFill>
                  <a:srgbClr val="002D5D"/>
                </a:solidFill>
                <a:latin typeface="Lucida Sans"/>
                <a:cs typeface="Lucida Sans"/>
              </a:rPr>
              <a:t>7-</a:t>
            </a:r>
            <a:r>
              <a:rPr dirty="0" sz="800">
                <a:solidFill>
                  <a:srgbClr val="002D5D"/>
                </a:solidFill>
                <a:latin typeface="Lucida Sans"/>
                <a:cs typeface="Lucida Sans"/>
              </a:rPr>
              <a:t>9:</a:t>
            </a:r>
            <a:r>
              <a:rPr dirty="0" sz="800" spc="-10">
                <a:solidFill>
                  <a:srgbClr val="002D5D"/>
                </a:solidFill>
                <a:latin typeface="Lucida Sans"/>
                <a:cs typeface="Lucida Sans"/>
              </a:rPr>
              <a:t> Severe</a:t>
            </a:r>
            <a:endParaRPr sz="800">
              <a:latin typeface="Lucida Sans"/>
              <a:cs typeface="Lucida Sans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514149" y="2809747"/>
            <a:ext cx="871855" cy="281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0" marR="5080" indent="-171450">
              <a:lnSpc>
                <a:spcPct val="105000"/>
              </a:lnSpc>
              <a:spcBef>
                <a:spcPts val="100"/>
              </a:spcBef>
              <a:buFont typeface="Arial"/>
              <a:buChar char="•"/>
              <a:tabLst>
                <a:tab pos="171450" algn="l"/>
              </a:tabLst>
            </a:pPr>
            <a:r>
              <a:rPr dirty="0" sz="800" spc="-10">
                <a:solidFill>
                  <a:srgbClr val="002D5D"/>
                </a:solidFill>
                <a:latin typeface="Lucida Sans"/>
                <a:cs typeface="Lucida Sans"/>
              </a:rPr>
              <a:t>10:</a:t>
            </a:r>
            <a:r>
              <a:rPr dirty="0" sz="800" spc="-30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sz="800" spc="-20">
                <a:solidFill>
                  <a:srgbClr val="002D5D"/>
                </a:solidFill>
                <a:latin typeface="Lucida Sans"/>
                <a:cs typeface="Lucida Sans"/>
              </a:rPr>
              <a:t>Worst</a:t>
            </a:r>
            <a:r>
              <a:rPr dirty="0" sz="800" spc="-30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sz="800" spc="-25">
                <a:solidFill>
                  <a:srgbClr val="002D5D"/>
                </a:solidFill>
                <a:latin typeface="Lucida Sans"/>
                <a:cs typeface="Lucida Sans"/>
              </a:rPr>
              <a:t>pain </a:t>
            </a:r>
            <a:r>
              <a:rPr dirty="0" sz="800" spc="-10">
                <a:solidFill>
                  <a:srgbClr val="002D5D"/>
                </a:solidFill>
                <a:latin typeface="Lucida Sans"/>
                <a:cs typeface="Lucida Sans"/>
              </a:rPr>
              <a:t>possible</a:t>
            </a:r>
            <a:endParaRPr sz="800">
              <a:latin typeface="Lucida Sans"/>
              <a:cs typeface="Lucida Sans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3914724" y="2018626"/>
            <a:ext cx="505459" cy="1170940"/>
            <a:chOff x="3914724" y="2018626"/>
            <a:chExt cx="505459" cy="1170940"/>
          </a:xfrm>
        </p:grpSpPr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41064" y="2710688"/>
              <a:ext cx="478536" cy="478535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3924249" y="2028151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71" y="4644"/>
                  </a:lnTo>
                  <a:lnTo>
                    <a:pt x="317581" y="17964"/>
                  </a:lnTo>
                  <a:lnTo>
                    <a:pt x="356412" y="39041"/>
                  </a:lnTo>
                  <a:lnTo>
                    <a:pt x="390244" y="66955"/>
                  </a:lnTo>
                  <a:lnTo>
                    <a:pt x="418159" y="100787"/>
                  </a:lnTo>
                  <a:lnTo>
                    <a:pt x="439235" y="139618"/>
                  </a:lnTo>
                  <a:lnTo>
                    <a:pt x="452555" y="182529"/>
                  </a:lnTo>
                  <a:lnTo>
                    <a:pt x="457200" y="228600"/>
                  </a:lnTo>
                  <a:lnTo>
                    <a:pt x="452555" y="274671"/>
                  </a:lnTo>
                  <a:lnTo>
                    <a:pt x="439235" y="317581"/>
                  </a:lnTo>
                  <a:lnTo>
                    <a:pt x="418159" y="356412"/>
                  </a:lnTo>
                  <a:lnTo>
                    <a:pt x="390244" y="390244"/>
                  </a:lnTo>
                  <a:lnTo>
                    <a:pt x="356412" y="418159"/>
                  </a:lnTo>
                  <a:lnTo>
                    <a:pt x="317581" y="439235"/>
                  </a:lnTo>
                  <a:lnTo>
                    <a:pt x="274671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9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1"/>
                  </a:lnTo>
                  <a:lnTo>
                    <a:pt x="0" y="228600"/>
                  </a:lnTo>
                  <a:close/>
                </a:path>
              </a:pathLst>
            </a:custGeom>
            <a:ln w="19050">
              <a:solidFill>
                <a:srgbClr val="002D5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1589265" y="1945131"/>
            <a:ext cx="4712970" cy="5359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95"/>
              </a:spcBef>
              <a:tabLst>
                <a:tab pos="2851150" algn="l"/>
              </a:tabLst>
            </a:pPr>
            <a:r>
              <a:rPr dirty="0" baseline="-4629" sz="1800" spc="120" b="1">
                <a:solidFill>
                  <a:srgbClr val="002D5D"/>
                </a:solidFill>
                <a:latin typeface="Century Gothic"/>
                <a:cs typeface="Century Gothic"/>
              </a:rPr>
              <a:t>Weight</a:t>
            </a:r>
            <a:r>
              <a:rPr dirty="0" baseline="17361" sz="1200" spc="120" b="1">
                <a:solidFill>
                  <a:srgbClr val="002D5D"/>
                </a:solidFill>
                <a:latin typeface="Century Gothic"/>
                <a:cs typeface="Century Gothic"/>
              </a:rPr>
              <a:t>1</a:t>
            </a:r>
            <a:r>
              <a:rPr dirty="0" baseline="17361" sz="1200" b="1">
                <a:solidFill>
                  <a:srgbClr val="002D5D"/>
                </a:solidFill>
                <a:latin typeface="Century Gothic"/>
                <a:cs typeface="Century Gothic"/>
              </a:rPr>
              <a:t>	</a:t>
            </a:r>
            <a:r>
              <a:rPr dirty="0" sz="1200" spc="90" b="1">
                <a:solidFill>
                  <a:srgbClr val="002D5D"/>
                </a:solidFill>
                <a:latin typeface="Century Gothic"/>
                <a:cs typeface="Century Gothic"/>
              </a:rPr>
              <a:t>Pulse/Heart</a:t>
            </a:r>
            <a:r>
              <a:rPr dirty="0" sz="1200" spc="70" b="1">
                <a:solidFill>
                  <a:srgbClr val="002D5D"/>
                </a:solidFill>
                <a:latin typeface="Century Gothic"/>
                <a:cs typeface="Century Gothic"/>
              </a:rPr>
              <a:t> </a:t>
            </a:r>
            <a:r>
              <a:rPr dirty="0" sz="1200" spc="50" b="1">
                <a:solidFill>
                  <a:srgbClr val="002D5D"/>
                </a:solidFill>
                <a:latin typeface="Century Gothic"/>
                <a:cs typeface="Century Gothic"/>
              </a:rPr>
              <a:t>Rate</a:t>
            </a:r>
            <a:r>
              <a:rPr dirty="0" baseline="27777" sz="1200" spc="75" b="1">
                <a:solidFill>
                  <a:srgbClr val="002D5D"/>
                </a:solidFill>
                <a:latin typeface="Century Gothic"/>
                <a:cs typeface="Century Gothic"/>
              </a:rPr>
              <a:t>4</a:t>
            </a:r>
            <a:endParaRPr baseline="27777" sz="1200">
              <a:latin typeface="Century Gothic"/>
              <a:cs typeface="Century Gothic"/>
            </a:endParaRPr>
          </a:p>
          <a:p>
            <a:pPr marL="166370" marR="17780" indent="-141605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2851150" algn="l"/>
                <a:tab pos="2994025" algn="l"/>
              </a:tabLst>
            </a:pPr>
            <a:r>
              <a:rPr dirty="0" baseline="-5555" sz="1500">
                <a:solidFill>
                  <a:srgbClr val="002D5D"/>
                </a:solidFill>
                <a:latin typeface="Lucida Sans"/>
                <a:cs typeface="Lucida Sans"/>
              </a:rPr>
              <a:t>BMI:</a:t>
            </a:r>
            <a:r>
              <a:rPr dirty="0" baseline="-5555" sz="1500" spc="-7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baseline="-5555" sz="1500" spc="-60">
                <a:solidFill>
                  <a:srgbClr val="002D5D"/>
                </a:solidFill>
                <a:latin typeface="Lucida Sans"/>
                <a:cs typeface="Lucida Sans"/>
              </a:rPr>
              <a:t>18.5</a:t>
            </a:r>
            <a:r>
              <a:rPr dirty="0" baseline="-5555" sz="1500" spc="7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baseline="-5555" sz="1500" spc="209">
                <a:solidFill>
                  <a:srgbClr val="002D5D"/>
                </a:solidFill>
                <a:latin typeface="Lucida Sans"/>
                <a:cs typeface="Lucida Sans"/>
              </a:rPr>
              <a:t>–</a:t>
            </a:r>
            <a:r>
              <a:rPr dirty="0" baseline="-5555" sz="1500" spc="7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baseline="-5555" sz="1500">
                <a:solidFill>
                  <a:srgbClr val="002D5D"/>
                </a:solidFill>
                <a:latin typeface="Lucida Sans"/>
                <a:cs typeface="Lucida Sans"/>
              </a:rPr>
              <a:t>25</a:t>
            </a:r>
            <a:r>
              <a:rPr dirty="0" baseline="-5555" sz="1500" spc="7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baseline="-5555" sz="1500" spc="-30">
                <a:solidFill>
                  <a:srgbClr val="002D5D"/>
                </a:solidFill>
                <a:latin typeface="Lucida Sans"/>
                <a:cs typeface="Lucida Sans"/>
              </a:rPr>
              <a:t>kg/m</a:t>
            </a:r>
            <a:r>
              <a:rPr dirty="0" baseline="15873" sz="1050" spc="-30">
                <a:solidFill>
                  <a:srgbClr val="002D5D"/>
                </a:solidFill>
                <a:latin typeface="Lucida Sans"/>
                <a:cs typeface="Lucida Sans"/>
              </a:rPr>
              <a:t>2</a:t>
            </a:r>
            <a:r>
              <a:rPr dirty="0" baseline="15873" sz="1050">
                <a:solidFill>
                  <a:srgbClr val="002D5D"/>
                </a:solidFill>
                <a:latin typeface="Lucida Sans"/>
                <a:cs typeface="Lucida Sans"/>
              </a:rPr>
              <a:t>	</a:t>
            </a:r>
            <a:r>
              <a:rPr dirty="0" sz="1000">
                <a:solidFill>
                  <a:srgbClr val="002D5D"/>
                </a:solidFill>
                <a:latin typeface="Arial"/>
                <a:cs typeface="Arial"/>
              </a:rPr>
              <a:t>•</a:t>
            </a:r>
            <a:r>
              <a:rPr dirty="0" sz="1000" spc="459">
                <a:solidFill>
                  <a:srgbClr val="002D5D"/>
                </a:solidFill>
                <a:latin typeface="Arial"/>
                <a:cs typeface="Arial"/>
              </a:rPr>
              <a:t> </a:t>
            </a:r>
            <a:r>
              <a:rPr dirty="0" sz="1000" spc="-70">
                <a:solidFill>
                  <a:srgbClr val="002D5D"/>
                </a:solidFill>
                <a:latin typeface="Lucida Sans"/>
                <a:cs typeface="Lucida Sans"/>
              </a:rPr>
              <a:t>Resting</a:t>
            </a:r>
            <a:r>
              <a:rPr dirty="0" sz="1000" spc="-10">
                <a:solidFill>
                  <a:srgbClr val="002D5D"/>
                </a:solidFill>
                <a:latin typeface="Lucida Sans"/>
                <a:cs typeface="Lucida Sans"/>
              </a:rPr>
              <a:t> Heart</a:t>
            </a:r>
            <a:r>
              <a:rPr dirty="0" sz="1000" spc="-15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Lucida Sans"/>
                <a:cs typeface="Lucida Sans"/>
              </a:rPr>
              <a:t>Rate:</a:t>
            </a:r>
            <a:r>
              <a:rPr dirty="0" sz="1000" spc="-25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sz="1000">
                <a:solidFill>
                  <a:srgbClr val="002D5D"/>
                </a:solidFill>
                <a:latin typeface="Lucida Sans"/>
                <a:cs typeface="Lucida Sans"/>
              </a:rPr>
              <a:t>60</a:t>
            </a:r>
            <a:r>
              <a:rPr dirty="0" sz="1000" spc="-15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sz="1000" spc="140">
                <a:solidFill>
                  <a:srgbClr val="002D5D"/>
                </a:solidFill>
                <a:latin typeface="Lucida Sans"/>
                <a:cs typeface="Lucida Sans"/>
              </a:rPr>
              <a:t>–</a:t>
            </a:r>
            <a:r>
              <a:rPr dirty="0" sz="1000" spc="-20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Lucida Sans"/>
                <a:cs typeface="Lucida Sans"/>
              </a:rPr>
              <a:t>100 </a:t>
            </a:r>
            <a:r>
              <a:rPr dirty="0" sz="1000" spc="-25">
                <a:solidFill>
                  <a:srgbClr val="002D5D"/>
                </a:solidFill>
                <a:latin typeface="Lucida Sans"/>
                <a:cs typeface="Lucida Sans"/>
              </a:rPr>
              <a:t>		</a:t>
            </a:r>
            <a:r>
              <a:rPr dirty="0" sz="1000" spc="-10">
                <a:solidFill>
                  <a:srgbClr val="002D5D"/>
                </a:solidFill>
                <a:latin typeface="Lucida Sans"/>
                <a:cs typeface="Lucida Sans"/>
              </a:rPr>
              <a:t>beats/minute</a:t>
            </a:r>
            <a:endParaRPr sz="1000">
              <a:latin typeface="Lucida Sans"/>
              <a:cs typeface="Lucida Sans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1051260" y="1989582"/>
            <a:ext cx="476250" cy="476250"/>
            <a:chOff x="1051260" y="1989582"/>
            <a:chExt cx="476250" cy="476250"/>
          </a:xfrm>
        </p:grpSpPr>
        <p:pic>
          <p:nvPicPr>
            <p:cNvPr id="26" name="object 2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30807" y="2070608"/>
              <a:ext cx="316991" cy="316992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131884" y="2070646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4" h="315594">
                  <a:moveTo>
                    <a:pt x="0" y="0"/>
                  </a:moveTo>
                  <a:lnTo>
                    <a:pt x="315000" y="0"/>
                  </a:lnTo>
                  <a:lnTo>
                    <a:pt x="315000" y="315000"/>
                  </a:lnTo>
                  <a:lnTo>
                    <a:pt x="0" y="315000"/>
                  </a:lnTo>
                  <a:lnTo>
                    <a:pt x="0" y="0"/>
                  </a:lnTo>
                  <a:close/>
                </a:path>
              </a:pathLst>
            </a:custGeom>
            <a:ln w="53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060785" y="1999107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71" y="4644"/>
                  </a:lnTo>
                  <a:lnTo>
                    <a:pt x="317581" y="17964"/>
                  </a:lnTo>
                  <a:lnTo>
                    <a:pt x="356412" y="39041"/>
                  </a:lnTo>
                  <a:lnTo>
                    <a:pt x="390244" y="66955"/>
                  </a:lnTo>
                  <a:lnTo>
                    <a:pt x="418159" y="100787"/>
                  </a:lnTo>
                  <a:lnTo>
                    <a:pt x="439235" y="139618"/>
                  </a:lnTo>
                  <a:lnTo>
                    <a:pt x="452555" y="182529"/>
                  </a:lnTo>
                  <a:lnTo>
                    <a:pt x="457200" y="228600"/>
                  </a:lnTo>
                  <a:lnTo>
                    <a:pt x="452555" y="274671"/>
                  </a:lnTo>
                  <a:lnTo>
                    <a:pt x="439235" y="317581"/>
                  </a:lnTo>
                  <a:lnTo>
                    <a:pt x="418159" y="356412"/>
                  </a:lnTo>
                  <a:lnTo>
                    <a:pt x="390244" y="390244"/>
                  </a:lnTo>
                  <a:lnTo>
                    <a:pt x="356412" y="418159"/>
                  </a:lnTo>
                  <a:lnTo>
                    <a:pt x="317581" y="439235"/>
                  </a:lnTo>
                  <a:lnTo>
                    <a:pt x="274671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9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1"/>
                  </a:lnTo>
                  <a:lnTo>
                    <a:pt x="0" y="228600"/>
                  </a:lnTo>
                  <a:close/>
                </a:path>
              </a:pathLst>
            </a:custGeom>
            <a:ln w="19050">
              <a:solidFill>
                <a:srgbClr val="002D5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1560347" y="2679701"/>
            <a:ext cx="1959610" cy="50292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95"/>
              </a:spcBef>
            </a:pPr>
            <a:r>
              <a:rPr dirty="0" sz="1200" spc="75" b="1">
                <a:solidFill>
                  <a:srgbClr val="002D5D"/>
                </a:solidFill>
                <a:latin typeface="Century Gothic"/>
                <a:cs typeface="Century Gothic"/>
              </a:rPr>
              <a:t>Blood</a:t>
            </a:r>
            <a:r>
              <a:rPr dirty="0" sz="1200" spc="80" b="1">
                <a:solidFill>
                  <a:srgbClr val="002D5D"/>
                </a:solidFill>
                <a:latin typeface="Century Gothic"/>
                <a:cs typeface="Century Gothic"/>
              </a:rPr>
              <a:t> </a:t>
            </a:r>
            <a:r>
              <a:rPr dirty="0" sz="1200" spc="95" b="1">
                <a:solidFill>
                  <a:srgbClr val="002D5D"/>
                </a:solidFill>
                <a:latin typeface="Century Gothic"/>
                <a:cs typeface="Century Gothic"/>
              </a:rPr>
              <a:t>Sugar</a:t>
            </a:r>
            <a:r>
              <a:rPr dirty="0" sz="1200" spc="80" b="1">
                <a:solidFill>
                  <a:srgbClr val="002D5D"/>
                </a:solidFill>
                <a:latin typeface="Century Gothic"/>
                <a:cs typeface="Century Gothic"/>
              </a:rPr>
              <a:t> </a:t>
            </a:r>
            <a:r>
              <a:rPr dirty="0" sz="1200" spc="50" b="1">
                <a:solidFill>
                  <a:srgbClr val="002D5D"/>
                </a:solidFill>
                <a:latin typeface="Century Gothic"/>
                <a:cs typeface="Century Gothic"/>
              </a:rPr>
              <a:t>Values</a:t>
            </a:r>
            <a:r>
              <a:rPr dirty="0" baseline="27777" sz="1200" spc="75" b="1">
                <a:solidFill>
                  <a:srgbClr val="002D5D"/>
                </a:solidFill>
                <a:latin typeface="Century Gothic"/>
                <a:cs typeface="Century Gothic"/>
              </a:rPr>
              <a:t>2</a:t>
            </a:r>
            <a:endParaRPr baseline="27777" sz="1200">
              <a:latin typeface="Century Gothic"/>
              <a:cs typeface="Century Gothic"/>
            </a:endParaRPr>
          </a:p>
          <a:p>
            <a:pPr marL="194945" indent="-169545">
              <a:lnSpc>
                <a:spcPts val="1190"/>
              </a:lnSpc>
              <a:spcBef>
                <a:spcPts val="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1000">
                <a:solidFill>
                  <a:srgbClr val="002D5D"/>
                </a:solidFill>
                <a:latin typeface="Lucida Sans"/>
                <a:cs typeface="Lucida Sans"/>
              </a:rPr>
              <a:t>A1c:</a:t>
            </a:r>
            <a:r>
              <a:rPr dirty="0" sz="1000" spc="-45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sz="1000">
                <a:solidFill>
                  <a:srgbClr val="002D5D"/>
                </a:solidFill>
                <a:latin typeface="Lucida Sans"/>
                <a:cs typeface="Lucida Sans"/>
              </a:rPr>
              <a:t>&lt;</a:t>
            </a:r>
            <a:r>
              <a:rPr dirty="0" sz="1000" spc="-35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Lucida Sans"/>
                <a:cs typeface="Lucida Sans"/>
              </a:rPr>
              <a:t>5.7%</a:t>
            </a:r>
            <a:endParaRPr sz="1000">
              <a:latin typeface="Lucida Sans"/>
              <a:cs typeface="Lucida Sans"/>
            </a:endParaRPr>
          </a:p>
          <a:p>
            <a:pPr marL="196215" indent="-170815">
              <a:lnSpc>
                <a:spcPts val="950"/>
              </a:lnSpc>
              <a:buFont typeface="Arial"/>
              <a:buChar char="•"/>
              <a:tabLst>
                <a:tab pos="196215" algn="l"/>
              </a:tabLst>
            </a:pPr>
            <a:r>
              <a:rPr dirty="0" sz="800" spc="-45">
                <a:solidFill>
                  <a:srgbClr val="002D5D"/>
                </a:solidFill>
                <a:latin typeface="Lucida Sans"/>
                <a:cs typeface="Lucida Sans"/>
              </a:rPr>
              <a:t>Fasting</a:t>
            </a:r>
            <a:r>
              <a:rPr dirty="0" sz="800" spc="-10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sz="800" spc="-30">
                <a:solidFill>
                  <a:srgbClr val="002D5D"/>
                </a:solidFill>
                <a:latin typeface="Lucida Sans"/>
                <a:cs typeface="Lucida Sans"/>
              </a:rPr>
              <a:t>Plasma</a:t>
            </a:r>
            <a:r>
              <a:rPr dirty="0" sz="800" spc="-5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sz="800" spc="-20">
                <a:solidFill>
                  <a:srgbClr val="002D5D"/>
                </a:solidFill>
                <a:latin typeface="Lucida Sans"/>
                <a:cs typeface="Lucida Sans"/>
              </a:rPr>
              <a:t>Glucose:</a:t>
            </a:r>
            <a:r>
              <a:rPr dirty="0" sz="800">
                <a:solidFill>
                  <a:srgbClr val="002D5D"/>
                </a:solidFill>
                <a:latin typeface="Lucida Sans"/>
                <a:cs typeface="Lucida Sans"/>
              </a:rPr>
              <a:t> &lt;</a:t>
            </a:r>
            <a:r>
              <a:rPr dirty="0" sz="800" spc="-5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sz="800" spc="-10">
                <a:solidFill>
                  <a:srgbClr val="002D5D"/>
                </a:solidFill>
                <a:latin typeface="Lucida Sans"/>
                <a:cs typeface="Lucida Sans"/>
              </a:rPr>
              <a:t>100mg/dL</a:t>
            </a:r>
            <a:endParaRPr sz="800">
              <a:latin typeface="Lucida Sans"/>
              <a:cs typeface="Lucida Sans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941832" y="2709011"/>
            <a:ext cx="5779135" cy="1373505"/>
            <a:chOff x="941832" y="2709011"/>
            <a:chExt cx="5779135" cy="1373505"/>
          </a:xfrm>
        </p:grpSpPr>
        <p:pic>
          <p:nvPicPr>
            <p:cNvPr id="31" name="object 3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9472" y="2789935"/>
              <a:ext cx="316991" cy="316992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1111065" y="2790951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4" h="315594">
                  <a:moveTo>
                    <a:pt x="0" y="0"/>
                  </a:moveTo>
                  <a:lnTo>
                    <a:pt x="315000" y="0"/>
                  </a:lnTo>
                  <a:lnTo>
                    <a:pt x="315000" y="315000"/>
                  </a:lnTo>
                  <a:lnTo>
                    <a:pt x="0" y="315000"/>
                  </a:lnTo>
                  <a:lnTo>
                    <a:pt x="0" y="0"/>
                  </a:lnTo>
                  <a:close/>
                </a:path>
              </a:pathLst>
            </a:custGeom>
            <a:ln w="53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035839" y="27185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71" y="4644"/>
                  </a:lnTo>
                  <a:lnTo>
                    <a:pt x="317581" y="17964"/>
                  </a:lnTo>
                  <a:lnTo>
                    <a:pt x="356412" y="39041"/>
                  </a:lnTo>
                  <a:lnTo>
                    <a:pt x="390244" y="66955"/>
                  </a:lnTo>
                  <a:lnTo>
                    <a:pt x="418159" y="100787"/>
                  </a:lnTo>
                  <a:lnTo>
                    <a:pt x="439235" y="139618"/>
                  </a:lnTo>
                  <a:lnTo>
                    <a:pt x="452555" y="182529"/>
                  </a:lnTo>
                  <a:lnTo>
                    <a:pt x="457200" y="228600"/>
                  </a:lnTo>
                  <a:lnTo>
                    <a:pt x="452555" y="274671"/>
                  </a:lnTo>
                  <a:lnTo>
                    <a:pt x="439235" y="317581"/>
                  </a:lnTo>
                  <a:lnTo>
                    <a:pt x="418159" y="356412"/>
                  </a:lnTo>
                  <a:lnTo>
                    <a:pt x="390244" y="390244"/>
                  </a:lnTo>
                  <a:lnTo>
                    <a:pt x="356412" y="418159"/>
                  </a:lnTo>
                  <a:lnTo>
                    <a:pt x="317581" y="439235"/>
                  </a:lnTo>
                  <a:lnTo>
                    <a:pt x="274671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9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1"/>
                  </a:lnTo>
                  <a:lnTo>
                    <a:pt x="0" y="228600"/>
                  </a:lnTo>
                  <a:close/>
                </a:path>
              </a:pathLst>
            </a:custGeom>
            <a:ln w="19050">
              <a:solidFill>
                <a:srgbClr val="002D5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49624" y="3378200"/>
              <a:ext cx="2871216" cy="704088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3862882" y="3391750"/>
              <a:ext cx="2818130" cy="652145"/>
            </a:xfrm>
            <a:custGeom>
              <a:avLst/>
              <a:gdLst/>
              <a:ahLst/>
              <a:cxnLst/>
              <a:rect l="l" t="t" r="r" b="b"/>
              <a:pathLst>
                <a:path w="2818129" h="652145">
                  <a:moveTo>
                    <a:pt x="2709202" y="0"/>
                  </a:moveTo>
                  <a:lnTo>
                    <a:pt x="108597" y="0"/>
                  </a:lnTo>
                  <a:lnTo>
                    <a:pt x="66324" y="8535"/>
                  </a:lnTo>
                  <a:lnTo>
                    <a:pt x="31805" y="31810"/>
                  </a:lnTo>
                  <a:lnTo>
                    <a:pt x="8533" y="66329"/>
                  </a:lnTo>
                  <a:lnTo>
                    <a:pt x="0" y="108597"/>
                  </a:lnTo>
                  <a:lnTo>
                    <a:pt x="0" y="542963"/>
                  </a:lnTo>
                  <a:lnTo>
                    <a:pt x="8533" y="585229"/>
                  </a:lnTo>
                  <a:lnTo>
                    <a:pt x="31805" y="619744"/>
                  </a:lnTo>
                  <a:lnTo>
                    <a:pt x="66324" y="643014"/>
                  </a:lnTo>
                  <a:lnTo>
                    <a:pt x="108597" y="651548"/>
                  </a:lnTo>
                  <a:lnTo>
                    <a:pt x="2709202" y="651548"/>
                  </a:lnTo>
                  <a:lnTo>
                    <a:pt x="2751470" y="643014"/>
                  </a:lnTo>
                  <a:lnTo>
                    <a:pt x="2785989" y="619744"/>
                  </a:lnTo>
                  <a:lnTo>
                    <a:pt x="2809264" y="585229"/>
                  </a:lnTo>
                  <a:lnTo>
                    <a:pt x="2817799" y="542963"/>
                  </a:lnTo>
                  <a:lnTo>
                    <a:pt x="2817799" y="108597"/>
                  </a:lnTo>
                  <a:lnTo>
                    <a:pt x="2809264" y="66329"/>
                  </a:lnTo>
                  <a:lnTo>
                    <a:pt x="2785989" y="31810"/>
                  </a:lnTo>
                  <a:lnTo>
                    <a:pt x="2751470" y="8535"/>
                  </a:lnTo>
                  <a:lnTo>
                    <a:pt x="2709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1832" y="3378200"/>
              <a:ext cx="2871216" cy="704088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954124" y="3391750"/>
              <a:ext cx="2818130" cy="652145"/>
            </a:xfrm>
            <a:custGeom>
              <a:avLst/>
              <a:gdLst/>
              <a:ahLst/>
              <a:cxnLst/>
              <a:rect l="l" t="t" r="r" b="b"/>
              <a:pathLst>
                <a:path w="2818129" h="652145">
                  <a:moveTo>
                    <a:pt x="2709203" y="0"/>
                  </a:moveTo>
                  <a:lnTo>
                    <a:pt x="108593" y="0"/>
                  </a:lnTo>
                  <a:lnTo>
                    <a:pt x="66324" y="8535"/>
                  </a:lnTo>
                  <a:lnTo>
                    <a:pt x="31806" y="31810"/>
                  </a:lnTo>
                  <a:lnTo>
                    <a:pt x="8533" y="66329"/>
                  </a:lnTo>
                  <a:lnTo>
                    <a:pt x="0" y="108597"/>
                  </a:lnTo>
                  <a:lnTo>
                    <a:pt x="0" y="542963"/>
                  </a:lnTo>
                  <a:lnTo>
                    <a:pt x="8533" y="585229"/>
                  </a:lnTo>
                  <a:lnTo>
                    <a:pt x="31806" y="619744"/>
                  </a:lnTo>
                  <a:lnTo>
                    <a:pt x="66324" y="643014"/>
                  </a:lnTo>
                  <a:lnTo>
                    <a:pt x="108593" y="651548"/>
                  </a:lnTo>
                  <a:lnTo>
                    <a:pt x="2709203" y="651548"/>
                  </a:lnTo>
                  <a:lnTo>
                    <a:pt x="2751469" y="643014"/>
                  </a:lnTo>
                  <a:lnTo>
                    <a:pt x="2785984" y="619744"/>
                  </a:lnTo>
                  <a:lnTo>
                    <a:pt x="2809255" y="585229"/>
                  </a:lnTo>
                  <a:lnTo>
                    <a:pt x="2817788" y="542963"/>
                  </a:lnTo>
                  <a:lnTo>
                    <a:pt x="2817788" y="108597"/>
                  </a:lnTo>
                  <a:lnTo>
                    <a:pt x="2809255" y="66329"/>
                  </a:lnTo>
                  <a:lnTo>
                    <a:pt x="2785984" y="31810"/>
                  </a:lnTo>
                  <a:lnTo>
                    <a:pt x="2751469" y="8535"/>
                  </a:lnTo>
                  <a:lnTo>
                    <a:pt x="27092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4470603" y="3450844"/>
            <a:ext cx="1555115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1200" spc="75" b="1">
                <a:solidFill>
                  <a:srgbClr val="002D5D"/>
                </a:solidFill>
                <a:latin typeface="Century Gothic"/>
                <a:cs typeface="Century Gothic"/>
              </a:rPr>
              <a:t>Blood</a:t>
            </a:r>
            <a:r>
              <a:rPr dirty="0" sz="1200" spc="90" b="1">
                <a:solidFill>
                  <a:srgbClr val="002D5D"/>
                </a:solidFill>
                <a:latin typeface="Century Gothic"/>
                <a:cs typeface="Century Gothic"/>
              </a:rPr>
              <a:t> </a:t>
            </a:r>
            <a:r>
              <a:rPr dirty="0" sz="1200" spc="75" b="1">
                <a:solidFill>
                  <a:srgbClr val="002D5D"/>
                </a:solidFill>
                <a:latin typeface="Century Gothic"/>
                <a:cs typeface="Century Gothic"/>
              </a:rPr>
              <a:t>Pressure</a:t>
            </a:r>
            <a:r>
              <a:rPr dirty="0" baseline="27777" sz="1200" spc="112" b="1">
                <a:solidFill>
                  <a:srgbClr val="002D5D"/>
                </a:solidFill>
                <a:latin typeface="Century Gothic"/>
                <a:cs typeface="Century Gothic"/>
              </a:rPr>
              <a:t>6</a:t>
            </a:r>
            <a:endParaRPr baseline="27777" sz="1200">
              <a:latin typeface="Century Gothic"/>
              <a:cs typeface="Century Gothic"/>
            </a:endParaRPr>
          </a:p>
          <a:p>
            <a:pPr marL="194945" indent="-169545">
              <a:lnSpc>
                <a:spcPct val="100000"/>
              </a:lnSpc>
              <a:spcBef>
                <a:spcPts val="55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1000">
                <a:solidFill>
                  <a:srgbClr val="002D5D"/>
                </a:solidFill>
                <a:latin typeface="Lucida Sans"/>
                <a:cs typeface="Lucida Sans"/>
              </a:rPr>
              <a:t>SBP/DBP:</a:t>
            </a:r>
            <a:r>
              <a:rPr dirty="0" sz="1000" spc="-40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sz="1000">
                <a:solidFill>
                  <a:srgbClr val="002D5D"/>
                </a:solidFill>
                <a:latin typeface="Lucida Sans"/>
                <a:cs typeface="Lucida Sans"/>
              </a:rPr>
              <a:t>&lt;</a:t>
            </a:r>
            <a:r>
              <a:rPr dirty="0" sz="1000" spc="-30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Lucida Sans"/>
                <a:cs typeface="Lucida Sans"/>
              </a:rPr>
              <a:t>120/</a:t>
            </a:r>
            <a:r>
              <a:rPr dirty="0" sz="1000" spc="-35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sz="1000">
                <a:solidFill>
                  <a:srgbClr val="002D5D"/>
                </a:solidFill>
                <a:latin typeface="Lucida Sans"/>
                <a:cs typeface="Lucida Sans"/>
              </a:rPr>
              <a:t>&lt;</a:t>
            </a:r>
            <a:r>
              <a:rPr dirty="0" sz="1000" spc="-30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Lucida Sans"/>
                <a:cs typeface="Lucida Sans"/>
              </a:rPr>
              <a:t>80</a:t>
            </a:r>
            <a:endParaRPr sz="1000">
              <a:latin typeface="Lucida Sans"/>
              <a:cs typeface="Lucida Sans"/>
            </a:endParaRPr>
          </a:p>
        </p:txBody>
      </p:sp>
      <p:pic>
        <p:nvPicPr>
          <p:cNvPr id="39" name="object 39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915664" y="3475456"/>
            <a:ext cx="473392" cy="473392"/>
          </a:xfrm>
          <a:prstGeom prst="rect">
            <a:avLst/>
          </a:prstGeom>
        </p:spPr>
      </p:pic>
      <p:sp>
        <p:nvSpPr>
          <p:cNvPr id="40" name="object 40" descr=""/>
          <p:cNvSpPr txBox="1"/>
          <p:nvPr/>
        </p:nvSpPr>
        <p:spPr>
          <a:xfrm>
            <a:off x="1532813" y="3441700"/>
            <a:ext cx="1985645" cy="5359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95"/>
              </a:spcBef>
            </a:pPr>
            <a:r>
              <a:rPr dirty="0" sz="1200" spc="90" b="1">
                <a:solidFill>
                  <a:srgbClr val="002D5D"/>
                </a:solidFill>
                <a:latin typeface="Century Gothic"/>
                <a:cs typeface="Century Gothic"/>
              </a:rPr>
              <a:t>Respiratory</a:t>
            </a:r>
            <a:r>
              <a:rPr dirty="0" sz="1200" spc="114" b="1">
                <a:solidFill>
                  <a:srgbClr val="002D5D"/>
                </a:solidFill>
                <a:latin typeface="Century Gothic"/>
                <a:cs typeface="Century Gothic"/>
              </a:rPr>
              <a:t> </a:t>
            </a:r>
            <a:r>
              <a:rPr dirty="0" sz="1200" spc="60" b="1">
                <a:solidFill>
                  <a:srgbClr val="002D5D"/>
                </a:solidFill>
                <a:latin typeface="Century Gothic"/>
                <a:cs typeface="Century Gothic"/>
              </a:rPr>
              <a:t>Rate</a:t>
            </a:r>
            <a:r>
              <a:rPr dirty="0" baseline="27777" sz="1200" spc="89" b="1">
                <a:solidFill>
                  <a:srgbClr val="002D5D"/>
                </a:solidFill>
                <a:latin typeface="Century Gothic"/>
                <a:cs typeface="Century Gothic"/>
              </a:rPr>
              <a:t>3</a:t>
            </a:r>
            <a:endParaRPr baseline="27777" sz="1200">
              <a:latin typeface="Century Gothic"/>
              <a:cs typeface="Century Gothic"/>
            </a:endParaRPr>
          </a:p>
          <a:p>
            <a:pPr marL="194310" marR="30480" indent="-169545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196215" algn="l"/>
              </a:tabLst>
            </a:pPr>
            <a:r>
              <a:rPr dirty="0" sz="1000" spc="-70">
                <a:solidFill>
                  <a:srgbClr val="002D5D"/>
                </a:solidFill>
                <a:latin typeface="Lucida Sans"/>
                <a:cs typeface="Lucida Sans"/>
              </a:rPr>
              <a:t>Resting</a:t>
            </a:r>
            <a:r>
              <a:rPr dirty="0" sz="1000" spc="5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sz="1000" spc="-35">
                <a:solidFill>
                  <a:srgbClr val="002D5D"/>
                </a:solidFill>
                <a:latin typeface="Lucida Sans"/>
                <a:cs typeface="Lucida Sans"/>
              </a:rPr>
              <a:t>Respiratory</a:t>
            </a:r>
            <a:r>
              <a:rPr dirty="0" sz="1000" spc="5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sz="1000" spc="-20">
                <a:solidFill>
                  <a:srgbClr val="002D5D"/>
                </a:solidFill>
                <a:latin typeface="Lucida Sans"/>
                <a:cs typeface="Lucida Sans"/>
              </a:rPr>
              <a:t>Rate:</a:t>
            </a:r>
            <a:r>
              <a:rPr dirty="0" sz="1000" spc="5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sz="1000" spc="-65">
                <a:solidFill>
                  <a:srgbClr val="002D5D"/>
                </a:solidFill>
                <a:latin typeface="Lucida Sans"/>
                <a:cs typeface="Lucida Sans"/>
              </a:rPr>
              <a:t>12</a:t>
            </a:r>
            <a:r>
              <a:rPr dirty="0" sz="1000" spc="5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sz="1000" spc="90">
                <a:solidFill>
                  <a:srgbClr val="002D5D"/>
                </a:solidFill>
                <a:latin typeface="Lucida Sans"/>
                <a:cs typeface="Lucida Sans"/>
              </a:rPr>
              <a:t>– </a:t>
            </a:r>
            <a:r>
              <a:rPr dirty="0" sz="1000" spc="90">
                <a:solidFill>
                  <a:srgbClr val="002D5D"/>
                </a:solidFill>
                <a:latin typeface="Lucida Sans"/>
                <a:cs typeface="Lucida Sans"/>
              </a:rPr>
              <a:t>	</a:t>
            </a:r>
            <a:r>
              <a:rPr dirty="0" sz="1000">
                <a:solidFill>
                  <a:srgbClr val="002D5D"/>
                </a:solidFill>
                <a:latin typeface="Lucida Sans"/>
                <a:cs typeface="Lucida Sans"/>
              </a:rPr>
              <a:t>20</a:t>
            </a:r>
            <a:r>
              <a:rPr dirty="0" sz="1000" spc="-65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sz="1000" spc="-45">
                <a:solidFill>
                  <a:srgbClr val="002D5D"/>
                </a:solidFill>
                <a:latin typeface="Lucida Sans"/>
                <a:cs typeface="Lucida Sans"/>
              </a:rPr>
              <a:t>breaths</a:t>
            </a:r>
            <a:r>
              <a:rPr dirty="0" sz="1000" spc="-30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Lucida Sans"/>
                <a:cs typeface="Lucida Sans"/>
              </a:rPr>
              <a:t>per</a:t>
            </a:r>
            <a:r>
              <a:rPr dirty="0" sz="1000" spc="-50">
                <a:solidFill>
                  <a:srgbClr val="002D5D"/>
                </a:solidFill>
                <a:latin typeface="Lucida Sans"/>
                <a:cs typeface="Lucida Sans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Lucida Sans"/>
                <a:cs typeface="Lucida Sans"/>
              </a:rPr>
              <a:t>minute</a:t>
            </a:r>
            <a:endParaRPr sz="1000">
              <a:latin typeface="Lucida Sans"/>
              <a:cs typeface="Lucida Sans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838200" y="1168400"/>
            <a:ext cx="6096000" cy="3429000"/>
            <a:chOff x="838200" y="1168400"/>
            <a:chExt cx="6096000" cy="3429000"/>
          </a:xfrm>
        </p:grpSpPr>
        <p:sp>
          <p:nvSpPr>
            <p:cNvPr id="42" name="object 42" descr=""/>
            <p:cNvSpPr/>
            <p:nvPr/>
          </p:nvSpPr>
          <p:spPr>
            <a:xfrm>
              <a:off x="1008297" y="3480536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29"/>
                  </a:lnTo>
                  <a:lnTo>
                    <a:pt x="17964" y="139618"/>
                  </a:lnTo>
                  <a:lnTo>
                    <a:pt x="39041" y="100787"/>
                  </a:lnTo>
                  <a:lnTo>
                    <a:pt x="66955" y="66955"/>
                  </a:lnTo>
                  <a:lnTo>
                    <a:pt x="100787" y="39041"/>
                  </a:lnTo>
                  <a:lnTo>
                    <a:pt x="139618" y="17964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71" y="4644"/>
                  </a:lnTo>
                  <a:lnTo>
                    <a:pt x="317581" y="17964"/>
                  </a:lnTo>
                  <a:lnTo>
                    <a:pt x="356412" y="39041"/>
                  </a:lnTo>
                  <a:lnTo>
                    <a:pt x="390244" y="66955"/>
                  </a:lnTo>
                  <a:lnTo>
                    <a:pt x="418159" y="100787"/>
                  </a:lnTo>
                  <a:lnTo>
                    <a:pt x="439235" y="139618"/>
                  </a:lnTo>
                  <a:lnTo>
                    <a:pt x="452555" y="182529"/>
                  </a:lnTo>
                  <a:lnTo>
                    <a:pt x="457200" y="228600"/>
                  </a:lnTo>
                  <a:lnTo>
                    <a:pt x="452555" y="274671"/>
                  </a:lnTo>
                  <a:lnTo>
                    <a:pt x="439235" y="317581"/>
                  </a:lnTo>
                  <a:lnTo>
                    <a:pt x="418159" y="356412"/>
                  </a:lnTo>
                  <a:lnTo>
                    <a:pt x="390244" y="390244"/>
                  </a:lnTo>
                  <a:lnTo>
                    <a:pt x="356412" y="418159"/>
                  </a:lnTo>
                  <a:lnTo>
                    <a:pt x="317581" y="439235"/>
                  </a:lnTo>
                  <a:lnTo>
                    <a:pt x="274671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8" y="439235"/>
                  </a:lnTo>
                  <a:lnTo>
                    <a:pt x="100787" y="418159"/>
                  </a:lnTo>
                  <a:lnTo>
                    <a:pt x="66955" y="390244"/>
                  </a:lnTo>
                  <a:lnTo>
                    <a:pt x="39041" y="356412"/>
                  </a:lnTo>
                  <a:lnTo>
                    <a:pt x="17964" y="317581"/>
                  </a:lnTo>
                  <a:lnTo>
                    <a:pt x="4644" y="274671"/>
                  </a:lnTo>
                  <a:lnTo>
                    <a:pt x="0" y="228600"/>
                  </a:lnTo>
                  <a:close/>
                </a:path>
              </a:pathLst>
            </a:custGeom>
            <a:ln w="19050">
              <a:solidFill>
                <a:srgbClr val="002D5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7656" y="3561079"/>
              <a:ext cx="341375" cy="313944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65448" y="2061463"/>
              <a:ext cx="374903" cy="387096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844550" y="1174750"/>
              <a:ext cx="6083300" cy="3416300"/>
            </a:xfrm>
            <a:custGeom>
              <a:avLst/>
              <a:gdLst/>
              <a:ahLst/>
              <a:cxnLst/>
              <a:rect l="l" t="t" r="r" b="b"/>
              <a:pathLst>
                <a:path w="6083300" h="3416300">
                  <a:moveTo>
                    <a:pt x="0" y="0"/>
                  </a:moveTo>
                  <a:lnTo>
                    <a:pt x="6083300" y="0"/>
                  </a:lnTo>
                  <a:lnTo>
                    <a:pt x="6083300" y="3416300"/>
                  </a:lnTo>
                  <a:lnTo>
                    <a:pt x="0" y="34163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/>
          <p:nvPr/>
        </p:nvSpPr>
        <p:spPr>
          <a:xfrm>
            <a:off x="825500" y="4621784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62626"/>
                </a:solidFill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47" name="object 47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38200" y="5838952"/>
            <a:ext cx="4572000" cy="2673096"/>
          </a:xfrm>
          <a:prstGeom prst="rect">
            <a:avLst/>
          </a:prstGeom>
        </p:spPr>
      </p:pic>
      <p:grpSp>
        <p:nvGrpSpPr>
          <p:cNvPr id="48" name="object 48" descr=""/>
          <p:cNvGrpSpPr/>
          <p:nvPr/>
        </p:nvGrpSpPr>
        <p:grpSpPr>
          <a:xfrm>
            <a:off x="5473331" y="5842000"/>
            <a:ext cx="1463040" cy="2667000"/>
            <a:chOff x="5473331" y="5842000"/>
            <a:chExt cx="1463040" cy="2667000"/>
          </a:xfrm>
        </p:grpSpPr>
        <p:sp>
          <p:nvSpPr>
            <p:cNvPr id="49" name="object 49" descr=""/>
            <p:cNvSpPr/>
            <p:nvPr/>
          </p:nvSpPr>
          <p:spPr>
            <a:xfrm>
              <a:off x="5473331" y="5842000"/>
              <a:ext cx="1463040" cy="2667000"/>
            </a:xfrm>
            <a:custGeom>
              <a:avLst/>
              <a:gdLst/>
              <a:ahLst/>
              <a:cxnLst/>
              <a:rect l="l" t="t" r="r" b="b"/>
              <a:pathLst>
                <a:path w="1463040" h="2667000">
                  <a:moveTo>
                    <a:pt x="1462658" y="0"/>
                  </a:moveTo>
                  <a:lnTo>
                    <a:pt x="0" y="0"/>
                  </a:lnTo>
                  <a:lnTo>
                    <a:pt x="0" y="2667000"/>
                  </a:lnTo>
                  <a:lnTo>
                    <a:pt x="1462658" y="2667000"/>
                  </a:lnTo>
                  <a:lnTo>
                    <a:pt x="1462658" y="0"/>
                  </a:lnTo>
                  <a:close/>
                </a:path>
              </a:pathLst>
            </a:custGeom>
            <a:solidFill>
              <a:srgbClr val="C8C8C8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7469" y="7918869"/>
              <a:ext cx="1194371" cy="465226"/>
            </a:xfrm>
            <a:prstGeom prst="rect">
              <a:avLst/>
            </a:prstGeom>
          </p:spPr>
        </p:pic>
      </p:grpSp>
      <p:sp>
        <p:nvSpPr>
          <p:cNvPr id="51" name="object 51" descr=""/>
          <p:cNvSpPr txBox="1"/>
          <p:nvPr/>
        </p:nvSpPr>
        <p:spPr>
          <a:xfrm>
            <a:off x="844550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19"/>
              </a:spcBef>
            </a:pPr>
            <a:endParaRPr sz="3000">
              <a:latin typeface="Times New Roman"/>
              <a:cs typeface="Times New Roman"/>
            </a:endParaRPr>
          </a:p>
          <a:p>
            <a:pPr marL="574040" marR="1859914">
              <a:lnSpc>
                <a:spcPts val="3190"/>
              </a:lnSpc>
              <a:spcBef>
                <a:spcPts val="5"/>
              </a:spcBef>
            </a:pPr>
            <a:r>
              <a:rPr dirty="0" sz="3000" spc="-70" b="1">
                <a:solidFill>
                  <a:srgbClr val="0075C9"/>
                </a:solidFill>
                <a:latin typeface="Corbel"/>
                <a:cs typeface="Corbel"/>
              </a:rPr>
              <a:t>When</a:t>
            </a:r>
            <a:r>
              <a:rPr dirty="0" sz="3000" spc="-12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3000" spc="-50" b="1">
                <a:solidFill>
                  <a:srgbClr val="0075C9"/>
                </a:solidFill>
                <a:latin typeface="Corbel"/>
                <a:cs typeface="Corbel"/>
              </a:rPr>
              <a:t>to</a:t>
            </a:r>
            <a:r>
              <a:rPr dirty="0" sz="3000" spc="-21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3000" spc="-10" b="1">
                <a:solidFill>
                  <a:srgbClr val="0075C9"/>
                </a:solidFill>
                <a:latin typeface="Corbel"/>
                <a:cs typeface="Corbel"/>
              </a:rPr>
              <a:t>Utilize </a:t>
            </a:r>
            <a:r>
              <a:rPr dirty="0" sz="3000" spc="-85" b="1">
                <a:solidFill>
                  <a:srgbClr val="0075C9"/>
                </a:solidFill>
                <a:latin typeface="Corbel"/>
                <a:cs typeface="Corbel"/>
              </a:rPr>
              <a:t>Medication</a:t>
            </a:r>
            <a:r>
              <a:rPr dirty="0" sz="3000" spc="-6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3000" spc="-70" b="1">
                <a:solidFill>
                  <a:srgbClr val="0075C9"/>
                </a:solidFill>
                <a:latin typeface="Corbel"/>
                <a:cs typeface="Corbel"/>
              </a:rPr>
              <a:t>Parameters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3" name="object 5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52" name="object 52" descr=""/>
          <p:cNvSpPr txBox="1"/>
          <p:nvPr/>
        </p:nvSpPr>
        <p:spPr>
          <a:xfrm>
            <a:off x="825500" y="8914383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62626"/>
                </a:solidFill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1168400"/>
            <a:ext cx="6096000" cy="3299460"/>
            <a:chOff x="838200" y="1168400"/>
            <a:chExt cx="6096000" cy="329946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168400"/>
              <a:ext cx="6096000" cy="9204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46125" y="15478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4065638"/>
              <a:ext cx="1032417" cy="40214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44550" y="1174750"/>
            <a:ext cx="6083300" cy="3416300"/>
          </a:xfrm>
          <a:prstGeom prst="rect"/>
          <a:ln w="12700">
            <a:solidFill>
              <a:srgbClr val="000000"/>
            </a:solidFill>
          </a:ln>
        </p:spPr>
        <p:txBody>
          <a:bodyPr wrap="square" lIns="0" tIns="138430" rIns="0" bIns="0" rtlCol="0" vert="horz">
            <a:spAutoFit/>
          </a:bodyPr>
          <a:lstStyle/>
          <a:p>
            <a:pPr marL="2437765" marR="618490" indent="-1924685">
              <a:lnSpc>
                <a:spcPts val="2590"/>
              </a:lnSpc>
              <a:spcBef>
                <a:spcPts val="1090"/>
              </a:spcBef>
            </a:pPr>
            <a:r>
              <a:rPr dirty="0"/>
              <a:t>Who</a:t>
            </a:r>
            <a:r>
              <a:rPr dirty="0" spc="-50"/>
              <a:t> </a:t>
            </a:r>
            <a:r>
              <a:rPr dirty="0" spc="-40"/>
              <a:t>Dictates</a:t>
            </a:r>
            <a:r>
              <a:rPr dirty="0" spc="-320"/>
              <a:t> </a:t>
            </a:r>
            <a:r>
              <a:rPr dirty="0" spc="-85"/>
              <a:t>Your</a:t>
            </a:r>
            <a:r>
              <a:rPr dirty="0" spc="-50"/>
              <a:t> </a:t>
            </a:r>
            <a:r>
              <a:rPr dirty="0" spc="-45"/>
              <a:t>Facility’s </a:t>
            </a:r>
            <a:r>
              <a:rPr dirty="0" spc="-20"/>
              <a:t>Parameter </a:t>
            </a:r>
            <a:r>
              <a:rPr dirty="0" spc="-10"/>
              <a:t>Policies?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1838497" y="2176398"/>
            <a:ext cx="3985895" cy="1870710"/>
            <a:chOff x="1838497" y="2176398"/>
            <a:chExt cx="3985895" cy="187071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8497" y="2176398"/>
              <a:ext cx="3985785" cy="187020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051151" y="3616096"/>
              <a:ext cx="511175" cy="252095"/>
            </a:xfrm>
            <a:custGeom>
              <a:avLst/>
              <a:gdLst/>
              <a:ahLst/>
              <a:cxnLst/>
              <a:rect l="l" t="t" r="r" b="b"/>
              <a:pathLst>
                <a:path w="511175" h="252095">
                  <a:moveTo>
                    <a:pt x="511035" y="0"/>
                  </a:moveTo>
                  <a:lnTo>
                    <a:pt x="0" y="0"/>
                  </a:lnTo>
                  <a:lnTo>
                    <a:pt x="0" y="252018"/>
                  </a:lnTo>
                  <a:lnTo>
                    <a:pt x="511035" y="252018"/>
                  </a:lnTo>
                  <a:lnTo>
                    <a:pt x="511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051151" y="3616096"/>
              <a:ext cx="511175" cy="252095"/>
            </a:xfrm>
            <a:custGeom>
              <a:avLst/>
              <a:gdLst/>
              <a:ahLst/>
              <a:cxnLst/>
              <a:rect l="l" t="t" r="r" b="b"/>
              <a:pathLst>
                <a:path w="511175" h="252095">
                  <a:moveTo>
                    <a:pt x="0" y="0"/>
                  </a:moveTo>
                  <a:lnTo>
                    <a:pt x="511035" y="0"/>
                  </a:lnTo>
                  <a:lnTo>
                    <a:pt x="511035" y="252016"/>
                  </a:lnTo>
                  <a:lnTo>
                    <a:pt x="0" y="252016"/>
                  </a:lnTo>
                  <a:lnTo>
                    <a:pt x="0" y="0"/>
                  </a:lnTo>
                  <a:close/>
                </a:path>
              </a:pathLst>
            </a:custGeom>
            <a:ln w="53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825500" y="4621784"/>
            <a:ext cx="965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0">
                <a:solidFill>
                  <a:srgbClr val="262626"/>
                </a:solidFill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838200" y="5838952"/>
            <a:ext cx="6096000" cy="2921635"/>
            <a:chOff x="838200" y="5838952"/>
            <a:chExt cx="6096000" cy="2921635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" y="5838952"/>
              <a:ext cx="1722120" cy="2673096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6746125" y="5840476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8358238"/>
              <a:ext cx="1032417" cy="402145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972409" y="5912611"/>
            <a:ext cx="1412240" cy="95821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algn="just" marR="5080">
              <a:lnSpc>
                <a:spcPct val="89100"/>
              </a:lnSpc>
              <a:spcBef>
                <a:spcPts val="385"/>
              </a:spcBef>
            </a:pPr>
            <a:r>
              <a:rPr dirty="0" sz="2200" spc="-35" b="1">
                <a:solidFill>
                  <a:srgbClr val="0075C9"/>
                </a:solidFill>
                <a:latin typeface="Corbel"/>
                <a:cs typeface="Corbel"/>
              </a:rPr>
              <a:t>Factors</a:t>
            </a:r>
            <a:r>
              <a:rPr dirty="0" sz="2200" spc="-70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200" spc="-25" b="1">
                <a:solidFill>
                  <a:srgbClr val="0075C9"/>
                </a:solidFill>
                <a:latin typeface="Corbel"/>
                <a:cs typeface="Corbel"/>
              </a:rPr>
              <a:t>for </a:t>
            </a:r>
            <a:r>
              <a:rPr dirty="0" sz="2200" spc="-10" b="1">
                <a:solidFill>
                  <a:srgbClr val="0075C9"/>
                </a:solidFill>
                <a:latin typeface="Corbel"/>
                <a:cs typeface="Corbel"/>
              </a:rPr>
              <a:t>Parameter </a:t>
            </a:r>
            <a:r>
              <a:rPr dirty="0" sz="2200" spc="-45" b="1">
                <a:solidFill>
                  <a:srgbClr val="0075C9"/>
                </a:solidFill>
                <a:latin typeface="Corbel"/>
                <a:cs typeface="Corbel"/>
              </a:rPr>
              <a:t>Regulations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2722956" y="5700661"/>
            <a:ext cx="1605915" cy="695960"/>
          </a:xfrm>
          <a:custGeom>
            <a:avLst/>
            <a:gdLst/>
            <a:ahLst/>
            <a:cxnLst/>
            <a:rect l="l" t="t" r="r" b="b"/>
            <a:pathLst>
              <a:path w="1605914" h="695960">
                <a:moveTo>
                  <a:pt x="1535836" y="0"/>
                </a:moveTo>
                <a:lnTo>
                  <a:pt x="69557" y="0"/>
                </a:lnTo>
                <a:lnTo>
                  <a:pt x="42482" y="5467"/>
                </a:lnTo>
                <a:lnTo>
                  <a:pt x="20372" y="20378"/>
                </a:lnTo>
                <a:lnTo>
                  <a:pt x="5465" y="42492"/>
                </a:lnTo>
                <a:lnTo>
                  <a:pt x="0" y="69570"/>
                </a:lnTo>
                <a:lnTo>
                  <a:pt x="0" y="626110"/>
                </a:lnTo>
                <a:lnTo>
                  <a:pt x="5465" y="653187"/>
                </a:lnTo>
                <a:lnTo>
                  <a:pt x="20372" y="675301"/>
                </a:lnTo>
                <a:lnTo>
                  <a:pt x="42482" y="690212"/>
                </a:lnTo>
                <a:lnTo>
                  <a:pt x="69557" y="695680"/>
                </a:lnTo>
                <a:lnTo>
                  <a:pt x="1535836" y="695680"/>
                </a:lnTo>
                <a:lnTo>
                  <a:pt x="1562912" y="690212"/>
                </a:lnTo>
                <a:lnTo>
                  <a:pt x="1585021" y="675301"/>
                </a:lnTo>
                <a:lnTo>
                  <a:pt x="1599928" y="653187"/>
                </a:lnTo>
                <a:lnTo>
                  <a:pt x="1605394" y="626110"/>
                </a:lnTo>
                <a:lnTo>
                  <a:pt x="1605394" y="69570"/>
                </a:lnTo>
                <a:lnTo>
                  <a:pt x="1599928" y="42492"/>
                </a:lnTo>
                <a:lnTo>
                  <a:pt x="1585021" y="20378"/>
                </a:lnTo>
                <a:lnTo>
                  <a:pt x="1562912" y="5467"/>
                </a:lnTo>
                <a:lnTo>
                  <a:pt x="1535836" y="0"/>
                </a:lnTo>
                <a:close/>
              </a:path>
            </a:pathLst>
          </a:custGeom>
          <a:solidFill>
            <a:srgbClr val="0075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3039973" y="5747003"/>
            <a:ext cx="984250" cy="55308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R="5080" indent="214629">
              <a:lnSpc>
                <a:spcPts val="1989"/>
              </a:lnSpc>
              <a:spcBef>
                <a:spcPts val="305"/>
              </a:spcBef>
            </a:pPr>
            <a:r>
              <a:rPr dirty="0" sz="1800" spc="-10" b="1">
                <a:solidFill>
                  <a:srgbClr val="FFFFFF"/>
                </a:solidFill>
                <a:latin typeface="Corbel"/>
                <a:cs typeface="Corbel"/>
              </a:rPr>
              <a:t>Legal Oversight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2880639" y="6393484"/>
            <a:ext cx="2039620" cy="591820"/>
            <a:chOff x="2880639" y="6393484"/>
            <a:chExt cx="2039620" cy="591820"/>
          </a:xfrm>
        </p:grpSpPr>
        <p:sp>
          <p:nvSpPr>
            <p:cNvPr id="21" name="object 21" descr=""/>
            <p:cNvSpPr/>
            <p:nvPr/>
          </p:nvSpPr>
          <p:spPr>
            <a:xfrm>
              <a:off x="2883496" y="6396342"/>
              <a:ext cx="160655" cy="357505"/>
            </a:xfrm>
            <a:custGeom>
              <a:avLst/>
              <a:gdLst/>
              <a:ahLst/>
              <a:cxnLst/>
              <a:rect l="l" t="t" r="r" b="b"/>
              <a:pathLst>
                <a:path w="160655" h="357504">
                  <a:moveTo>
                    <a:pt x="0" y="0"/>
                  </a:moveTo>
                  <a:lnTo>
                    <a:pt x="0" y="356947"/>
                  </a:lnTo>
                  <a:lnTo>
                    <a:pt x="160540" y="356947"/>
                  </a:lnTo>
                </a:path>
              </a:pathLst>
            </a:custGeom>
            <a:ln w="5397">
              <a:solidFill>
                <a:srgbClr val="005C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044037" y="6524688"/>
              <a:ext cx="1873250" cy="457200"/>
            </a:xfrm>
            <a:custGeom>
              <a:avLst/>
              <a:gdLst/>
              <a:ahLst/>
              <a:cxnLst/>
              <a:rect l="l" t="t" r="r" b="b"/>
              <a:pathLst>
                <a:path w="1873250" h="457200">
                  <a:moveTo>
                    <a:pt x="0" y="45720"/>
                  </a:moveTo>
                  <a:lnTo>
                    <a:pt x="3592" y="27923"/>
                  </a:lnTo>
                  <a:lnTo>
                    <a:pt x="13391" y="13391"/>
                  </a:lnTo>
                  <a:lnTo>
                    <a:pt x="27923" y="3592"/>
                  </a:lnTo>
                  <a:lnTo>
                    <a:pt x="45720" y="0"/>
                  </a:lnTo>
                  <a:lnTo>
                    <a:pt x="1827256" y="0"/>
                  </a:lnTo>
                  <a:lnTo>
                    <a:pt x="1845054" y="3592"/>
                  </a:lnTo>
                  <a:lnTo>
                    <a:pt x="1859586" y="13391"/>
                  </a:lnTo>
                  <a:lnTo>
                    <a:pt x="1869383" y="27923"/>
                  </a:lnTo>
                  <a:lnTo>
                    <a:pt x="1872976" y="45720"/>
                  </a:lnTo>
                  <a:lnTo>
                    <a:pt x="1872976" y="411477"/>
                  </a:lnTo>
                  <a:lnTo>
                    <a:pt x="1869383" y="429274"/>
                  </a:lnTo>
                  <a:lnTo>
                    <a:pt x="1859586" y="443806"/>
                  </a:lnTo>
                  <a:lnTo>
                    <a:pt x="1845054" y="453605"/>
                  </a:lnTo>
                  <a:lnTo>
                    <a:pt x="1827256" y="457198"/>
                  </a:lnTo>
                  <a:lnTo>
                    <a:pt x="45720" y="457198"/>
                  </a:lnTo>
                  <a:lnTo>
                    <a:pt x="27923" y="453605"/>
                  </a:lnTo>
                  <a:lnTo>
                    <a:pt x="13391" y="443806"/>
                  </a:lnTo>
                  <a:lnTo>
                    <a:pt x="3592" y="429274"/>
                  </a:lnTo>
                  <a:lnTo>
                    <a:pt x="0" y="411477"/>
                  </a:lnTo>
                  <a:lnTo>
                    <a:pt x="0" y="45720"/>
                  </a:lnTo>
                  <a:close/>
                </a:path>
              </a:pathLst>
            </a:custGeom>
            <a:ln w="5397">
              <a:solidFill>
                <a:srgbClr val="0075C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3076473" y="6450837"/>
            <a:ext cx="1699260" cy="41211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386715">
              <a:lnSpc>
                <a:spcPct val="100000"/>
              </a:lnSpc>
              <a:spcBef>
                <a:spcPts val="590"/>
              </a:spcBef>
            </a:pPr>
            <a:r>
              <a:rPr dirty="0" sz="1000" b="1">
                <a:solidFill>
                  <a:srgbClr val="002B5D"/>
                </a:solidFill>
                <a:latin typeface="Corbel"/>
                <a:cs typeface="Corbel"/>
              </a:rPr>
              <a:t>Federal</a:t>
            </a:r>
            <a:r>
              <a:rPr dirty="0" sz="1000" spc="-30" b="1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 b="1">
                <a:solidFill>
                  <a:srgbClr val="002B5D"/>
                </a:solidFill>
                <a:latin typeface="Corbel"/>
                <a:cs typeface="Corbel"/>
              </a:rPr>
              <a:t>Regulation</a:t>
            </a:r>
            <a:endParaRPr sz="1000">
              <a:latin typeface="Corbel"/>
              <a:cs typeface="Corbel"/>
            </a:endParaRPr>
          </a:p>
          <a:p>
            <a:pPr marL="85725" indent="-85725">
              <a:lnSpc>
                <a:spcPct val="100000"/>
              </a:lnSpc>
              <a:spcBef>
                <a:spcPts val="390"/>
              </a:spcBef>
              <a:buChar char="•"/>
              <a:tabLst>
                <a:tab pos="85725" algn="l"/>
              </a:tabLst>
            </a:pPr>
            <a:r>
              <a:rPr dirty="0" sz="800">
                <a:solidFill>
                  <a:srgbClr val="002B5D"/>
                </a:solidFill>
                <a:latin typeface="Corbel"/>
                <a:cs typeface="Corbel"/>
              </a:rPr>
              <a:t>Examples:</a:t>
            </a:r>
            <a:r>
              <a:rPr dirty="0" sz="800" spc="-2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800" spc="-10">
                <a:solidFill>
                  <a:srgbClr val="002B5D"/>
                </a:solidFill>
                <a:latin typeface="Corbel"/>
                <a:cs typeface="Corbel"/>
              </a:rPr>
              <a:t>FDA,</a:t>
            </a:r>
            <a:r>
              <a:rPr dirty="0" sz="800" spc="-3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800">
                <a:solidFill>
                  <a:srgbClr val="002B5D"/>
                </a:solidFill>
                <a:latin typeface="Corbel"/>
                <a:cs typeface="Corbel"/>
              </a:rPr>
              <a:t>CDC,</a:t>
            </a:r>
            <a:r>
              <a:rPr dirty="0" sz="800" spc="-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800">
                <a:solidFill>
                  <a:srgbClr val="002B5D"/>
                </a:solidFill>
                <a:latin typeface="Corbel"/>
                <a:cs typeface="Corbel"/>
              </a:rPr>
              <a:t>HHS,</a:t>
            </a:r>
            <a:r>
              <a:rPr dirty="0" sz="800" spc="-1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800">
                <a:solidFill>
                  <a:srgbClr val="002B5D"/>
                </a:solidFill>
                <a:latin typeface="Corbel"/>
                <a:cs typeface="Corbel"/>
              </a:rPr>
              <a:t>DEA,</a:t>
            </a:r>
            <a:r>
              <a:rPr dirty="0" sz="800" spc="-1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800" spc="-20">
                <a:solidFill>
                  <a:srgbClr val="002B5D"/>
                </a:solidFill>
                <a:latin typeface="Corbel"/>
                <a:cs typeface="Corbel"/>
              </a:rPr>
              <a:t>etc…</a:t>
            </a:r>
            <a:endParaRPr sz="800">
              <a:latin typeface="Corbel"/>
              <a:cs typeface="Corbe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2880639" y="6393484"/>
            <a:ext cx="2039620" cy="1223010"/>
            <a:chOff x="2880639" y="6393484"/>
            <a:chExt cx="2039620" cy="1223010"/>
          </a:xfrm>
        </p:grpSpPr>
        <p:sp>
          <p:nvSpPr>
            <p:cNvPr id="25" name="object 25" descr=""/>
            <p:cNvSpPr/>
            <p:nvPr/>
          </p:nvSpPr>
          <p:spPr>
            <a:xfrm>
              <a:off x="2883496" y="6396342"/>
              <a:ext cx="160655" cy="965835"/>
            </a:xfrm>
            <a:custGeom>
              <a:avLst/>
              <a:gdLst/>
              <a:ahLst/>
              <a:cxnLst/>
              <a:rect l="l" t="t" r="r" b="b"/>
              <a:pathLst>
                <a:path w="160655" h="965834">
                  <a:moveTo>
                    <a:pt x="0" y="0"/>
                  </a:moveTo>
                  <a:lnTo>
                    <a:pt x="0" y="965355"/>
                  </a:lnTo>
                  <a:lnTo>
                    <a:pt x="160540" y="965355"/>
                  </a:lnTo>
                </a:path>
              </a:pathLst>
            </a:custGeom>
            <a:ln w="5397">
              <a:solidFill>
                <a:srgbClr val="005C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044037" y="7110234"/>
              <a:ext cx="1873250" cy="502920"/>
            </a:xfrm>
            <a:custGeom>
              <a:avLst/>
              <a:gdLst/>
              <a:ahLst/>
              <a:cxnLst/>
              <a:rect l="l" t="t" r="r" b="b"/>
              <a:pathLst>
                <a:path w="1873250" h="502920">
                  <a:moveTo>
                    <a:pt x="0" y="50292"/>
                  </a:moveTo>
                  <a:lnTo>
                    <a:pt x="3952" y="30716"/>
                  </a:lnTo>
                  <a:lnTo>
                    <a:pt x="14730" y="14730"/>
                  </a:lnTo>
                  <a:lnTo>
                    <a:pt x="30716" y="3952"/>
                  </a:lnTo>
                  <a:lnTo>
                    <a:pt x="50292" y="0"/>
                  </a:lnTo>
                  <a:lnTo>
                    <a:pt x="1822686" y="0"/>
                  </a:lnTo>
                  <a:lnTo>
                    <a:pt x="1842261" y="3952"/>
                  </a:lnTo>
                  <a:lnTo>
                    <a:pt x="1858246" y="14730"/>
                  </a:lnTo>
                  <a:lnTo>
                    <a:pt x="1869024" y="30716"/>
                  </a:lnTo>
                  <a:lnTo>
                    <a:pt x="1872976" y="50292"/>
                  </a:lnTo>
                  <a:lnTo>
                    <a:pt x="1872976" y="452628"/>
                  </a:lnTo>
                  <a:lnTo>
                    <a:pt x="1869024" y="472204"/>
                  </a:lnTo>
                  <a:lnTo>
                    <a:pt x="1858246" y="488190"/>
                  </a:lnTo>
                  <a:lnTo>
                    <a:pt x="1842261" y="498968"/>
                  </a:lnTo>
                  <a:lnTo>
                    <a:pt x="1822686" y="502920"/>
                  </a:lnTo>
                  <a:lnTo>
                    <a:pt x="50292" y="502920"/>
                  </a:lnTo>
                  <a:lnTo>
                    <a:pt x="30716" y="498968"/>
                  </a:lnTo>
                  <a:lnTo>
                    <a:pt x="14730" y="488190"/>
                  </a:lnTo>
                  <a:lnTo>
                    <a:pt x="3952" y="472204"/>
                  </a:lnTo>
                  <a:lnTo>
                    <a:pt x="0" y="452628"/>
                  </a:lnTo>
                  <a:lnTo>
                    <a:pt x="0" y="50292"/>
                  </a:lnTo>
                  <a:close/>
                </a:path>
              </a:pathLst>
            </a:custGeom>
            <a:ln w="5397">
              <a:solidFill>
                <a:srgbClr val="0075C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3077806" y="7032243"/>
            <a:ext cx="1644014" cy="531495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439420">
              <a:lnSpc>
                <a:spcPct val="100000"/>
              </a:lnSpc>
              <a:spcBef>
                <a:spcPts val="620"/>
              </a:spcBef>
            </a:pPr>
            <a:r>
              <a:rPr dirty="0" sz="1000" b="1">
                <a:solidFill>
                  <a:srgbClr val="002B5D"/>
                </a:solidFill>
                <a:latin typeface="Corbel"/>
                <a:cs typeface="Corbel"/>
              </a:rPr>
              <a:t>State</a:t>
            </a:r>
            <a:r>
              <a:rPr dirty="0" sz="1000" spc="5" b="1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 b="1">
                <a:solidFill>
                  <a:srgbClr val="002B5D"/>
                </a:solidFill>
                <a:latin typeface="Corbel"/>
                <a:cs typeface="Corbel"/>
              </a:rPr>
              <a:t>Regulation</a:t>
            </a:r>
            <a:endParaRPr sz="1000">
              <a:latin typeface="Corbel"/>
              <a:cs typeface="Corbel"/>
            </a:endParaRPr>
          </a:p>
          <a:p>
            <a:pPr marL="85725" marR="5080" indent="-85725">
              <a:lnSpc>
                <a:spcPts val="890"/>
              </a:lnSpc>
              <a:spcBef>
                <a:spcPts val="505"/>
              </a:spcBef>
              <a:buChar char="•"/>
              <a:tabLst>
                <a:tab pos="85725" algn="l"/>
              </a:tabLst>
            </a:pPr>
            <a:r>
              <a:rPr dirty="0" sz="800">
                <a:solidFill>
                  <a:srgbClr val="002B5D"/>
                </a:solidFill>
                <a:latin typeface="Corbel"/>
                <a:cs typeface="Corbel"/>
              </a:rPr>
              <a:t>Example:</a:t>
            </a:r>
            <a:r>
              <a:rPr dirty="0" sz="800" spc="-1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800">
                <a:solidFill>
                  <a:srgbClr val="002B5D"/>
                </a:solidFill>
                <a:latin typeface="Corbel"/>
                <a:cs typeface="Corbel"/>
              </a:rPr>
              <a:t>Local</a:t>
            </a:r>
            <a:r>
              <a:rPr dirty="0" sz="800" spc="-1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800">
                <a:solidFill>
                  <a:srgbClr val="002B5D"/>
                </a:solidFill>
                <a:latin typeface="Corbel"/>
                <a:cs typeface="Corbel"/>
              </a:rPr>
              <a:t>state</a:t>
            </a:r>
            <a:r>
              <a:rPr dirty="0" sz="800" spc="-1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800">
                <a:solidFill>
                  <a:srgbClr val="002B5D"/>
                </a:solidFill>
                <a:latin typeface="Corbel"/>
                <a:cs typeface="Corbel"/>
              </a:rPr>
              <a:t>Department</a:t>
            </a:r>
            <a:r>
              <a:rPr dirty="0" sz="800" spc="-1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800" spc="-25">
                <a:solidFill>
                  <a:srgbClr val="002B5D"/>
                </a:solidFill>
                <a:latin typeface="Corbel"/>
                <a:cs typeface="Corbel"/>
              </a:rPr>
              <a:t>for</a:t>
            </a:r>
            <a:r>
              <a:rPr dirty="0" sz="800" spc="50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800">
                <a:solidFill>
                  <a:srgbClr val="002B5D"/>
                </a:solidFill>
                <a:latin typeface="Corbel"/>
                <a:cs typeface="Corbel"/>
              </a:rPr>
              <a:t>Aging</a:t>
            </a:r>
            <a:r>
              <a:rPr dirty="0" sz="800" spc="1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800">
                <a:solidFill>
                  <a:srgbClr val="002B5D"/>
                </a:solidFill>
                <a:latin typeface="Corbel"/>
                <a:cs typeface="Corbel"/>
              </a:rPr>
              <a:t>and</a:t>
            </a:r>
            <a:r>
              <a:rPr dirty="0" sz="800" spc="1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800" spc="-10">
                <a:solidFill>
                  <a:srgbClr val="002B5D"/>
                </a:solidFill>
                <a:latin typeface="Corbel"/>
                <a:cs typeface="Corbel"/>
              </a:rPr>
              <a:t>Disability</a:t>
            </a:r>
            <a:r>
              <a:rPr dirty="0" sz="800" spc="-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800" spc="-10">
                <a:solidFill>
                  <a:srgbClr val="002B5D"/>
                </a:solidFill>
                <a:latin typeface="Corbel"/>
                <a:cs typeface="Corbel"/>
              </a:rPr>
              <a:t>Services</a:t>
            </a:r>
            <a:endParaRPr sz="800">
              <a:latin typeface="Corbel"/>
              <a:cs typeface="Corbe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2880639" y="6393484"/>
            <a:ext cx="2039620" cy="1854200"/>
            <a:chOff x="2880639" y="6393484"/>
            <a:chExt cx="2039620" cy="1854200"/>
          </a:xfrm>
        </p:grpSpPr>
        <p:sp>
          <p:nvSpPr>
            <p:cNvPr id="29" name="object 29" descr=""/>
            <p:cNvSpPr/>
            <p:nvPr/>
          </p:nvSpPr>
          <p:spPr>
            <a:xfrm>
              <a:off x="2883496" y="6396342"/>
              <a:ext cx="160655" cy="1597025"/>
            </a:xfrm>
            <a:custGeom>
              <a:avLst/>
              <a:gdLst/>
              <a:ahLst/>
              <a:cxnLst/>
              <a:rect l="l" t="t" r="r" b="b"/>
              <a:pathLst>
                <a:path w="160655" h="1597025">
                  <a:moveTo>
                    <a:pt x="0" y="0"/>
                  </a:moveTo>
                  <a:lnTo>
                    <a:pt x="0" y="1596625"/>
                  </a:lnTo>
                  <a:lnTo>
                    <a:pt x="160540" y="1596625"/>
                  </a:lnTo>
                </a:path>
              </a:pathLst>
            </a:custGeom>
            <a:ln w="5397">
              <a:solidFill>
                <a:srgbClr val="005C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044037" y="7741501"/>
              <a:ext cx="1873250" cy="502920"/>
            </a:xfrm>
            <a:custGeom>
              <a:avLst/>
              <a:gdLst/>
              <a:ahLst/>
              <a:cxnLst/>
              <a:rect l="l" t="t" r="r" b="b"/>
              <a:pathLst>
                <a:path w="1873250" h="502920">
                  <a:moveTo>
                    <a:pt x="0" y="50292"/>
                  </a:moveTo>
                  <a:lnTo>
                    <a:pt x="3952" y="30716"/>
                  </a:lnTo>
                  <a:lnTo>
                    <a:pt x="14730" y="14730"/>
                  </a:lnTo>
                  <a:lnTo>
                    <a:pt x="30716" y="3952"/>
                  </a:lnTo>
                  <a:lnTo>
                    <a:pt x="50292" y="0"/>
                  </a:lnTo>
                  <a:lnTo>
                    <a:pt x="1822686" y="0"/>
                  </a:lnTo>
                  <a:lnTo>
                    <a:pt x="1842261" y="3952"/>
                  </a:lnTo>
                  <a:lnTo>
                    <a:pt x="1858246" y="14730"/>
                  </a:lnTo>
                  <a:lnTo>
                    <a:pt x="1869024" y="30716"/>
                  </a:lnTo>
                  <a:lnTo>
                    <a:pt x="1872976" y="50292"/>
                  </a:lnTo>
                  <a:lnTo>
                    <a:pt x="1872976" y="452628"/>
                  </a:lnTo>
                  <a:lnTo>
                    <a:pt x="1869024" y="472204"/>
                  </a:lnTo>
                  <a:lnTo>
                    <a:pt x="1858246" y="488190"/>
                  </a:lnTo>
                  <a:lnTo>
                    <a:pt x="1842261" y="498968"/>
                  </a:lnTo>
                  <a:lnTo>
                    <a:pt x="1822686" y="502920"/>
                  </a:lnTo>
                  <a:lnTo>
                    <a:pt x="50292" y="502920"/>
                  </a:lnTo>
                  <a:lnTo>
                    <a:pt x="30716" y="498968"/>
                  </a:lnTo>
                  <a:lnTo>
                    <a:pt x="14730" y="488190"/>
                  </a:lnTo>
                  <a:lnTo>
                    <a:pt x="3952" y="472204"/>
                  </a:lnTo>
                  <a:lnTo>
                    <a:pt x="0" y="452628"/>
                  </a:lnTo>
                  <a:lnTo>
                    <a:pt x="0" y="50292"/>
                  </a:lnTo>
                  <a:close/>
                </a:path>
              </a:pathLst>
            </a:custGeom>
            <a:ln w="5397">
              <a:solidFill>
                <a:srgbClr val="0075C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3077806" y="7670038"/>
            <a:ext cx="1733550" cy="52451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324485">
              <a:lnSpc>
                <a:spcPct val="100000"/>
              </a:lnSpc>
              <a:spcBef>
                <a:spcPts val="590"/>
              </a:spcBef>
            </a:pPr>
            <a:r>
              <a:rPr dirty="0" sz="1000" spc="-10" b="1">
                <a:solidFill>
                  <a:srgbClr val="002B5D"/>
                </a:solidFill>
                <a:latin typeface="Corbel"/>
                <a:cs typeface="Corbel"/>
              </a:rPr>
              <a:t>Facility</a:t>
            </a:r>
            <a:r>
              <a:rPr dirty="0" sz="1000" spc="25" b="1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1000" spc="-10" b="1">
                <a:solidFill>
                  <a:srgbClr val="002B5D"/>
                </a:solidFill>
                <a:latin typeface="Corbel"/>
                <a:cs typeface="Corbel"/>
              </a:rPr>
              <a:t>Accreditation</a:t>
            </a:r>
            <a:endParaRPr sz="1000">
              <a:latin typeface="Corbel"/>
              <a:cs typeface="Corbel"/>
            </a:endParaRPr>
          </a:p>
          <a:p>
            <a:pPr marL="85725" marR="5080" indent="-85725">
              <a:lnSpc>
                <a:spcPts val="890"/>
              </a:lnSpc>
              <a:spcBef>
                <a:spcPts val="480"/>
              </a:spcBef>
              <a:buChar char="•"/>
              <a:tabLst>
                <a:tab pos="85725" algn="l"/>
              </a:tabLst>
            </a:pPr>
            <a:r>
              <a:rPr dirty="0" sz="800" spc="-10">
                <a:solidFill>
                  <a:srgbClr val="002B5D"/>
                </a:solidFill>
                <a:latin typeface="Corbel"/>
                <a:cs typeface="Corbel"/>
              </a:rPr>
              <a:t>Examples:</a:t>
            </a:r>
            <a:r>
              <a:rPr dirty="0" sz="800" spc="-2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800">
                <a:solidFill>
                  <a:srgbClr val="002B5D"/>
                </a:solidFill>
                <a:latin typeface="Corbel"/>
                <a:cs typeface="Corbel"/>
              </a:rPr>
              <a:t>The</a:t>
            </a:r>
            <a:r>
              <a:rPr dirty="0" sz="800" spc="2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800" spc="-10">
                <a:solidFill>
                  <a:srgbClr val="002B5D"/>
                </a:solidFill>
                <a:latin typeface="Corbel"/>
                <a:cs typeface="Corbel"/>
              </a:rPr>
              <a:t>Joint</a:t>
            </a:r>
            <a:r>
              <a:rPr dirty="0" sz="80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800" spc="-10">
                <a:solidFill>
                  <a:srgbClr val="002B5D"/>
                </a:solidFill>
                <a:latin typeface="Corbel"/>
                <a:cs typeface="Corbel"/>
              </a:rPr>
              <a:t>Commission,</a:t>
            </a:r>
            <a:r>
              <a:rPr dirty="0" sz="800" spc="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800" spc="-20">
                <a:solidFill>
                  <a:srgbClr val="002B5D"/>
                </a:solidFill>
                <a:latin typeface="Corbel"/>
                <a:cs typeface="Corbel"/>
              </a:rPr>
              <a:t>CMS,</a:t>
            </a:r>
            <a:r>
              <a:rPr dirty="0" sz="800" spc="50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800" spc="-20">
                <a:solidFill>
                  <a:srgbClr val="002B5D"/>
                </a:solidFill>
                <a:latin typeface="Corbel"/>
                <a:cs typeface="Corbel"/>
              </a:rPr>
              <a:t>etc…</a:t>
            </a:r>
            <a:endParaRPr sz="800">
              <a:latin typeface="Corbel"/>
              <a:cs typeface="Corbel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4852631" y="5700661"/>
            <a:ext cx="1605915" cy="695960"/>
          </a:xfrm>
          <a:custGeom>
            <a:avLst/>
            <a:gdLst/>
            <a:ahLst/>
            <a:cxnLst/>
            <a:rect l="l" t="t" r="r" b="b"/>
            <a:pathLst>
              <a:path w="1605914" h="695960">
                <a:moveTo>
                  <a:pt x="1535836" y="0"/>
                </a:moveTo>
                <a:lnTo>
                  <a:pt x="69557" y="0"/>
                </a:lnTo>
                <a:lnTo>
                  <a:pt x="42482" y="5467"/>
                </a:lnTo>
                <a:lnTo>
                  <a:pt x="20372" y="20378"/>
                </a:lnTo>
                <a:lnTo>
                  <a:pt x="5465" y="42492"/>
                </a:lnTo>
                <a:lnTo>
                  <a:pt x="0" y="69570"/>
                </a:lnTo>
                <a:lnTo>
                  <a:pt x="0" y="626110"/>
                </a:lnTo>
                <a:lnTo>
                  <a:pt x="5465" y="653187"/>
                </a:lnTo>
                <a:lnTo>
                  <a:pt x="20372" y="675301"/>
                </a:lnTo>
                <a:lnTo>
                  <a:pt x="42482" y="690212"/>
                </a:lnTo>
                <a:lnTo>
                  <a:pt x="69557" y="695680"/>
                </a:lnTo>
                <a:lnTo>
                  <a:pt x="1535836" y="695680"/>
                </a:lnTo>
                <a:lnTo>
                  <a:pt x="1562912" y="690212"/>
                </a:lnTo>
                <a:lnTo>
                  <a:pt x="1585021" y="675301"/>
                </a:lnTo>
                <a:lnTo>
                  <a:pt x="1599928" y="653187"/>
                </a:lnTo>
                <a:lnTo>
                  <a:pt x="1605394" y="626110"/>
                </a:lnTo>
                <a:lnTo>
                  <a:pt x="1605394" y="69570"/>
                </a:lnTo>
                <a:lnTo>
                  <a:pt x="1599928" y="42492"/>
                </a:lnTo>
                <a:lnTo>
                  <a:pt x="1585021" y="20378"/>
                </a:lnTo>
                <a:lnTo>
                  <a:pt x="1562912" y="5467"/>
                </a:lnTo>
                <a:lnTo>
                  <a:pt x="1535836" y="0"/>
                </a:lnTo>
                <a:close/>
              </a:path>
            </a:pathLst>
          </a:custGeom>
          <a:solidFill>
            <a:srgbClr val="0075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4925364" y="5747003"/>
            <a:ext cx="1471930" cy="55308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226695" marR="5080" indent="-227329">
              <a:lnSpc>
                <a:spcPts val="1989"/>
              </a:lnSpc>
              <a:spcBef>
                <a:spcPts val="305"/>
              </a:spcBef>
            </a:pPr>
            <a:r>
              <a:rPr dirty="0" sz="1800" spc="-10" b="1">
                <a:solidFill>
                  <a:srgbClr val="FFFFFF"/>
                </a:solidFill>
                <a:latin typeface="Corbel"/>
                <a:cs typeface="Corbel"/>
              </a:rPr>
              <a:t>Environmental Influences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5010315" y="6393484"/>
            <a:ext cx="1536700" cy="484505"/>
            <a:chOff x="5010315" y="6393484"/>
            <a:chExt cx="1536700" cy="484505"/>
          </a:xfrm>
        </p:grpSpPr>
        <p:sp>
          <p:nvSpPr>
            <p:cNvPr id="35" name="object 35" descr=""/>
            <p:cNvSpPr/>
            <p:nvPr/>
          </p:nvSpPr>
          <p:spPr>
            <a:xfrm>
              <a:off x="5013172" y="6396342"/>
              <a:ext cx="160655" cy="303530"/>
            </a:xfrm>
            <a:custGeom>
              <a:avLst/>
              <a:gdLst/>
              <a:ahLst/>
              <a:cxnLst/>
              <a:rect l="l" t="t" r="r" b="b"/>
              <a:pathLst>
                <a:path w="160654" h="303529">
                  <a:moveTo>
                    <a:pt x="0" y="0"/>
                  </a:moveTo>
                  <a:lnTo>
                    <a:pt x="0" y="303392"/>
                  </a:lnTo>
                  <a:lnTo>
                    <a:pt x="160540" y="303392"/>
                  </a:lnTo>
                </a:path>
              </a:pathLst>
            </a:custGeom>
            <a:ln w="5397">
              <a:solidFill>
                <a:srgbClr val="005C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173713" y="6524688"/>
              <a:ext cx="1370330" cy="350520"/>
            </a:xfrm>
            <a:custGeom>
              <a:avLst/>
              <a:gdLst/>
              <a:ahLst/>
              <a:cxnLst/>
              <a:rect l="l" t="t" r="r" b="b"/>
              <a:pathLst>
                <a:path w="1370329" h="350520">
                  <a:moveTo>
                    <a:pt x="0" y="35008"/>
                  </a:moveTo>
                  <a:lnTo>
                    <a:pt x="2751" y="21381"/>
                  </a:lnTo>
                  <a:lnTo>
                    <a:pt x="10253" y="10253"/>
                  </a:lnTo>
                  <a:lnTo>
                    <a:pt x="21381" y="2751"/>
                  </a:lnTo>
                  <a:lnTo>
                    <a:pt x="35008" y="0"/>
                  </a:lnTo>
                  <a:lnTo>
                    <a:pt x="1335300" y="0"/>
                  </a:lnTo>
                  <a:lnTo>
                    <a:pt x="1348928" y="2751"/>
                  </a:lnTo>
                  <a:lnTo>
                    <a:pt x="1360056" y="10253"/>
                  </a:lnTo>
                  <a:lnTo>
                    <a:pt x="1367559" y="21381"/>
                  </a:lnTo>
                  <a:lnTo>
                    <a:pt x="1370310" y="35008"/>
                  </a:lnTo>
                  <a:lnTo>
                    <a:pt x="1370310" y="315080"/>
                  </a:lnTo>
                  <a:lnTo>
                    <a:pt x="1367559" y="328707"/>
                  </a:lnTo>
                  <a:lnTo>
                    <a:pt x="1360056" y="339834"/>
                  </a:lnTo>
                  <a:lnTo>
                    <a:pt x="1348928" y="347337"/>
                  </a:lnTo>
                  <a:lnTo>
                    <a:pt x="1335300" y="350088"/>
                  </a:lnTo>
                  <a:lnTo>
                    <a:pt x="35008" y="350088"/>
                  </a:lnTo>
                  <a:lnTo>
                    <a:pt x="21381" y="347337"/>
                  </a:lnTo>
                  <a:lnTo>
                    <a:pt x="10253" y="339834"/>
                  </a:lnTo>
                  <a:lnTo>
                    <a:pt x="2751" y="328707"/>
                  </a:lnTo>
                  <a:lnTo>
                    <a:pt x="0" y="315080"/>
                  </a:lnTo>
                  <a:lnTo>
                    <a:pt x="0" y="35008"/>
                  </a:lnTo>
                  <a:close/>
                </a:path>
              </a:pathLst>
            </a:custGeom>
            <a:ln w="5397">
              <a:solidFill>
                <a:srgbClr val="0075C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5332374" y="6592315"/>
            <a:ext cx="106616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002B5D"/>
                </a:solidFill>
                <a:latin typeface="Corbel"/>
                <a:cs typeface="Corbel"/>
              </a:rPr>
              <a:t>Corporation</a:t>
            </a:r>
            <a:r>
              <a:rPr dirty="0" sz="1000" spc="35" b="1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900" spc="-10" b="1">
                <a:solidFill>
                  <a:srgbClr val="002B5D"/>
                </a:solidFill>
                <a:latin typeface="Corbel"/>
                <a:cs typeface="Corbel"/>
              </a:rPr>
              <a:t>Policies</a:t>
            </a:r>
            <a:endParaRPr sz="900">
              <a:latin typeface="Corbel"/>
              <a:cs typeface="Corbel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5010315" y="6393484"/>
            <a:ext cx="1537970" cy="937894"/>
            <a:chOff x="5010315" y="6393484"/>
            <a:chExt cx="1537970" cy="937894"/>
          </a:xfrm>
        </p:grpSpPr>
        <p:sp>
          <p:nvSpPr>
            <p:cNvPr id="39" name="object 39" descr=""/>
            <p:cNvSpPr/>
            <p:nvPr/>
          </p:nvSpPr>
          <p:spPr>
            <a:xfrm>
              <a:off x="5013172" y="6396342"/>
              <a:ext cx="160655" cy="769620"/>
            </a:xfrm>
            <a:custGeom>
              <a:avLst/>
              <a:gdLst/>
              <a:ahLst/>
              <a:cxnLst/>
              <a:rect l="l" t="t" r="r" b="b"/>
              <a:pathLst>
                <a:path w="160654" h="769620">
                  <a:moveTo>
                    <a:pt x="0" y="0"/>
                  </a:moveTo>
                  <a:lnTo>
                    <a:pt x="0" y="769440"/>
                  </a:lnTo>
                  <a:lnTo>
                    <a:pt x="160540" y="769440"/>
                  </a:lnTo>
                </a:path>
              </a:pathLst>
            </a:custGeom>
            <a:ln w="5397">
              <a:solidFill>
                <a:srgbClr val="005C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5173713" y="7003123"/>
              <a:ext cx="1371600" cy="325755"/>
            </a:xfrm>
            <a:custGeom>
              <a:avLst/>
              <a:gdLst/>
              <a:ahLst/>
              <a:cxnLst/>
              <a:rect l="l" t="t" r="r" b="b"/>
              <a:pathLst>
                <a:path w="1371600" h="325754">
                  <a:moveTo>
                    <a:pt x="0" y="32530"/>
                  </a:moveTo>
                  <a:lnTo>
                    <a:pt x="2556" y="19868"/>
                  </a:lnTo>
                  <a:lnTo>
                    <a:pt x="9527" y="9527"/>
                  </a:lnTo>
                  <a:lnTo>
                    <a:pt x="19868" y="2556"/>
                  </a:lnTo>
                  <a:lnTo>
                    <a:pt x="32530" y="0"/>
                  </a:lnTo>
                  <a:lnTo>
                    <a:pt x="1339070" y="0"/>
                  </a:lnTo>
                  <a:lnTo>
                    <a:pt x="1351732" y="2556"/>
                  </a:lnTo>
                  <a:lnTo>
                    <a:pt x="1362072" y="9527"/>
                  </a:lnTo>
                  <a:lnTo>
                    <a:pt x="1369044" y="19868"/>
                  </a:lnTo>
                  <a:lnTo>
                    <a:pt x="1371600" y="32530"/>
                  </a:lnTo>
                  <a:lnTo>
                    <a:pt x="1371600" y="292776"/>
                  </a:lnTo>
                  <a:lnTo>
                    <a:pt x="1369044" y="305438"/>
                  </a:lnTo>
                  <a:lnTo>
                    <a:pt x="1362072" y="315779"/>
                  </a:lnTo>
                  <a:lnTo>
                    <a:pt x="1351732" y="322750"/>
                  </a:lnTo>
                  <a:lnTo>
                    <a:pt x="1339070" y="325307"/>
                  </a:lnTo>
                  <a:lnTo>
                    <a:pt x="32530" y="325307"/>
                  </a:lnTo>
                  <a:lnTo>
                    <a:pt x="19868" y="322750"/>
                  </a:lnTo>
                  <a:lnTo>
                    <a:pt x="9527" y="315779"/>
                  </a:lnTo>
                  <a:lnTo>
                    <a:pt x="2556" y="305438"/>
                  </a:lnTo>
                  <a:lnTo>
                    <a:pt x="0" y="292776"/>
                  </a:lnTo>
                  <a:lnTo>
                    <a:pt x="0" y="32530"/>
                  </a:lnTo>
                  <a:close/>
                </a:path>
              </a:pathLst>
            </a:custGeom>
            <a:ln w="5397">
              <a:solidFill>
                <a:srgbClr val="0075C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5202288" y="6926326"/>
            <a:ext cx="1122045" cy="41211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205740">
              <a:lnSpc>
                <a:spcPct val="100000"/>
              </a:lnSpc>
              <a:spcBef>
                <a:spcPts val="590"/>
              </a:spcBef>
            </a:pPr>
            <a:r>
              <a:rPr dirty="0" sz="1000" b="1">
                <a:solidFill>
                  <a:srgbClr val="002B5D"/>
                </a:solidFill>
                <a:latin typeface="Corbel"/>
                <a:cs typeface="Corbel"/>
              </a:rPr>
              <a:t>Facility</a:t>
            </a:r>
            <a:r>
              <a:rPr dirty="0" sz="1000" spc="-10" b="1">
                <a:solidFill>
                  <a:srgbClr val="002B5D"/>
                </a:solidFill>
                <a:latin typeface="Corbel"/>
                <a:cs typeface="Corbel"/>
              </a:rPr>
              <a:t> Location</a:t>
            </a:r>
            <a:endParaRPr sz="1000">
              <a:latin typeface="Corbel"/>
              <a:cs typeface="Corbel"/>
            </a:endParaRPr>
          </a:p>
          <a:p>
            <a:pPr marL="85725" indent="-85725">
              <a:lnSpc>
                <a:spcPct val="100000"/>
              </a:lnSpc>
              <a:spcBef>
                <a:spcPts val="390"/>
              </a:spcBef>
              <a:buChar char="•"/>
              <a:tabLst>
                <a:tab pos="85725" algn="l"/>
              </a:tabLst>
            </a:pPr>
            <a:r>
              <a:rPr dirty="0" sz="800">
                <a:solidFill>
                  <a:srgbClr val="002B5D"/>
                </a:solidFill>
                <a:latin typeface="Corbel"/>
                <a:cs typeface="Corbel"/>
              </a:rPr>
              <a:t>Rural</a:t>
            </a:r>
            <a:r>
              <a:rPr dirty="0" sz="800" spc="-1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800" spc="-10">
                <a:solidFill>
                  <a:srgbClr val="002B5D"/>
                </a:solidFill>
                <a:latin typeface="Corbel"/>
                <a:cs typeface="Corbel"/>
              </a:rPr>
              <a:t>vs.</a:t>
            </a:r>
            <a:r>
              <a:rPr dirty="0" sz="800" spc="-3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800">
                <a:solidFill>
                  <a:srgbClr val="002B5D"/>
                </a:solidFill>
                <a:latin typeface="Corbel"/>
                <a:cs typeface="Corbel"/>
              </a:rPr>
              <a:t>City</a:t>
            </a:r>
            <a:r>
              <a:rPr dirty="0" sz="800" spc="-3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800" spc="-10">
                <a:solidFill>
                  <a:srgbClr val="002B5D"/>
                </a:solidFill>
                <a:latin typeface="Corbel"/>
                <a:cs typeface="Corbel"/>
              </a:rPr>
              <a:t>Setting</a:t>
            </a:r>
            <a:endParaRPr sz="800">
              <a:latin typeface="Corbel"/>
              <a:cs typeface="Corbel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5010315" y="6393484"/>
            <a:ext cx="1537970" cy="1477645"/>
            <a:chOff x="5010315" y="6393484"/>
            <a:chExt cx="1537970" cy="1477645"/>
          </a:xfrm>
        </p:grpSpPr>
        <p:sp>
          <p:nvSpPr>
            <p:cNvPr id="43" name="object 43" descr=""/>
            <p:cNvSpPr/>
            <p:nvPr/>
          </p:nvSpPr>
          <p:spPr>
            <a:xfrm>
              <a:off x="5013172" y="6396342"/>
              <a:ext cx="160655" cy="1266190"/>
            </a:xfrm>
            <a:custGeom>
              <a:avLst/>
              <a:gdLst/>
              <a:ahLst/>
              <a:cxnLst/>
              <a:rect l="l" t="t" r="r" b="b"/>
              <a:pathLst>
                <a:path w="160654" h="1266190">
                  <a:moveTo>
                    <a:pt x="0" y="0"/>
                  </a:moveTo>
                  <a:lnTo>
                    <a:pt x="0" y="1266180"/>
                  </a:lnTo>
                  <a:lnTo>
                    <a:pt x="160540" y="1266180"/>
                  </a:lnTo>
                </a:path>
              </a:pathLst>
            </a:custGeom>
            <a:ln w="5397">
              <a:solidFill>
                <a:srgbClr val="005C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5173713" y="7456779"/>
              <a:ext cx="1371600" cy="411480"/>
            </a:xfrm>
            <a:custGeom>
              <a:avLst/>
              <a:gdLst/>
              <a:ahLst/>
              <a:cxnLst/>
              <a:rect l="l" t="t" r="r" b="b"/>
              <a:pathLst>
                <a:path w="1371600" h="411479">
                  <a:moveTo>
                    <a:pt x="0" y="41148"/>
                  </a:moveTo>
                  <a:lnTo>
                    <a:pt x="3233" y="25131"/>
                  </a:lnTo>
                  <a:lnTo>
                    <a:pt x="12051" y="12052"/>
                  </a:lnTo>
                  <a:lnTo>
                    <a:pt x="25131" y="3233"/>
                  </a:lnTo>
                  <a:lnTo>
                    <a:pt x="41148" y="0"/>
                  </a:lnTo>
                  <a:lnTo>
                    <a:pt x="1330450" y="0"/>
                  </a:lnTo>
                  <a:lnTo>
                    <a:pt x="1346469" y="3233"/>
                  </a:lnTo>
                  <a:lnTo>
                    <a:pt x="1359549" y="12052"/>
                  </a:lnTo>
                  <a:lnTo>
                    <a:pt x="1368367" y="25131"/>
                  </a:lnTo>
                  <a:lnTo>
                    <a:pt x="1371600" y="41148"/>
                  </a:lnTo>
                  <a:lnTo>
                    <a:pt x="1371600" y="370333"/>
                  </a:lnTo>
                  <a:lnTo>
                    <a:pt x="1368367" y="386350"/>
                  </a:lnTo>
                  <a:lnTo>
                    <a:pt x="1359549" y="399429"/>
                  </a:lnTo>
                  <a:lnTo>
                    <a:pt x="1346469" y="408248"/>
                  </a:lnTo>
                  <a:lnTo>
                    <a:pt x="1330450" y="411481"/>
                  </a:lnTo>
                  <a:lnTo>
                    <a:pt x="41148" y="411481"/>
                  </a:lnTo>
                  <a:lnTo>
                    <a:pt x="25131" y="408248"/>
                  </a:lnTo>
                  <a:lnTo>
                    <a:pt x="12051" y="399429"/>
                  </a:lnTo>
                  <a:lnTo>
                    <a:pt x="3233" y="386350"/>
                  </a:lnTo>
                  <a:lnTo>
                    <a:pt x="0" y="370333"/>
                  </a:lnTo>
                  <a:lnTo>
                    <a:pt x="0" y="41148"/>
                  </a:lnTo>
                  <a:close/>
                </a:path>
              </a:pathLst>
            </a:custGeom>
            <a:ln w="5397">
              <a:solidFill>
                <a:srgbClr val="0075C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5204815" y="7370862"/>
            <a:ext cx="1226185" cy="510540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marL="433070">
              <a:lnSpc>
                <a:spcPct val="100000"/>
              </a:lnSpc>
              <a:spcBef>
                <a:spcPts val="665"/>
              </a:spcBef>
            </a:pPr>
            <a:r>
              <a:rPr dirty="0" sz="1000" spc="-10" b="1">
                <a:solidFill>
                  <a:srgbClr val="002B5D"/>
                </a:solidFill>
                <a:latin typeface="Corbel"/>
                <a:cs typeface="Corbel"/>
              </a:rPr>
              <a:t>Staffing</a:t>
            </a:r>
            <a:endParaRPr sz="1000">
              <a:latin typeface="Corbel"/>
              <a:cs typeface="Corbel"/>
            </a:endParaRPr>
          </a:p>
          <a:p>
            <a:pPr marL="55880" marR="5080" indent="-55880">
              <a:lnSpc>
                <a:spcPts val="819"/>
              </a:lnSpc>
              <a:spcBef>
                <a:spcPts val="440"/>
              </a:spcBef>
              <a:buChar char="•"/>
              <a:tabLst>
                <a:tab pos="57150" algn="l"/>
              </a:tabLst>
            </a:pPr>
            <a:r>
              <a:rPr dirty="0" sz="700">
                <a:solidFill>
                  <a:srgbClr val="002B5D"/>
                </a:solidFill>
                <a:latin typeface="Corbel"/>
                <a:cs typeface="Corbel"/>
              </a:rPr>
              <a:t>Number of </a:t>
            </a:r>
            <a:r>
              <a:rPr dirty="0" sz="700" spc="-10">
                <a:solidFill>
                  <a:srgbClr val="002B5D"/>
                </a:solidFill>
                <a:latin typeface="Corbel"/>
                <a:cs typeface="Corbel"/>
              </a:rPr>
              <a:t>available</a:t>
            </a:r>
            <a:r>
              <a:rPr dirty="0" sz="70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u="sng" sz="700" i="1">
                <a:solidFill>
                  <a:srgbClr val="002B5D"/>
                </a:solidFill>
                <a:uFill>
                  <a:solidFill>
                    <a:srgbClr val="002B5D"/>
                  </a:solidFill>
                </a:uFill>
                <a:latin typeface="Corbel"/>
                <a:cs typeface="Corbel"/>
              </a:rPr>
              <a:t>or</a:t>
            </a:r>
            <a:r>
              <a:rPr dirty="0" sz="700" spc="-5" i="1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700" spc="-10">
                <a:solidFill>
                  <a:srgbClr val="002B5D"/>
                </a:solidFill>
                <a:latin typeface="Corbel"/>
                <a:cs typeface="Corbel"/>
              </a:rPr>
              <a:t>required</a:t>
            </a:r>
            <a:r>
              <a:rPr dirty="0" sz="700" spc="50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700" spc="500">
                <a:solidFill>
                  <a:srgbClr val="002B5D"/>
                </a:solidFill>
                <a:latin typeface="Corbel"/>
                <a:cs typeface="Corbel"/>
              </a:rPr>
              <a:t>	</a:t>
            </a:r>
            <a:r>
              <a:rPr dirty="0" sz="700" spc="-10">
                <a:solidFill>
                  <a:srgbClr val="002B5D"/>
                </a:solidFill>
                <a:latin typeface="Corbel"/>
                <a:cs typeface="Corbel"/>
              </a:rPr>
              <a:t>staffing</a:t>
            </a:r>
            <a:r>
              <a:rPr dirty="0" sz="700" spc="4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700" spc="-10">
                <a:solidFill>
                  <a:srgbClr val="002B5D"/>
                </a:solidFill>
                <a:latin typeface="Corbel"/>
                <a:cs typeface="Corbel"/>
              </a:rPr>
              <a:t>levels</a:t>
            </a:r>
            <a:endParaRPr sz="700">
              <a:latin typeface="Corbel"/>
              <a:cs typeface="Corbel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5010315" y="6393484"/>
            <a:ext cx="1537970" cy="1926589"/>
            <a:chOff x="5010315" y="6393484"/>
            <a:chExt cx="1537970" cy="1926589"/>
          </a:xfrm>
        </p:grpSpPr>
        <p:sp>
          <p:nvSpPr>
            <p:cNvPr id="47" name="object 47" descr=""/>
            <p:cNvSpPr/>
            <p:nvPr/>
          </p:nvSpPr>
          <p:spPr>
            <a:xfrm>
              <a:off x="5013172" y="6396342"/>
              <a:ext cx="160655" cy="1760855"/>
            </a:xfrm>
            <a:custGeom>
              <a:avLst/>
              <a:gdLst/>
              <a:ahLst/>
              <a:cxnLst/>
              <a:rect l="l" t="t" r="r" b="b"/>
              <a:pathLst>
                <a:path w="160654" h="1760854">
                  <a:moveTo>
                    <a:pt x="0" y="0"/>
                  </a:moveTo>
                  <a:lnTo>
                    <a:pt x="0" y="1760291"/>
                  </a:lnTo>
                  <a:lnTo>
                    <a:pt x="160540" y="1760291"/>
                  </a:lnTo>
                </a:path>
              </a:pathLst>
            </a:custGeom>
            <a:ln w="5397">
              <a:solidFill>
                <a:srgbClr val="005C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5173713" y="7996605"/>
              <a:ext cx="1371600" cy="320040"/>
            </a:xfrm>
            <a:custGeom>
              <a:avLst/>
              <a:gdLst/>
              <a:ahLst/>
              <a:cxnLst/>
              <a:rect l="l" t="t" r="r" b="b"/>
              <a:pathLst>
                <a:path w="1371600" h="320040">
                  <a:moveTo>
                    <a:pt x="0" y="32004"/>
                  </a:moveTo>
                  <a:lnTo>
                    <a:pt x="2515" y="19546"/>
                  </a:lnTo>
                  <a:lnTo>
                    <a:pt x="9373" y="9373"/>
                  </a:lnTo>
                  <a:lnTo>
                    <a:pt x="19546" y="2515"/>
                  </a:lnTo>
                  <a:lnTo>
                    <a:pt x="32004" y="0"/>
                  </a:lnTo>
                  <a:lnTo>
                    <a:pt x="1339595" y="0"/>
                  </a:lnTo>
                  <a:lnTo>
                    <a:pt x="1352053" y="2515"/>
                  </a:lnTo>
                  <a:lnTo>
                    <a:pt x="1362226" y="9373"/>
                  </a:lnTo>
                  <a:lnTo>
                    <a:pt x="1369085" y="19546"/>
                  </a:lnTo>
                  <a:lnTo>
                    <a:pt x="1371600" y="32004"/>
                  </a:lnTo>
                  <a:lnTo>
                    <a:pt x="1371600" y="288037"/>
                  </a:lnTo>
                  <a:lnTo>
                    <a:pt x="1369085" y="300494"/>
                  </a:lnTo>
                  <a:lnTo>
                    <a:pt x="1362226" y="310667"/>
                  </a:lnTo>
                  <a:lnTo>
                    <a:pt x="1352053" y="317526"/>
                  </a:lnTo>
                  <a:lnTo>
                    <a:pt x="1339595" y="320041"/>
                  </a:lnTo>
                  <a:lnTo>
                    <a:pt x="32004" y="320041"/>
                  </a:lnTo>
                  <a:lnTo>
                    <a:pt x="19546" y="317526"/>
                  </a:lnTo>
                  <a:lnTo>
                    <a:pt x="9373" y="310667"/>
                  </a:lnTo>
                  <a:lnTo>
                    <a:pt x="2515" y="300494"/>
                  </a:lnTo>
                  <a:lnTo>
                    <a:pt x="0" y="288037"/>
                  </a:lnTo>
                  <a:lnTo>
                    <a:pt x="0" y="32004"/>
                  </a:lnTo>
                  <a:close/>
                </a:path>
              </a:pathLst>
            </a:custGeom>
            <a:ln w="5397">
              <a:solidFill>
                <a:srgbClr val="0075C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 descr=""/>
          <p:cNvSpPr txBox="1"/>
          <p:nvPr/>
        </p:nvSpPr>
        <p:spPr>
          <a:xfrm>
            <a:off x="5200231" y="7911737"/>
            <a:ext cx="1195070" cy="390525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135890">
              <a:lnSpc>
                <a:spcPct val="100000"/>
              </a:lnSpc>
              <a:spcBef>
                <a:spcPts val="635"/>
              </a:spcBef>
            </a:pPr>
            <a:r>
              <a:rPr dirty="0" sz="900" spc="-10" b="1">
                <a:solidFill>
                  <a:srgbClr val="002B5D"/>
                </a:solidFill>
                <a:latin typeface="Corbel"/>
                <a:cs typeface="Corbel"/>
              </a:rPr>
              <a:t>Trained</a:t>
            </a:r>
            <a:r>
              <a:rPr dirty="0" sz="900" spc="-20" b="1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900" b="1">
                <a:solidFill>
                  <a:srgbClr val="002B5D"/>
                </a:solidFill>
                <a:latin typeface="Corbel"/>
                <a:cs typeface="Corbel"/>
              </a:rPr>
              <a:t>Level</a:t>
            </a:r>
            <a:r>
              <a:rPr dirty="0" sz="900" spc="-15" b="1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900" b="1">
                <a:solidFill>
                  <a:srgbClr val="002B5D"/>
                </a:solidFill>
                <a:latin typeface="Corbel"/>
                <a:cs typeface="Corbel"/>
              </a:rPr>
              <a:t>of</a:t>
            </a:r>
            <a:r>
              <a:rPr dirty="0" sz="900" spc="-35" b="1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900" spc="-20" b="1">
                <a:solidFill>
                  <a:srgbClr val="002B5D"/>
                </a:solidFill>
                <a:latin typeface="Corbel"/>
                <a:cs typeface="Corbel"/>
              </a:rPr>
              <a:t>Staff</a:t>
            </a:r>
            <a:endParaRPr sz="900">
              <a:latin typeface="Corbel"/>
              <a:cs typeface="Corbel"/>
            </a:endParaRPr>
          </a:p>
          <a:p>
            <a:pPr marL="55880" indent="-55880">
              <a:lnSpc>
                <a:spcPct val="100000"/>
              </a:lnSpc>
              <a:spcBef>
                <a:spcPts val="415"/>
              </a:spcBef>
              <a:buChar char="•"/>
              <a:tabLst>
                <a:tab pos="55880" algn="l"/>
              </a:tabLst>
            </a:pPr>
            <a:r>
              <a:rPr dirty="0" sz="700">
                <a:solidFill>
                  <a:srgbClr val="002B5D"/>
                </a:solidFill>
                <a:latin typeface="Corbel"/>
                <a:cs typeface="Corbel"/>
              </a:rPr>
              <a:t>RN/LPN</a:t>
            </a:r>
            <a:r>
              <a:rPr dirty="0" sz="700" spc="-5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700" spc="-10">
                <a:solidFill>
                  <a:srgbClr val="002B5D"/>
                </a:solidFill>
                <a:latin typeface="Corbel"/>
                <a:cs typeface="Corbel"/>
              </a:rPr>
              <a:t>vs.</a:t>
            </a:r>
            <a:r>
              <a:rPr dirty="0" sz="700" spc="-3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700">
                <a:solidFill>
                  <a:srgbClr val="002B5D"/>
                </a:solidFill>
                <a:latin typeface="Corbel"/>
                <a:cs typeface="Corbel"/>
              </a:rPr>
              <a:t>CMA </a:t>
            </a:r>
            <a:r>
              <a:rPr dirty="0" sz="700" spc="-10">
                <a:solidFill>
                  <a:srgbClr val="002B5D"/>
                </a:solidFill>
                <a:latin typeface="Corbel"/>
                <a:cs typeface="Corbel"/>
              </a:rPr>
              <a:t>vs</a:t>
            </a:r>
            <a:r>
              <a:rPr dirty="0" sz="700" spc="-30">
                <a:solidFill>
                  <a:srgbClr val="002B5D"/>
                </a:solidFill>
                <a:latin typeface="Corbel"/>
                <a:cs typeface="Corbel"/>
              </a:rPr>
              <a:t> </a:t>
            </a:r>
            <a:r>
              <a:rPr dirty="0" sz="700" spc="-25">
                <a:solidFill>
                  <a:srgbClr val="002B5D"/>
                </a:solidFill>
                <a:latin typeface="Corbel"/>
                <a:cs typeface="Corbel"/>
              </a:rPr>
              <a:t>CNA</a:t>
            </a:r>
            <a:endParaRPr sz="700">
              <a:latin typeface="Corbel"/>
              <a:cs typeface="Corbe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825500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1" name="object 51" descr=""/>
          <p:cNvSpPr/>
          <p:nvPr/>
        </p:nvSpPr>
        <p:spPr>
          <a:xfrm>
            <a:off x="844550" y="54673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1168400"/>
            <a:ext cx="6096000" cy="3429000"/>
            <a:chOff x="838200" y="1168400"/>
            <a:chExt cx="6096000" cy="3429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4301" y="4065638"/>
              <a:ext cx="1032417" cy="40214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637" y="1678838"/>
              <a:ext cx="5431127" cy="240813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844550" y="1174750"/>
              <a:ext cx="6083300" cy="3416300"/>
            </a:xfrm>
            <a:custGeom>
              <a:avLst/>
              <a:gdLst/>
              <a:ahLst/>
              <a:cxnLst/>
              <a:rect l="l" t="t" r="r" b="b"/>
              <a:pathLst>
                <a:path w="6083300" h="3416300">
                  <a:moveTo>
                    <a:pt x="0" y="0"/>
                  </a:moveTo>
                  <a:lnTo>
                    <a:pt x="6083300" y="0"/>
                  </a:lnTo>
                  <a:lnTo>
                    <a:pt x="6083300" y="3416300"/>
                  </a:lnTo>
                  <a:lnTo>
                    <a:pt x="0" y="34163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825500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" y="5838952"/>
            <a:ext cx="1722120" cy="2673096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6746125" y="5840476"/>
            <a:ext cx="188595" cy="2665730"/>
          </a:xfrm>
          <a:custGeom>
            <a:avLst/>
            <a:gdLst/>
            <a:ahLst/>
            <a:cxnLst/>
            <a:rect l="l" t="t" r="r" b="b"/>
            <a:pathLst>
              <a:path w="188595" h="2665729">
                <a:moveTo>
                  <a:pt x="188074" y="0"/>
                </a:moveTo>
                <a:lnTo>
                  <a:pt x="0" y="0"/>
                </a:lnTo>
                <a:lnTo>
                  <a:pt x="0" y="2665476"/>
                </a:lnTo>
                <a:lnTo>
                  <a:pt x="188074" y="2665476"/>
                </a:lnTo>
                <a:lnTo>
                  <a:pt x="188074" y="0"/>
                </a:lnTo>
                <a:close/>
              </a:path>
            </a:pathLst>
          </a:custGeom>
          <a:solidFill>
            <a:srgbClr val="C8C8C8">
              <a:alpha val="49798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2919983" y="5875528"/>
            <a:ext cx="3489960" cy="2585085"/>
            <a:chOff x="2919983" y="5875528"/>
            <a:chExt cx="3489960" cy="2585085"/>
          </a:xfrm>
        </p:grpSpPr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19983" y="5875528"/>
              <a:ext cx="871728" cy="258470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47415" y="6027928"/>
              <a:ext cx="819911" cy="87782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94759" y="5875528"/>
              <a:ext cx="871727" cy="258470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19144" y="6027928"/>
              <a:ext cx="819912" cy="87782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66488" y="5875528"/>
              <a:ext cx="871727" cy="258470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90872" y="6027928"/>
              <a:ext cx="819912" cy="87782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8216" y="5875528"/>
              <a:ext cx="871727" cy="2584704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844550" y="5467350"/>
            <a:ext cx="6083300" cy="34163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2298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810"/>
              </a:spcBef>
            </a:pPr>
            <a:endParaRPr sz="1800">
              <a:latin typeface="Times New Roman"/>
              <a:cs typeface="Times New Roman"/>
            </a:endParaRPr>
          </a:p>
          <a:p>
            <a:pPr marL="102870" marR="4401820">
              <a:lnSpc>
                <a:spcPct val="87900"/>
              </a:lnSpc>
            </a:pPr>
            <a:r>
              <a:rPr dirty="0" sz="1800" spc="-10" b="1">
                <a:solidFill>
                  <a:srgbClr val="0075C9"/>
                </a:solidFill>
                <a:latin typeface="Corbel"/>
                <a:cs typeface="Corbel"/>
              </a:rPr>
              <a:t>Utilizing </a:t>
            </a:r>
            <a:r>
              <a:rPr dirty="0" sz="2000" spc="-60" b="1">
                <a:solidFill>
                  <a:srgbClr val="0075C9"/>
                </a:solidFill>
                <a:latin typeface="Corbel"/>
                <a:cs typeface="Corbel"/>
              </a:rPr>
              <a:t>Administration </a:t>
            </a:r>
            <a:r>
              <a:rPr dirty="0" sz="1800" spc="-10" b="1">
                <a:solidFill>
                  <a:srgbClr val="0075C9"/>
                </a:solidFill>
                <a:latin typeface="Corbel"/>
                <a:cs typeface="Corbel"/>
              </a:rPr>
              <a:t>Parameters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150"/>
              </a:spcBef>
            </a:pPr>
            <a:endParaRPr sz="1800">
              <a:latin typeface="Corbel"/>
              <a:cs typeface="Corbel"/>
            </a:endParaRPr>
          </a:p>
          <a:p>
            <a:pPr marL="2176780" marR="610870" indent="20320">
              <a:lnSpc>
                <a:spcPts val="1200"/>
              </a:lnSpc>
              <a:tabLst>
                <a:tab pos="3049270" algn="l"/>
                <a:tab pos="3200400" algn="l"/>
                <a:tab pos="3921760" algn="l"/>
                <a:tab pos="4005579" algn="l"/>
                <a:tab pos="4794250" algn="l"/>
                <a:tab pos="4941570" algn="l"/>
              </a:tabLst>
            </a:pPr>
            <a:r>
              <a:rPr dirty="0" sz="110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dirty="0" sz="1100" spc="-2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orbel"/>
                <a:cs typeface="Corbel"/>
              </a:rPr>
              <a:t>Needed</a:t>
            </a:r>
            <a:r>
              <a:rPr dirty="0" sz="1100">
                <a:solidFill>
                  <a:srgbClr val="FFFFFF"/>
                </a:solidFill>
                <a:latin typeface="Corbel"/>
                <a:cs typeface="Corbel"/>
              </a:rPr>
              <a:t>		</a:t>
            </a:r>
            <a:r>
              <a:rPr dirty="0" sz="1100" spc="-10">
                <a:solidFill>
                  <a:srgbClr val="FFFFFF"/>
                </a:solidFill>
                <a:latin typeface="Corbel"/>
                <a:cs typeface="Corbel"/>
              </a:rPr>
              <a:t>Range</a:t>
            </a:r>
            <a:r>
              <a:rPr dirty="0" sz="1100">
                <a:solidFill>
                  <a:srgbClr val="FFFFFF"/>
                </a:solidFill>
                <a:latin typeface="Corbel"/>
                <a:cs typeface="Corbel"/>
              </a:rPr>
              <a:t>		</a:t>
            </a:r>
            <a:r>
              <a:rPr dirty="0" sz="1100" spc="-10">
                <a:solidFill>
                  <a:srgbClr val="FFFFFF"/>
                </a:solidFill>
                <a:latin typeface="Corbel"/>
                <a:cs typeface="Corbel"/>
              </a:rPr>
              <a:t>Titration</a:t>
            </a:r>
            <a:r>
              <a:rPr dirty="0" sz="1100">
                <a:solidFill>
                  <a:srgbClr val="FFFFFF"/>
                </a:solidFill>
                <a:latin typeface="Corbel"/>
                <a:cs typeface="Corbel"/>
              </a:rPr>
              <a:t>		</a:t>
            </a:r>
            <a:r>
              <a:rPr dirty="0" sz="1100" spc="-10">
                <a:solidFill>
                  <a:srgbClr val="FFFFFF"/>
                </a:solidFill>
                <a:latin typeface="Corbel"/>
                <a:cs typeface="Corbel"/>
              </a:rPr>
              <a:t>Safety Parameters</a:t>
            </a:r>
            <a:r>
              <a:rPr dirty="0" sz="1100">
                <a:solidFill>
                  <a:srgbClr val="FFFFFF"/>
                </a:solidFill>
                <a:latin typeface="Corbel"/>
                <a:cs typeface="Corbel"/>
              </a:rPr>
              <a:t>	</a:t>
            </a:r>
            <a:r>
              <a:rPr dirty="0" sz="1100" spc="-10">
                <a:solidFill>
                  <a:srgbClr val="FFFFFF"/>
                </a:solidFill>
                <a:latin typeface="Corbel"/>
                <a:cs typeface="Corbel"/>
              </a:rPr>
              <a:t>Parameters</a:t>
            </a:r>
            <a:r>
              <a:rPr dirty="0" sz="1100">
                <a:solidFill>
                  <a:srgbClr val="FFFFFF"/>
                </a:solidFill>
                <a:latin typeface="Corbel"/>
                <a:cs typeface="Corbel"/>
              </a:rPr>
              <a:t>	</a:t>
            </a:r>
            <a:r>
              <a:rPr dirty="0" sz="1100" spc="-10">
                <a:solidFill>
                  <a:srgbClr val="FFFFFF"/>
                </a:solidFill>
                <a:latin typeface="Corbel"/>
                <a:cs typeface="Corbel"/>
              </a:rPr>
              <a:t>Parameters</a:t>
            </a:r>
            <a:r>
              <a:rPr dirty="0" sz="1100">
                <a:solidFill>
                  <a:srgbClr val="FFFFFF"/>
                </a:solidFill>
                <a:latin typeface="Corbel"/>
                <a:cs typeface="Corbel"/>
              </a:rPr>
              <a:t>	</a:t>
            </a:r>
            <a:r>
              <a:rPr dirty="0" sz="1100" spc="-10">
                <a:solidFill>
                  <a:srgbClr val="FFFFFF"/>
                </a:solidFill>
                <a:latin typeface="Corbel"/>
                <a:cs typeface="Corbel"/>
              </a:rPr>
              <a:t>Parameters</a:t>
            </a:r>
            <a:endParaRPr sz="1100">
              <a:latin typeface="Corbel"/>
              <a:cs typeface="Corbe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3060192" y="6027928"/>
            <a:ext cx="3325495" cy="2170430"/>
            <a:chOff x="3060192" y="6027928"/>
            <a:chExt cx="3325495" cy="2170430"/>
          </a:xfrm>
        </p:grpSpPr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62600" y="6027928"/>
              <a:ext cx="822960" cy="87782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60192" y="7789672"/>
              <a:ext cx="3212592" cy="408431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825500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8200" y="1546352"/>
            <a:ext cx="6096000" cy="2921635"/>
            <a:chOff x="838200" y="1546352"/>
            <a:chExt cx="6096000" cy="29216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546352"/>
              <a:ext cx="1722120" cy="26730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746125" y="1547876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4065638"/>
              <a:ext cx="1032417" cy="40214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987433" y="1538731"/>
            <a:ext cx="1385570" cy="166560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R="5080">
              <a:lnSpc>
                <a:spcPct val="87600"/>
              </a:lnSpc>
              <a:spcBef>
                <a:spcPts val="395"/>
              </a:spcBef>
            </a:pPr>
            <a:r>
              <a:rPr dirty="0" sz="2000" spc="-10" b="1">
                <a:solidFill>
                  <a:srgbClr val="0075C9"/>
                </a:solidFill>
                <a:latin typeface="Corbel"/>
                <a:cs typeface="Corbel"/>
              </a:rPr>
              <a:t>Common Indications Appropriate </a:t>
            </a:r>
            <a:r>
              <a:rPr dirty="0" sz="2000" spc="-25" b="1">
                <a:solidFill>
                  <a:srgbClr val="0075C9"/>
                </a:solidFill>
                <a:latin typeface="Corbel"/>
                <a:cs typeface="Corbel"/>
              </a:rPr>
              <a:t>for </a:t>
            </a:r>
            <a:r>
              <a:rPr dirty="0" sz="2000" spc="-60" b="1">
                <a:solidFill>
                  <a:srgbClr val="0075C9"/>
                </a:solidFill>
                <a:latin typeface="Corbel"/>
                <a:cs typeface="Corbel"/>
              </a:rPr>
              <a:t>Physiological </a:t>
            </a:r>
            <a:r>
              <a:rPr dirty="0" sz="2000" spc="-10" b="1">
                <a:solidFill>
                  <a:srgbClr val="0075C9"/>
                </a:solidFill>
                <a:latin typeface="Corbel"/>
                <a:cs typeface="Corbel"/>
              </a:rPr>
              <a:t>Parameters</a:t>
            </a:r>
            <a:endParaRPr sz="2000">
              <a:latin typeface="Corbel"/>
              <a:cs typeface="Corbe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627134" y="1487030"/>
            <a:ext cx="1387475" cy="680720"/>
            <a:chOff x="2627134" y="1487030"/>
            <a:chExt cx="1387475" cy="680720"/>
          </a:xfrm>
        </p:grpSpPr>
        <p:sp>
          <p:nvSpPr>
            <p:cNvPr id="9" name="object 9" descr=""/>
            <p:cNvSpPr/>
            <p:nvPr/>
          </p:nvSpPr>
          <p:spPr>
            <a:xfrm>
              <a:off x="3768547" y="1802244"/>
              <a:ext cx="245745" cy="50165"/>
            </a:xfrm>
            <a:custGeom>
              <a:avLst/>
              <a:gdLst/>
              <a:ahLst/>
              <a:cxnLst/>
              <a:rect l="l" t="t" r="r" b="b"/>
              <a:pathLst>
                <a:path w="245745" h="50164">
                  <a:moveTo>
                    <a:pt x="236123" y="24943"/>
                  </a:moveTo>
                  <a:lnTo>
                    <a:pt x="200418" y="45783"/>
                  </a:lnTo>
                  <a:lnTo>
                    <a:pt x="200037" y="47231"/>
                  </a:lnTo>
                  <a:lnTo>
                    <a:pt x="201358" y="49504"/>
                  </a:lnTo>
                  <a:lnTo>
                    <a:pt x="202819" y="49898"/>
                  </a:lnTo>
                  <a:lnTo>
                    <a:pt x="241488" y="27330"/>
                  </a:lnTo>
                  <a:lnTo>
                    <a:pt x="240855" y="27330"/>
                  </a:lnTo>
                  <a:lnTo>
                    <a:pt x="240855" y="27000"/>
                  </a:lnTo>
                  <a:lnTo>
                    <a:pt x="239649" y="27000"/>
                  </a:lnTo>
                  <a:lnTo>
                    <a:pt x="236123" y="24943"/>
                  </a:lnTo>
                  <a:close/>
                </a:path>
                <a:path w="245745" h="50164">
                  <a:moveTo>
                    <a:pt x="232051" y="22567"/>
                  </a:moveTo>
                  <a:lnTo>
                    <a:pt x="0" y="22567"/>
                  </a:lnTo>
                  <a:lnTo>
                    <a:pt x="0" y="27330"/>
                  </a:lnTo>
                  <a:lnTo>
                    <a:pt x="232033" y="27330"/>
                  </a:lnTo>
                  <a:lnTo>
                    <a:pt x="236123" y="24943"/>
                  </a:lnTo>
                  <a:lnTo>
                    <a:pt x="232051" y="22567"/>
                  </a:lnTo>
                  <a:close/>
                </a:path>
                <a:path w="245745" h="50164">
                  <a:moveTo>
                    <a:pt x="241508" y="22567"/>
                  </a:moveTo>
                  <a:lnTo>
                    <a:pt x="240855" y="22567"/>
                  </a:lnTo>
                  <a:lnTo>
                    <a:pt x="240855" y="27330"/>
                  </a:lnTo>
                  <a:lnTo>
                    <a:pt x="241488" y="27330"/>
                  </a:lnTo>
                  <a:lnTo>
                    <a:pt x="245578" y="24943"/>
                  </a:lnTo>
                  <a:lnTo>
                    <a:pt x="241508" y="22567"/>
                  </a:lnTo>
                  <a:close/>
                </a:path>
                <a:path w="245745" h="50164">
                  <a:moveTo>
                    <a:pt x="239649" y="22885"/>
                  </a:moveTo>
                  <a:lnTo>
                    <a:pt x="236123" y="24943"/>
                  </a:lnTo>
                  <a:lnTo>
                    <a:pt x="239649" y="27000"/>
                  </a:lnTo>
                  <a:lnTo>
                    <a:pt x="239649" y="22885"/>
                  </a:lnTo>
                  <a:close/>
                </a:path>
                <a:path w="245745" h="50164">
                  <a:moveTo>
                    <a:pt x="240855" y="22885"/>
                  </a:moveTo>
                  <a:lnTo>
                    <a:pt x="239649" y="22885"/>
                  </a:lnTo>
                  <a:lnTo>
                    <a:pt x="239649" y="27000"/>
                  </a:lnTo>
                  <a:lnTo>
                    <a:pt x="240855" y="27000"/>
                  </a:lnTo>
                  <a:lnTo>
                    <a:pt x="240855" y="22885"/>
                  </a:lnTo>
                  <a:close/>
                </a:path>
                <a:path w="245745" h="50164">
                  <a:moveTo>
                    <a:pt x="202819" y="0"/>
                  </a:moveTo>
                  <a:lnTo>
                    <a:pt x="201358" y="380"/>
                  </a:lnTo>
                  <a:lnTo>
                    <a:pt x="200037" y="2654"/>
                  </a:lnTo>
                  <a:lnTo>
                    <a:pt x="200418" y="4114"/>
                  </a:lnTo>
                  <a:lnTo>
                    <a:pt x="236123" y="24943"/>
                  </a:lnTo>
                  <a:lnTo>
                    <a:pt x="239649" y="22885"/>
                  </a:lnTo>
                  <a:lnTo>
                    <a:pt x="240855" y="22885"/>
                  </a:lnTo>
                  <a:lnTo>
                    <a:pt x="240855" y="22567"/>
                  </a:lnTo>
                  <a:lnTo>
                    <a:pt x="241508" y="22567"/>
                  </a:lnTo>
                  <a:lnTo>
                    <a:pt x="202819" y="0"/>
                  </a:lnTo>
                  <a:close/>
                </a:path>
              </a:pathLst>
            </a:custGeom>
            <a:solidFill>
              <a:srgbClr val="002B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629992" y="1489886"/>
              <a:ext cx="1139825" cy="675005"/>
            </a:xfrm>
            <a:custGeom>
              <a:avLst/>
              <a:gdLst/>
              <a:ahLst/>
              <a:cxnLst/>
              <a:rect l="l" t="t" r="r" b="b"/>
              <a:pathLst>
                <a:path w="1139825" h="675005">
                  <a:moveTo>
                    <a:pt x="1139517" y="0"/>
                  </a:moveTo>
                  <a:lnTo>
                    <a:pt x="0" y="0"/>
                  </a:lnTo>
                  <a:lnTo>
                    <a:pt x="0" y="674612"/>
                  </a:lnTo>
                  <a:lnTo>
                    <a:pt x="1139517" y="674612"/>
                  </a:lnTo>
                  <a:lnTo>
                    <a:pt x="1139517" y="0"/>
                  </a:lnTo>
                  <a:close/>
                </a:path>
              </a:pathLst>
            </a:custGeom>
            <a:solidFill>
              <a:srgbClr val="F6C6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629992" y="1489887"/>
              <a:ext cx="1139825" cy="675005"/>
            </a:xfrm>
            <a:custGeom>
              <a:avLst/>
              <a:gdLst/>
              <a:ahLst/>
              <a:cxnLst/>
              <a:rect l="l" t="t" r="r" b="b"/>
              <a:pathLst>
                <a:path w="1139825" h="675005">
                  <a:moveTo>
                    <a:pt x="0" y="0"/>
                  </a:moveTo>
                  <a:lnTo>
                    <a:pt x="1139515" y="0"/>
                  </a:lnTo>
                  <a:lnTo>
                    <a:pt x="1139515" y="674610"/>
                  </a:lnTo>
                  <a:lnTo>
                    <a:pt x="0" y="674610"/>
                  </a:lnTo>
                  <a:lnTo>
                    <a:pt x="0" y="0"/>
                  </a:lnTo>
                  <a:close/>
                </a:path>
              </a:pathLst>
            </a:custGeom>
            <a:ln w="53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3951" y="1640839"/>
              <a:ext cx="1082039" cy="417575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2629992" y="1489886"/>
            <a:ext cx="1139825" cy="67500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solidFill>
                  <a:srgbClr val="002B5D"/>
                </a:solidFill>
                <a:latin typeface="Corbel"/>
                <a:cs typeface="Corbel"/>
              </a:rPr>
              <a:t>Headaches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4028744" y="1487030"/>
            <a:ext cx="1387475" cy="680720"/>
            <a:chOff x="4028744" y="1487030"/>
            <a:chExt cx="1387475" cy="680720"/>
          </a:xfrm>
        </p:grpSpPr>
        <p:sp>
          <p:nvSpPr>
            <p:cNvPr id="15" name="object 15" descr=""/>
            <p:cNvSpPr/>
            <p:nvPr/>
          </p:nvSpPr>
          <p:spPr>
            <a:xfrm>
              <a:off x="5170145" y="1802244"/>
              <a:ext cx="245745" cy="50165"/>
            </a:xfrm>
            <a:custGeom>
              <a:avLst/>
              <a:gdLst/>
              <a:ahLst/>
              <a:cxnLst/>
              <a:rect l="l" t="t" r="r" b="b"/>
              <a:pathLst>
                <a:path w="245745" h="50164">
                  <a:moveTo>
                    <a:pt x="42759" y="0"/>
                  </a:moveTo>
                  <a:lnTo>
                    <a:pt x="0" y="24943"/>
                  </a:lnTo>
                  <a:lnTo>
                    <a:pt x="42759" y="49898"/>
                  </a:lnTo>
                  <a:lnTo>
                    <a:pt x="44207" y="49504"/>
                  </a:lnTo>
                  <a:lnTo>
                    <a:pt x="45541" y="47231"/>
                  </a:lnTo>
                  <a:lnTo>
                    <a:pt x="45160" y="45783"/>
                  </a:lnTo>
                  <a:lnTo>
                    <a:pt x="13535" y="27330"/>
                  </a:lnTo>
                  <a:lnTo>
                    <a:pt x="4723" y="27330"/>
                  </a:lnTo>
                  <a:lnTo>
                    <a:pt x="4723" y="22567"/>
                  </a:lnTo>
                  <a:lnTo>
                    <a:pt x="13517" y="22567"/>
                  </a:lnTo>
                  <a:lnTo>
                    <a:pt x="45160" y="4114"/>
                  </a:lnTo>
                  <a:lnTo>
                    <a:pt x="45541" y="2654"/>
                  </a:lnTo>
                  <a:lnTo>
                    <a:pt x="44207" y="380"/>
                  </a:lnTo>
                  <a:lnTo>
                    <a:pt x="42759" y="0"/>
                  </a:lnTo>
                  <a:close/>
                </a:path>
                <a:path w="245745" h="50164">
                  <a:moveTo>
                    <a:pt x="13517" y="22567"/>
                  </a:moveTo>
                  <a:lnTo>
                    <a:pt x="4723" y="22567"/>
                  </a:lnTo>
                  <a:lnTo>
                    <a:pt x="4723" y="27330"/>
                  </a:lnTo>
                  <a:lnTo>
                    <a:pt x="13535" y="27330"/>
                  </a:lnTo>
                  <a:lnTo>
                    <a:pt x="12969" y="27000"/>
                  </a:lnTo>
                  <a:lnTo>
                    <a:pt x="5917" y="27000"/>
                  </a:lnTo>
                  <a:lnTo>
                    <a:pt x="5917" y="22885"/>
                  </a:lnTo>
                  <a:lnTo>
                    <a:pt x="12973" y="22885"/>
                  </a:lnTo>
                  <a:lnTo>
                    <a:pt x="13517" y="22567"/>
                  </a:lnTo>
                  <a:close/>
                </a:path>
                <a:path w="245745" h="50164">
                  <a:moveTo>
                    <a:pt x="245578" y="22567"/>
                  </a:moveTo>
                  <a:lnTo>
                    <a:pt x="13517" y="22567"/>
                  </a:lnTo>
                  <a:lnTo>
                    <a:pt x="9444" y="24943"/>
                  </a:lnTo>
                  <a:lnTo>
                    <a:pt x="13535" y="27330"/>
                  </a:lnTo>
                  <a:lnTo>
                    <a:pt x="245578" y="27330"/>
                  </a:lnTo>
                  <a:lnTo>
                    <a:pt x="245578" y="22567"/>
                  </a:lnTo>
                  <a:close/>
                </a:path>
                <a:path w="245745" h="50164">
                  <a:moveTo>
                    <a:pt x="5917" y="22885"/>
                  </a:moveTo>
                  <a:lnTo>
                    <a:pt x="5917" y="27000"/>
                  </a:lnTo>
                  <a:lnTo>
                    <a:pt x="9444" y="24943"/>
                  </a:lnTo>
                  <a:lnTo>
                    <a:pt x="5917" y="22885"/>
                  </a:lnTo>
                  <a:close/>
                </a:path>
                <a:path w="245745" h="50164">
                  <a:moveTo>
                    <a:pt x="9444" y="24943"/>
                  </a:moveTo>
                  <a:lnTo>
                    <a:pt x="5917" y="27000"/>
                  </a:lnTo>
                  <a:lnTo>
                    <a:pt x="12969" y="27000"/>
                  </a:lnTo>
                  <a:lnTo>
                    <a:pt x="9444" y="24943"/>
                  </a:lnTo>
                  <a:close/>
                </a:path>
                <a:path w="245745" h="50164">
                  <a:moveTo>
                    <a:pt x="12973" y="22885"/>
                  </a:moveTo>
                  <a:lnTo>
                    <a:pt x="5917" y="22885"/>
                  </a:lnTo>
                  <a:lnTo>
                    <a:pt x="9444" y="24943"/>
                  </a:lnTo>
                  <a:lnTo>
                    <a:pt x="12973" y="22885"/>
                  </a:lnTo>
                  <a:close/>
                </a:path>
              </a:pathLst>
            </a:custGeom>
            <a:solidFill>
              <a:srgbClr val="002B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031602" y="1489886"/>
              <a:ext cx="1139825" cy="675005"/>
            </a:xfrm>
            <a:custGeom>
              <a:avLst/>
              <a:gdLst/>
              <a:ahLst/>
              <a:cxnLst/>
              <a:rect l="l" t="t" r="r" b="b"/>
              <a:pathLst>
                <a:path w="1139825" h="675005">
                  <a:moveTo>
                    <a:pt x="1139517" y="0"/>
                  </a:moveTo>
                  <a:lnTo>
                    <a:pt x="0" y="0"/>
                  </a:lnTo>
                  <a:lnTo>
                    <a:pt x="0" y="674612"/>
                  </a:lnTo>
                  <a:lnTo>
                    <a:pt x="1139517" y="674612"/>
                  </a:lnTo>
                  <a:lnTo>
                    <a:pt x="1139517" y="0"/>
                  </a:lnTo>
                  <a:close/>
                </a:path>
              </a:pathLst>
            </a:custGeom>
            <a:solidFill>
              <a:srgbClr val="99C8E9">
                <a:alpha val="850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031602" y="1489887"/>
              <a:ext cx="1139825" cy="675005"/>
            </a:xfrm>
            <a:custGeom>
              <a:avLst/>
              <a:gdLst/>
              <a:ahLst/>
              <a:cxnLst/>
              <a:rect l="l" t="t" r="r" b="b"/>
              <a:pathLst>
                <a:path w="1139825" h="675005">
                  <a:moveTo>
                    <a:pt x="0" y="0"/>
                  </a:moveTo>
                  <a:lnTo>
                    <a:pt x="1139515" y="0"/>
                  </a:lnTo>
                  <a:lnTo>
                    <a:pt x="1139515" y="674610"/>
                  </a:lnTo>
                  <a:lnTo>
                    <a:pt x="0" y="674610"/>
                  </a:lnTo>
                  <a:lnTo>
                    <a:pt x="0" y="0"/>
                  </a:lnTo>
                  <a:close/>
                </a:path>
              </a:pathLst>
            </a:custGeom>
            <a:ln w="53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02607" y="1640839"/>
              <a:ext cx="1008888" cy="417575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4031602" y="1489886"/>
            <a:ext cx="1139825" cy="67500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Times New Roman"/>
              <a:cs typeface="Times New Roman"/>
            </a:endParaRPr>
          </a:p>
          <a:p>
            <a:pPr marL="186690"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solidFill>
                  <a:srgbClr val="002B5D"/>
                </a:solidFill>
                <a:latin typeface="Corbel"/>
                <a:cs typeface="Corbel"/>
              </a:rPr>
              <a:t>BP/HR/RR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4191761" y="1487030"/>
            <a:ext cx="2384425" cy="918844"/>
            <a:chOff x="4191761" y="1487030"/>
            <a:chExt cx="2384425" cy="918844"/>
          </a:xfrm>
        </p:grpSpPr>
        <p:sp>
          <p:nvSpPr>
            <p:cNvPr id="21" name="object 21" descr=""/>
            <p:cNvSpPr/>
            <p:nvPr/>
          </p:nvSpPr>
          <p:spPr>
            <a:xfrm>
              <a:off x="4191761" y="2163533"/>
              <a:ext cx="1814195" cy="242570"/>
            </a:xfrm>
            <a:custGeom>
              <a:avLst/>
              <a:gdLst/>
              <a:ahLst/>
              <a:cxnLst/>
              <a:rect l="l" t="t" r="r" b="b"/>
              <a:pathLst>
                <a:path w="1814195" h="242569">
                  <a:moveTo>
                    <a:pt x="2654" y="196773"/>
                  </a:moveTo>
                  <a:lnTo>
                    <a:pt x="380" y="198094"/>
                  </a:lnTo>
                  <a:lnTo>
                    <a:pt x="0" y="199555"/>
                  </a:lnTo>
                  <a:lnTo>
                    <a:pt x="24942" y="242316"/>
                  </a:lnTo>
                  <a:lnTo>
                    <a:pt x="27699" y="237591"/>
                  </a:lnTo>
                  <a:lnTo>
                    <a:pt x="22567" y="237591"/>
                  </a:lnTo>
                  <a:lnTo>
                    <a:pt x="22567" y="228797"/>
                  </a:lnTo>
                  <a:lnTo>
                    <a:pt x="4114" y="197154"/>
                  </a:lnTo>
                  <a:lnTo>
                    <a:pt x="2654" y="196773"/>
                  </a:lnTo>
                  <a:close/>
                </a:path>
                <a:path w="1814195" h="242569">
                  <a:moveTo>
                    <a:pt x="22567" y="228797"/>
                  </a:moveTo>
                  <a:lnTo>
                    <a:pt x="22567" y="237591"/>
                  </a:lnTo>
                  <a:lnTo>
                    <a:pt x="27330" y="237591"/>
                  </a:lnTo>
                  <a:lnTo>
                    <a:pt x="27330" y="236397"/>
                  </a:lnTo>
                  <a:lnTo>
                    <a:pt x="22885" y="236397"/>
                  </a:lnTo>
                  <a:lnTo>
                    <a:pt x="24943" y="232870"/>
                  </a:lnTo>
                  <a:lnTo>
                    <a:pt x="22567" y="228797"/>
                  </a:lnTo>
                  <a:close/>
                </a:path>
                <a:path w="1814195" h="242569">
                  <a:moveTo>
                    <a:pt x="47231" y="196773"/>
                  </a:moveTo>
                  <a:lnTo>
                    <a:pt x="45783" y="197154"/>
                  </a:lnTo>
                  <a:lnTo>
                    <a:pt x="27330" y="228797"/>
                  </a:lnTo>
                  <a:lnTo>
                    <a:pt x="27330" y="237591"/>
                  </a:lnTo>
                  <a:lnTo>
                    <a:pt x="27699" y="237591"/>
                  </a:lnTo>
                  <a:lnTo>
                    <a:pt x="49885" y="199555"/>
                  </a:lnTo>
                  <a:lnTo>
                    <a:pt x="49504" y="198094"/>
                  </a:lnTo>
                  <a:lnTo>
                    <a:pt x="47231" y="196773"/>
                  </a:lnTo>
                  <a:close/>
                </a:path>
                <a:path w="1814195" h="242569">
                  <a:moveTo>
                    <a:pt x="24943" y="232870"/>
                  </a:moveTo>
                  <a:lnTo>
                    <a:pt x="22885" y="236397"/>
                  </a:lnTo>
                  <a:lnTo>
                    <a:pt x="27000" y="236397"/>
                  </a:lnTo>
                  <a:lnTo>
                    <a:pt x="24943" y="232870"/>
                  </a:lnTo>
                  <a:close/>
                </a:path>
                <a:path w="1814195" h="242569">
                  <a:moveTo>
                    <a:pt x="27330" y="228797"/>
                  </a:moveTo>
                  <a:lnTo>
                    <a:pt x="24943" y="232870"/>
                  </a:lnTo>
                  <a:lnTo>
                    <a:pt x="27000" y="236397"/>
                  </a:lnTo>
                  <a:lnTo>
                    <a:pt x="27330" y="236397"/>
                  </a:lnTo>
                  <a:lnTo>
                    <a:pt x="27330" y="228797"/>
                  </a:lnTo>
                  <a:close/>
                </a:path>
                <a:path w="1814195" h="242569">
                  <a:moveTo>
                    <a:pt x="1808822" y="127876"/>
                  </a:moveTo>
                  <a:lnTo>
                    <a:pt x="23634" y="127876"/>
                  </a:lnTo>
                  <a:lnTo>
                    <a:pt x="22567" y="128943"/>
                  </a:lnTo>
                  <a:lnTo>
                    <a:pt x="22567" y="228797"/>
                  </a:lnTo>
                  <a:lnTo>
                    <a:pt x="24943" y="232870"/>
                  </a:lnTo>
                  <a:lnTo>
                    <a:pt x="27320" y="228797"/>
                  </a:lnTo>
                  <a:lnTo>
                    <a:pt x="27330" y="132638"/>
                  </a:lnTo>
                  <a:lnTo>
                    <a:pt x="24942" y="132638"/>
                  </a:lnTo>
                  <a:lnTo>
                    <a:pt x="27330" y="130263"/>
                  </a:lnTo>
                  <a:lnTo>
                    <a:pt x="1808822" y="130263"/>
                  </a:lnTo>
                  <a:lnTo>
                    <a:pt x="1808822" y="127876"/>
                  </a:lnTo>
                  <a:close/>
                </a:path>
                <a:path w="1814195" h="242569">
                  <a:moveTo>
                    <a:pt x="27330" y="130263"/>
                  </a:moveTo>
                  <a:lnTo>
                    <a:pt x="24942" y="132638"/>
                  </a:lnTo>
                  <a:lnTo>
                    <a:pt x="27330" y="132638"/>
                  </a:lnTo>
                  <a:lnTo>
                    <a:pt x="27330" y="130263"/>
                  </a:lnTo>
                  <a:close/>
                </a:path>
                <a:path w="1814195" h="242569">
                  <a:moveTo>
                    <a:pt x="1813585" y="127876"/>
                  </a:moveTo>
                  <a:lnTo>
                    <a:pt x="1811210" y="127876"/>
                  </a:lnTo>
                  <a:lnTo>
                    <a:pt x="1808822" y="130263"/>
                  </a:lnTo>
                  <a:lnTo>
                    <a:pt x="27330" y="130263"/>
                  </a:lnTo>
                  <a:lnTo>
                    <a:pt x="27330" y="132638"/>
                  </a:lnTo>
                  <a:lnTo>
                    <a:pt x="1812518" y="132638"/>
                  </a:lnTo>
                  <a:lnTo>
                    <a:pt x="1813585" y="131584"/>
                  </a:lnTo>
                  <a:lnTo>
                    <a:pt x="1813585" y="127876"/>
                  </a:lnTo>
                  <a:close/>
                </a:path>
                <a:path w="1814195" h="242569">
                  <a:moveTo>
                    <a:pt x="1813585" y="0"/>
                  </a:moveTo>
                  <a:lnTo>
                    <a:pt x="1808822" y="0"/>
                  </a:lnTo>
                  <a:lnTo>
                    <a:pt x="1808822" y="130263"/>
                  </a:lnTo>
                  <a:lnTo>
                    <a:pt x="1811210" y="127876"/>
                  </a:lnTo>
                  <a:lnTo>
                    <a:pt x="1813585" y="127876"/>
                  </a:lnTo>
                  <a:lnTo>
                    <a:pt x="1813585" y="0"/>
                  </a:lnTo>
                  <a:close/>
                </a:path>
              </a:pathLst>
            </a:custGeom>
            <a:solidFill>
              <a:srgbClr val="002B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433212" y="1489886"/>
              <a:ext cx="1139825" cy="675005"/>
            </a:xfrm>
            <a:custGeom>
              <a:avLst/>
              <a:gdLst/>
              <a:ahLst/>
              <a:cxnLst/>
              <a:rect l="l" t="t" r="r" b="b"/>
              <a:pathLst>
                <a:path w="1139825" h="675005">
                  <a:moveTo>
                    <a:pt x="1139517" y="0"/>
                  </a:moveTo>
                  <a:lnTo>
                    <a:pt x="0" y="0"/>
                  </a:lnTo>
                  <a:lnTo>
                    <a:pt x="0" y="674612"/>
                  </a:lnTo>
                  <a:lnTo>
                    <a:pt x="1139517" y="674612"/>
                  </a:lnTo>
                  <a:lnTo>
                    <a:pt x="1139517" y="0"/>
                  </a:lnTo>
                  <a:close/>
                </a:path>
              </a:pathLst>
            </a:custGeom>
            <a:solidFill>
              <a:srgbClr val="F6C6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433212" y="1489887"/>
              <a:ext cx="1139825" cy="675005"/>
            </a:xfrm>
            <a:custGeom>
              <a:avLst/>
              <a:gdLst/>
              <a:ahLst/>
              <a:cxnLst/>
              <a:rect l="l" t="t" r="r" b="b"/>
              <a:pathLst>
                <a:path w="1139825" h="675005">
                  <a:moveTo>
                    <a:pt x="0" y="0"/>
                  </a:moveTo>
                  <a:lnTo>
                    <a:pt x="1139515" y="0"/>
                  </a:lnTo>
                  <a:lnTo>
                    <a:pt x="1139515" y="674610"/>
                  </a:lnTo>
                  <a:lnTo>
                    <a:pt x="0" y="674610"/>
                  </a:lnTo>
                  <a:lnTo>
                    <a:pt x="0" y="0"/>
                  </a:lnTo>
                  <a:close/>
                </a:path>
              </a:pathLst>
            </a:custGeom>
            <a:ln w="53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32119" y="1640839"/>
              <a:ext cx="954024" cy="417575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5433212" y="1489886"/>
            <a:ext cx="1139825" cy="67500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Times New Roman"/>
              <a:cs typeface="Times New Roman"/>
            </a:endParaRPr>
          </a:p>
          <a:p>
            <a:pPr marL="213995"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solidFill>
                  <a:srgbClr val="002B5D"/>
                </a:solidFill>
                <a:latin typeface="Corbel"/>
                <a:cs typeface="Corbel"/>
              </a:rPr>
              <a:t>Dizziness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2627134" y="2420239"/>
            <a:ext cx="1387475" cy="680720"/>
            <a:chOff x="2627134" y="2420239"/>
            <a:chExt cx="1387475" cy="680720"/>
          </a:xfrm>
        </p:grpSpPr>
        <p:sp>
          <p:nvSpPr>
            <p:cNvPr id="27" name="object 27" descr=""/>
            <p:cNvSpPr/>
            <p:nvPr/>
          </p:nvSpPr>
          <p:spPr>
            <a:xfrm>
              <a:off x="3768547" y="2735465"/>
              <a:ext cx="245745" cy="50165"/>
            </a:xfrm>
            <a:custGeom>
              <a:avLst/>
              <a:gdLst/>
              <a:ahLst/>
              <a:cxnLst/>
              <a:rect l="l" t="t" r="r" b="b"/>
              <a:pathLst>
                <a:path w="245745" h="50164">
                  <a:moveTo>
                    <a:pt x="236124" y="24942"/>
                  </a:moveTo>
                  <a:lnTo>
                    <a:pt x="200418" y="45770"/>
                  </a:lnTo>
                  <a:lnTo>
                    <a:pt x="200037" y="47231"/>
                  </a:lnTo>
                  <a:lnTo>
                    <a:pt x="201358" y="49504"/>
                  </a:lnTo>
                  <a:lnTo>
                    <a:pt x="202819" y="49885"/>
                  </a:lnTo>
                  <a:lnTo>
                    <a:pt x="241508" y="27317"/>
                  </a:lnTo>
                  <a:lnTo>
                    <a:pt x="240855" y="27317"/>
                  </a:lnTo>
                  <a:lnTo>
                    <a:pt x="240855" y="27000"/>
                  </a:lnTo>
                  <a:lnTo>
                    <a:pt x="239649" y="27000"/>
                  </a:lnTo>
                  <a:lnTo>
                    <a:pt x="236124" y="24942"/>
                  </a:lnTo>
                  <a:close/>
                </a:path>
                <a:path w="245745" h="50164">
                  <a:moveTo>
                    <a:pt x="232033" y="22555"/>
                  </a:moveTo>
                  <a:lnTo>
                    <a:pt x="0" y="22555"/>
                  </a:lnTo>
                  <a:lnTo>
                    <a:pt x="0" y="27317"/>
                  </a:lnTo>
                  <a:lnTo>
                    <a:pt x="232051" y="27317"/>
                  </a:lnTo>
                  <a:lnTo>
                    <a:pt x="236122" y="24942"/>
                  </a:lnTo>
                  <a:lnTo>
                    <a:pt x="232033" y="22555"/>
                  </a:lnTo>
                  <a:close/>
                </a:path>
                <a:path w="245745" h="50164">
                  <a:moveTo>
                    <a:pt x="241486" y="22555"/>
                  </a:moveTo>
                  <a:lnTo>
                    <a:pt x="240855" y="22555"/>
                  </a:lnTo>
                  <a:lnTo>
                    <a:pt x="240855" y="27317"/>
                  </a:lnTo>
                  <a:lnTo>
                    <a:pt x="241508" y="27317"/>
                  </a:lnTo>
                  <a:lnTo>
                    <a:pt x="245579" y="24942"/>
                  </a:lnTo>
                  <a:lnTo>
                    <a:pt x="241486" y="22555"/>
                  </a:lnTo>
                  <a:close/>
                </a:path>
                <a:path w="245745" h="50164">
                  <a:moveTo>
                    <a:pt x="239649" y="22885"/>
                  </a:moveTo>
                  <a:lnTo>
                    <a:pt x="236124" y="24942"/>
                  </a:lnTo>
                  <a:lnTo>
                    <a:pt x="239649" y="27000"/>
                  </a:lnTo>
                  <a:lnTo>
                    <a:pt x="239649" y="22885"/>
                  </a:lnTo>
                  <a:close/>
                </a:path>
                <a:path w="245745" h="50164">
                  <a:moveTo>
                    <a:pt x="240855" y="22885"/>
                  </a:moveTo>
                  <a:lnTo>
                    <a:pt x="239649" y="22885"/>
                  </a:lnTo>
                  <a:lnTo>
                    <a:pt x="239649" y="27000"/>
                  </a:lnTo>
                  <a:lnTo>
                    <a:pt x="240855" y="27000"/>
                  </a:lnTo>
                  <a:lnTo>
                    <a:pt x="240855" y="22885"/>
                  </a:lnTo>
                  <a:close/>
                </a:path>
                <a:path w="245745" h="50164">
                  <a:moveTo>
                    <a:pt x="202819" y="0"/>
                  </a:moveTo>
                  <a:lnTo>
                    <a:pt x="201358" y="381"/>
                  </a:lnTo>
                  <a:lnTo>
                    <a:pt x="200037" y="2654"/>
                  </a:lnTo>
                  <a:lnTo>
                    <a:pt x="200418" y="4102"/>
                  </a:lnTo>
                  <a:lnTo>
                    <a:pt x="236124" y="24942"/>
                  </a:lnTo>
                  <a:lnTo>
                    <a:pt x="239649" y="22885"/>
                  </a:lnTo>
                  <a:lnTo>
                    <a:pt x="240855" y="22885"/>
                  </a:lnTo>
                  <a:lnTo>
                    <a:pt x="240855" y="22555"/>
                  </a:lnTo>
                  <a:lnTo>
                    <a:pt x="241486" y="22555"/>
                  </a:lnTo>
                  <a:lnTo>
                    <a:pt x="202819" y="0"/>
                  </a:lnTo>
                  <a:close/>
                </a:path>
              </a:pathLst>
            </a:custGeom>
            <a:solidFill>
              <a:srgbClr val="002B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629992" y="2423095"/>
              <a:ext cx="1139825" cy="675005"/>
            </a:xfrm>
            <a:custGeom>
              <a:avLst/>
              <a:gdLst/>
              <a:ahLst/>
              <a:cxnLst/>
              <a:rect l="l" t="t" r="r" b="b"/>
              <a:pathLst>
                <a:path w="1139825" h="675005">
                  <a:moveTo>
                    <a:pt x="1139517" y="0"/>
                  </a:moveTo>
                  <a:lnTo>
                    <a:pt x="0" y="0"/>
                  </a:lnTo>
                  <a:lnTo>
                    <a:pt x="0" y="674612"/>
                  </a:lnTo>
                  <a:lnTo>
                    <a:pt x="1139517" y="674612"/>
                  </a:lnTo>
                  <a:lnTo>
                    <a:pt x="1139517" y="0"/>
                  </a:lnTo>
                  <a:close/>
                </a:path>
              </a:pathLst>
            </a:custGeom>
            <a:solidFill>
              <a:srgbClr val="F6C6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629992" y="2423096"/>
              <a:ext cx="1139825" cy="675005"/>
            </a:xfrm>
            <a:custGeom>
              <a:avLst/>
              <a:gdLst/>
              <a:ahLst/>
              <a:cxnLst/>
              <a:rect l="l" t="t" r="r" b="b"/>
              <a:pathLst>
                <a:path w="1139825" h="675005">
                  <a:moveTo>
                    <a:pt x="0" y="0"/>
                  </a:moveTo>
                  <a:lnTo>
                    <a:pt x="1139515" y="0"/>
                  </a:lnTo>
                  <a:lnTo>
                    <a:pt x="1139515" y="674610"/>
                  </a:lnTo>
                  <a:lnTo>
                    <a:pt x="0" y="674610"/>
                  </a:lnTo>
                  <a:lnTo>
                    <a:pt x="0" y="0"/>
                  </a:lnTo>
                  <a:close/>
                </a:path>
              </a:pathLst>
            </a:custGeom>
            <a:ln w="53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1111" y="2472944"/>
              <a:ext cx="844296" cy="417575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49879" y="2664968"/>
              <a:ext cx="710183" cy="417575"/>
            </a:xfrm>
            <a:prstGeom prst="rect">
              <a:avLst/>
            </a:prstGeom>
          </p:spPr>
        </p:pic>
      </p:grpSp>
      <p:sp>
        <p:nvSpPr>
          <p:cNvPr id="32" name="object 32" descr=""/>
          <p:cNvSpPr txBox="1"/>
          <p:nvPr/>
        </p:nvSpPr>
        <p:spPr>
          <a:xfrm>
            <a:off x="2629992" y="2423095"/>
            <a:ext cx="1139825" cy="675005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marL="337185" marR="281305" indent="-50800">
              <a:lnSpc>
                <a:spcPts val="1510"/>
              </a:lnSpc>
              <a:spcBef>
                <a:spcPts val="1080"/>
              </a:spcBef>
            </a:pPr>
            <a:r>
              <a:rPr dirty="0" sz="1400" spc="-10">
                <a:solidFill>
                  <a:srgbClr val="002B5D"/>
                </a:solidFill>
                <a:latin typeface="Corbel"/>
                <a:cs typeface="Corbel"/>
              </a:rPr>
              <a:t>Sweaty Palms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4028744" y="2420239"/>
            <a:ext cx="1387475" cy="680720"/>
            <a:chOff x="4028744" y="2420239"/>
            <a:chExt cx="1387475" cy="680720"/>
          </a:xfrm>
        </p:grpSpPr>
        <p:sp>
          <p:nvSpPr>
            <p:cNvPr id="34" name="object 34" descr=""/>
            <p:cNvSpPr/>
            <p:nvPr/>
          </p:nvSpPr>
          <p:spPr>
            <a:xfrm>
              <a:off x="5170144" y="2735465"/>
              <a:ext cx="245745" cy="50165"/>
            </a:xfrm>
            <a:custGeom>
              <a:avLst/>
              <a:gdLst/>
              <a:ahLst/>
              <a:cxnLst/>
              <a:rect l="l" t="t" r="r" b="b"/>
              <a:pathLst>
                <a:path w="245745" h="50164">
                  <a:moveTo>
                    <a:pt x="42760" y="0"/>
                  </a:moveTo>
                  <a:lnTo>
                    <a:pt x="0" y="24942"/>
                  </a:lnTo>
                  <a:lnTo>
                    <a:pt x="42760" y="49885"/>
                  </a:lnTo>
                  <a:lnTo>
                    <a:pt x="44208" y="49504"/>
                  </a:lnTo>
                  <a:lnTo>
                    <a:pt x="45542" y="47231"/>
                  </a:lnTo>
                  <a:lnTo>
                    <a:pt x="45161" y="45770"/>
                  </a:lnTo>
                  <a:lnTo>
                    <a:pt x="13518" y="27317"/>
                  </a:lnTo>
                  <a:lnTo>
                    <a:pt x="4724" y="27317"/>
                  </a:lnTo>
                  <a:lnTo>
                    <a:pt x="4724" y="22555"/>
                  </a:lnTo>
                  <a:lnTo>
                    <a:pt x="13536" y="22555"/>
                  </a:lnTo>
                  <a:lnTo>
                    <a:pt x="45161" y="4102"/>
                  </a:lnTo>
                  <a:lnTo>
                    <a:pt x="45542" y="2654"/>
                  </a:lnTo>
                  <a:lnTo>
                    <a:pt x="44208" y="381"/>
                  </a:lnTo>
                  <a:lnTo>
                    <a:pt x="42760" y="0"/>
                  </a:lnTo>
                  <a:close/>
                </a:path>
                <a:path w="245745" h="50164">
                  <a:moveTo>
                    <a:pt x="13536" y="22555"/>
                  </a:moveTo>
                  <a:lnTo>
                    <a:pt x="4724" y="22555"/>
                  </a:lnTo>
                  <a:lnTo>
                    <a:pt x="4724" y="27317"/>
                  </a:lnTo>
                  <a:lnTo>
                    <a:pt x="13518" y="27317"/>
                  </a:lnTo>
                  <a:lnTo>
                    <a:pt x="12974" y="27000"/>
                  </a:lnTo>
                  <a:lnTo>
                    <a:pt x="5918" y="27000"/>
                  </a:lnTo>
                  <a:lnTo>
                    <a:pt x="5918" y="22885"/>
                  </a:lnTo>
                  <a:lnTo>
                    <a:pt x="12970" y="22885"/>
                  </a:lnTo>
                  <a:lnTo>
                    <a:pt x="13536" y="22555"/>
                  </a:lnTo>
                  <a:close/>
                </a:path>
                <a:path w="245745" h="50164">
                  <a:moveTo>
                    <a:pt x="245579" y="22555"/>
                  </a:moveTo>
                  <a:lnTo>
                    <a:pt x="13536" y="22555"/>
                  </a:lnTo>
                  <a:lnTo>
                    <a:pt x="9446" y="24942"/>
                  </a:lnTo>
                  <a:lnTo>
                    <a:pt x="13518" y="27317"/>
                  </a:lnTo>
                  <a:lnTo>
                    <a:pt x="245579" y="27317"/>
                  </a:lnTo>
                  <a:lnTo>
                    <a:pt x="245579" y="22555"/>
                  </a:lnTo>
                  <a:close/>
                </a:path>
                <a:path w="245745" h="50164">
                  <a:moveTo>
                    <a:pt x="5918" y="22885"/>
                  </a:moveTo>
                  <a:lnTo>
                    <a:pt x="5918" y="27000"/>
                  </a:lnTo>
                  <a:lnTo>
                    <a:pt x="9444" y="24942"/>
                  </a:lnTo>
                  <a:lnTo>
                    <a:pt x="5918" y="22885"/>
                  </a:lnTo>
                  <a:close/>
                </a:path>
                <a:path w="245745" h="50164">
                  <a:moveTo>
                    <a:pt x="9446" y="24942"/>
                  </a:moveTo>
                  <a:lnTo>
                    <a:pt x="5918" y="27000"/>
                  </a:lnTo>
                  <a:lnTo>
                    <a:pt x="12974" y="27000"/>
                  </a:lnTo>
                  <a:lnTo>
                    <a:pt x="9446" y="24942"/>
                  </a:lnTo>
                  <a:close/>
                </a:path>
                <a:path w="245745" h="50164">
                  <a:moveTo>
                    <a:pt x="12970" y="22885"/>
                  </a:moveTo>
                  <a:lnTo>
                    <a:pt x="5918" y="22885"/>
                  </a:lnTo>
                  <a:lnTo>
                    <a:pt x="9446" y="24942"/>
                  </a:lnTo>
                  <a:lnTo>
                    <a:pt x="12970" y="22885"/>
                  </a:lnTo>
                  <a:close/>
                </a:path>
              </a:pathLst>
            </a:custGeom>
            <a:solidFill>
              <a:srgbClr val="002B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031602" y="2423095"/>
              <a:ext cx="1139825" cy="675005"/>
            </a:xfrm>
            <a:custGeom>
              <a:avLst/>
              <a:gdLst/>
              <a:ahLst/>
              <a:cxnLst/>
              <a:rect l="l" t="t" r="r" b="b"/>
              <a:pathLst>
                <a:path w="1139825" h="675005">
                  <a:moveTo>
                    <a:pt x="1139517" y="0"/>
                  </a:moveTo>
                  <a:lnTo>
                    <a:pt x="0" y="0"/>
                  </a:lnTo>
                  <a:lnTo>
                    <a:pt x="0" y="674612"/>
                  </a:lnTo>
                  <a:lnTo>
                    <a:pt x="1139517" y="674612"/>
                  </a:lnTo>
                  <a:lnTo>
                    <a:pt x="1139517" y="0"/>
                  </a:lnTo>
                  <a:close/>
                </a:path>
              </a:pathLst>
            </a:custGeom>
            <a:solidFill>
              <a:srgbClr val="99C8E9">
                <a:alpha val="7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031602" y="2423096"/>
              <a:ext cx="1139825" cy="675005"/>
            </a:xfrm>
            <a:custGeom>
              <a:avLst/>
              <a:gdLst/>
              <a:ahLst/>
              <a:cxnLst/>
              <a:rect l="l" t="t" r="r" b="b"/>
              <a:pathLst>
                <a:path w="1139825" h="675005">
                  <a:moveTo>
                    <a:pt x="0" y="0"/>
                  </a:moveTo>
                  <a:lnTo>
                    <a:pt x="1139515" y="0"/>
                  </a:lnTo>
                  <a:lnTo>
                    <a:pt x="1139515" y="674610"/>
                  </a:lnTo>
                  <a:lnTo>
                    <a:pt x="0" y="674610"/>
                  </a:lnTo>
                  <a:lnTo>
                    <a:pt x="0" y="0"/>
                  </a:lnTo>
                  <a:close/>
                </a:path>
              </a:pathLst>
            </a:custGeom>
            <a:ln w="53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79975" y="2573528"/>
              <a:ext cx="454151" cy="417575"/>
            </a:xfrm>
            <a:prstGeom prst="rect">
              <a:avLst/>
            </a:prstGeom>
          </p:spPr>
        </p:pic>
      </p:grpSp>
      <p:sp>
        <p:nvSpPr>
          <p:cNvPr id="38" name="object 38" descr=""/>
          <p:cNvSpPr txBox="1"/>
          <p:nvPr/>
        </p:nvSpPr>
        <p:spPr>
          <a:xfrm>
            <a:off x="4495800" y="2623819"/>
            <a:ext cx="2247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solidFill>
                  <a:srgbClr val="002B5D"/>
                </a:solidFill>
                <a:latin typeface="Corbel"/>
                <a:cs typeface="Corbel"/>
              </a:rPr>
              <a:t>BS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2947009" y="2423095"/>
            <a:ext cx="3625850" cy="938530"/>
            <a:chOff x="2947009" y="2423095"/>
            <a:chExt cx="3625850" cy="938530"/>
          </a:xfrm>
        </p:grpSpPr>
        <p:sp>
          <p:nvSpPr>
            <p:cNvPr id="40" name="object 40" descr=""/>
            <p:cNvSpPr/>
            <p:nvPr/>
          </p:nvSpPr>
          <p:spPr>
            <a:xfrm>
              <a:off x="2947009" y="3119069"/>
              <a:ext cx="1787525" cy="242570"/>
            </a:xfrm>
            <a:custGeom>
              <a:avLst/>
              <a:gdLst/>
              <a:ahLst/>
              <a:cxnLst/>
              <a:rect l="l" t="t" r="r" b="b"/>
              <a:pathLst>
                <a:path w="1787525" h="242570">
                  <a:moveTo>
                    <a:pt x="1759737" y="109677"/>
                  </a:moveTo>
                  <a:lnTo>
                    <a:pt x="1066" y="109677"/>
                  </a:lnTo>
                  <a:lnTo>
                    <a:pt x="0" y="110744"/>
                  </a:lnTo>
                  <a:lnTo>
                    <a:pt x="0" y="242316"/>
                  </a:lnTo>
                  <a:lnTo>
                    <a:pt x="4762" y="242316"/>
                  </a:lnTo>
                  <a:lnTo>
                    <a:pt x="4762" y="114439"/>
                  </a:lnTo>
                  <a:lnTo>
                    <a:pt x="2387" y="114439"/>
                  </a:lnTo>
                  <a:lnTo>
                    <a:pt x="4762" y="112064"/>
                  </a:lnTo>
                  <a:lnTo>
                    <a:pt x="1759737" y="112064"/>
                  </a:lnTo>
                  <a:lnTo>
                    <a:pt x="1759737" y="109677"/>
                  </a:lnTo>
                  <a:close/>
                </a:path>
                <a:path w="1787525" h="242570">
                  <a:moveTo>
                    <a:pt x="4762" y="112064"/>
                  </a:moveTo>
                  <a:lnTo>
                    <a:pt x="2387" y="114439"/>
                  </a:lnTo>
                  <a:lnTo>
                    <a:pt x="4762" y="114439"/>
                  </a:lnTo>
                  <a:lnTo>
                    <a:pt x="4762" y="112064"/>
                  </a:lnTo>
                  <a:close/>
                </a:path>
                <a:path w="1787525" h="242570">
                  <a:moveTo>
                    <a:pt x="1764487" y="109677"/>
                  </a:moveTo>
                  <a:lnTo>
                    <a:pt x="1762112" y="109677"/>
                  </a:lnTo>
                  <a:lnTo>
                    <a:pt x="1759737" y="112064"/>
                  </a:lnTo>
                  <a:lnTo>
                    <a:pt x="4762" y="112064"/>
                  </a:lnTo>
                  <a:lnTo>
                    <a:pt x="4762" y="114439"/>
                  </a:lnTo>
                  <a:lnTo>
                    <a:pt x="1763420" y="114439"/>
                  </a:lnTo>
                  <a:lnTo>
                    <a:pt x="1764487" y="113372"/>
                  </a:lnTo>
                  <a:lnTo>
                    <a:pt x="1764487" y="109677"/>
                  </a:lnTo>
                  <a:close/>
                </a:path>
                <a:path w="1787525" h="242570">
                  <a:moveTo>
                    <a:pt x="1762112" y="9457"/>
                  </a:moveTo>
                  <a:lnTo>
                    <a:pt x="1759737" y="13528"/>
                  </a:lnTo>
                  <a:lnTo>
                    <a:pt x="1759737" y="112064"/>
                  </a:lnTo>
                  <a:lnTo>
                    <a:pt x="1762112" y="109677"/>
                  </a:lnTo>
                  <a:lnTo>
                    <a:pt x="1764487" y="109677"/>
                  </a:lnTo>
                  <a:lnTo>
                    <a:pt x="1764487" y="13528"/>
                  </a:lnTo>
                  <a:lnTo>
                    <a:pt x="1762112" y="9457"/>
                  </a:lnTo>
                  <a:close/>
                </a:path>
                <a:path w="1787525" h="242570">
                  <a:moveTo>
                    <a:pt x="1762112" y="0"/>
                  </a:moveTo>
                  <a:lnTo>
                    <a:pt x="1737169" y="42773"/>
                  </a:lnTo>
                  <a:lnTo>
                    <a:pt x="1737550" y="44221"/>
                  </a:lnTo>
                  <a:lnTo>
                    <a:pt x="1739823" y="45554"/>
                  </a:lnTo>
                  <a:lnTo>
                    <a:pt x="1741284" y="45161"/>
                  </a:lnTo>
                  <a:lnTo>
                    <a:pt x="1759737" y="13528"/>
                  </a:lnTo>
                  <a:lnTo>
                    <a:pt x="1759737" y="4737"/>
                  </a:lnTo>
                  <a:lnTo>
                    <a:pt x="1764874" y="4737"/>
                  </a:lnTo>
                  <a:lnTo>
                    <a:pt x="1762112" y="0"/>
                  </a:lnTo>
                  <a:close/>
                </a:path>
                <a:path w="1787525" h="242570">
                  <a:moveTo>
                    <a:pt x="1764874" y="4737"/>
                  </a:moveTo>
                  <a:lnTo>
                    <a:pt x="1764487" y="4737"/>
                  </a:lnTo>
                  <a:lnTo>
                    <a:pt x="1764487" y="13528"/>
                  </a:lnTo>
                  <a:lnTo>
                    <a:pt x="1782940" y="45161"/>
                  </a:lnTo>
                  <a:lnTo>
                    <a:pt x="1784400" y="45554"/>
                  </a:lnTo>
                  <a:lnTo>
                    <a:pt x="1786674" y="44221"/>
                  </a:lnTo>
                  <a:lnTo>
                    <a:pt x="1787055" y="42773"/>
                  </a:lnTo>
                  <a:lnTo>
                    <a:pt x="1764874" y="4737"/>
                  </a:lnTo>
                  <a:close/>
                </a:path>
                <a:path w="1787525" h="242570">
                  <a:moveTo>
                    <a:pt x="1764487" y="4737"/>
                  </a:moveTo>
                  <a:lnTo>
                    <a:pt x="1759737" y="4737"/>
                  </a:lnTo>
                  <a:lnTo>
                    <a:pt x="1759737" y="13528"/>
                  </a:lnTo>
                  <a:lnTo>
                    <a:pt x="1762112" y="9457"/>
                  </a:lnTo>
                  <a:lnTo>
                    <a:pt x="1760054" y="5930"/>
                  </a:lnTo>
                  <a:lnTo>
                    <a:pt x="1764487" y="5930"/>
                  </a:lnTo>
                  <a:lnTo>
                    <a:pt x="1764487" y="4737"/>
                  </a:lnTo>
                  <a:close/>
                </a:path>
                <a:path w="1787525" h="242570">
                  <a:moveTo>
                    <a:pt x="1764487" y="5930"/>
                  </a:moveTo>
                  <a:lnTo>
                    <a:pt x="1764169" y="5930"/>
                  </a:lnTo>
                  <a:lnTo>
                    <a:pt x="1762112" y="9457"/>
                  </a:lnTo>
                  <a:lnTo>
                    <a:pt x="1764487" y="13528"/>
                  </a:lnTo>
                  <a:lnTo>
                    <a:pt x="1764487" y="5930"/>
                  </a:lnTo>
                  <a:close/>
                </a:path>
                <a:path w="1787525" h="242570">
                  <a:moveTo>
                    <a:pt x="1764169" y="5930"/>
                  </a:moveTo>
                  <a:lnTo>
                    <a:pt x="1760054" y="5930"/>
                  </a:lnTo>
                  <a:lnTo>
                    <a:pt x="1762112" y="9457"/>
                  </a:lnTo>
                  <a:lnTo>
                    <a:pt x="1764169" y="5930"/>
                  </a:lnTo>
                  <a:close/>
                </a:path>
              </a:pathLst>
            </a:custGeom>
            <a:solidFill>
              <a:srgbClr val="002C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5433212" y="2423095"/>
              <a:ext cx="1139825" cy="675005"/>
            </a:xfrm>
            <a:custGeom>
              <a:avLst/>
              <a:gdLst/>
              <a:ahLst/>
              <a:cxnLst/>
              <a:rect l="l" t="t" r="r" b="b"/>
              <a:pathLst>
                <a:path w="1139825" h="675005">
                  <a:moveTo>
                    <a:pt x="1139517" y="0"/>
                  </a:moveTo>
                  <a:lnTo>
                    <a:pt x="0" y="0"/>
                  </a:lnTo>
                  <a:lnTo>
                    <a:pt x="0" y="674612"/>
                  </a:lnTo>
                  <a:lnTo>
                    <a:pt x="1139517" y="674612"/>
                  </a:lnTo>
                  <a:lnTo>
                    <a:pt x="1139517" y="0"/>
                  </a:lnTo>
                  <a:close/>
                </a:path>
              </a:pathLst>
            </a:custGeom>
            <a:solidFill>
              <a:srgbClr val="FECC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22976" y="2472944"/>
              <a:ext cx="1005840" cy="417575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27192" y="2664968"/>
              <a:ext cx="563879" cy="417575"/>
            </a:xfrm>
            <a:prstGeom prst="rect">
              <a:avLst/>
            </a:prstGeom>
          </p:spPr>
        </p:pic>
      </p:grpSp>
      <p:sp>
        <p:nvSpPr>
          <p:cNvPr id="44" name="object 44" descr=""/>
          <p:cNvSpPr txBox="1"/>
          <p:nvPr/>
        </p:nvSpPr>
        <p:spPr>
          <a:xfrm>
            <a:off x="5639041" y="2523236"/>
            <a:ext cx="737870" cy="43116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203200" marR="5080" indent="-203835">
              <a:lnSpc>
                <a:spcPts val="1510"/>
              </a:lnSpc>
              <a:spcBef>
                <a:spcPts val="290"/>
              </a:spcBef>
            </a:pPr>
            <a:r>
              <a:rPr dirty="0" sz="1400" spc="-10">
                <a:solidFill>
                  <a:srgbClr val="002B5D"/>
                </a:solidFill>
                <a:latin typeface="Corbel"/>
                <a:cs typeface="Corbel"/>
              </a:rPr>
              <a:t>Unsteady </a:t>
            </a:r>
            <a:r>
              <a:rPr dirty="0" sz="1400" spc="-20">
                <a:solidFill>
                  <a:srgbClr val="002B5D"/>
                </a:solidFill>
                <a:latin typeface="Corbel"/>
                <a:cs typeface="Corbel"/>
              </a:rPr>
              <a:t>Gait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2627134" y="3353460"/>
            <a:ext cx="1387475" cy="680720"/>
            <a:chOff x="2627134" y="3353460"/>
            <a:chExt cx="1387475" cy="680720"/>
          </a:xfrm>
        </p:grpSpPr>
        <p:sp>
          <p:nvSpPr>
            <p:cNvPr id="46" name="object 46" descr=""/>
            <p:cNvSpPr/>
            <p:nvPr/>
          </p:nvSpPr>
          <p:spPr>
            <a:xfrm>
              <a:off x="3768547" y="3668674"/>
              <a:ext cx="245745" cy="50165"/>
            </a:xfrm>
            <a:custGeom>
              <a:avLst/>
              <a:gdLst/>
              <a:ahLst/>
              <a:cxnLst/>
              <a:rect l="l" t="t" r="r" b="b"/>
              <a:pathLst>
                <a:path w="245745" h="50164">
                  <a:moveTo>
                    <a:pt x="236122" y="24942"/>
                  </a:moveTo>
                  <a:lnTo>
                    <a:pt x="200418" y="45770"/>
                  </a:lnTo>
                  <a:lnTo>
                    <a:pt x="200037" y="47231"/>
                  </a:lnTo>
                  <a:lnTo>
                    <a:pt x="201358" y="49504"/>
                  </a:lnTo>
                  <a:lnTo>
                    <a:pt x="202819" y="49885"/>
                  </a:lnTo>
                  <a:lnTo>
                    <a:pt x="241486" y="27330"/>
                  </a:lnTo>
                  <a:lnTo>
                    <a:pt x="240855" y="27330"/>
                  </a:lnTo>
                  <a:lnTo>
                    <a:pt x="240855" y="27000"/>
                  </a:lnTo>
                  <a:lnTo>
                    <a:pt x="239649" y="27000"/>
                  </a:lnTo>
                  <a:lnTo>
                    <a:pt x="236122" y="24942"/>
                  </a:lnTo>
                  <a:close/>
                </a:path>
                <a:path w="245745" h="50164">
                  <a:moveTo>
                    <a:pt x="232051" y="22567"/>
                  </a:moveTo>
                  <a:lnTo>
                    <a:pt x="0" y="22567"/>
                  </a:lnTo>
                  <a:lnTo>
                    <a:pt x="0" y="27330"/>
                  </a:lnTo>
                  <a:lnTo>
                    <a:pt x="232029" y="27330"/>
                  </a:lnTo>
                  <a:lnTo>
                    <a:pt x="236122" y="24942"/>
                  </a:lnTo>
                  <a:lnTo>
                    <a:pt x="232051" y="22567"/>
                  </a:lnTo>
                  <a:close/>
                </a:path>
                <a:path w="245745" h="50164">
                  <a:moveTo>
                    <a:pt x="241508" y="22567"/>
                  </a:moveTo>
                  <a:lnTo>
                    <a:pt x="240855" y="22567"/>
                  </a:lnTo>
                  <a:lnTo>
                    <a:pt x="240855" y="27330"/>
                  </a:lnTo>
                  <a:lnTo>
                    <a:pt x="241486" y="27330"/>
                  </a:lnTo>
                  <a:lnTo>
                    <a:pt x="245579" y="24942"/>
                  </a:lnTo>
                  <a:lnTo>
                    <a:pt x="241508" y="22567"/>
                  </a:lnTo>
                  <a:close/>
                </a:path>
                <a:path w="245745" h="50164">
                  <a:moveTo>
                    <a:pt x="239649" y="22885"/>
                  </a:moveTo>
                  <a:lnTo>
                    <a:pt x="236122" y="24942"/>
                  </a:lnTo>
                  <a:lnTo>
                    <a:pt x="239649" y="27000"/>
                  </a:lnTo>
                  <a:lnTo>
                    <a:pt x="239649" y="22885"/>
                  </a:lnTo>
                  <a:close/>
                </a:path>
                <a:path w="245745" h="50164">
                  <a:moveTo>
                    <a:pt x="240855" y="22885"/>
                  </a:moveTo>
                  <a:lnTo>
                    <a:pt x="239649" y="22885"/>
                  </a:lnTo>
                  <a:lnTo>
                    <a:pt x="239649" y="27000"/>
                  </a:lnTo>
                  <a:lnTo>
                    <a:pt x="240855" y="27000"/>
                  </a:lnTo>
                  <a:lnTo>
                    <a:pt x="240855" y="22885"/>
                  </a:lnTo>
                  <a:close/>
                </a:path>
                <a:path w="245745" h="50164">
                  <a:moveTo>
                    <a:pt x="202819" y="0"/>
                  </a:moveTo>
                  <a:lnTo>
                    <a:pt x="201358" y="380"/>
                  </a:lnTo>
                  <a:lnTo>
                    <a:pt x="200037" y="2654"/>
                  </a:lnTo>
                  <a:lnTo>
                    <a:pt x="200418" y="4114"/>
                  </a:lnTo>
                  <a:lnTo>
                    <a:pt x="236122" y="24942"/>
                  </a:lnTo>
                  <a:lnTo>
                    <a:pt x="239649" y="22885"/>
                  </a:lnTo>
                  <a:lnTo>
                    <a:pt x="240855" y="22885"/>
                  </a:lnTo>
                  <a:lnTo>
                    <a:pt x="240855" y="22567"/>
                  </a:lnTo>
                  <a:lnTo>
                    <a:pt x="241508" y="22567"/>
                  </a:lnTo>
                  <a:lnTo>
                    <a:pt x="202819" y="0"/>
                  </a:lnTo>
                  <a:close/>
                </a:path>
              </a:pathLst>
            </a:custGeom>
            <a:solidFill>
              <a:srgbClr val="002B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629992" y="3356317"/>
              <a:ext cx="1139825" cy="675005"/>
            </a:xfrm>
            <a:custGeom>
              <a:avLst/>
              <a:gdLst/>
              <a:ahLst/>
              <a:cxnLst/>
              <a:rect l="l" t="t" r="r" b="b"/>
              <a:pathLst>
                <a:path w="1139825" h="675004">
                  <a:moveTo>
                    <a:pt x="1139517" y="0"/>
                  </a:moveTo>
                  <a:lnTo>
                    <a:pt x="0" y="0"/>
                  </a:lnTo>
                  <a:lnTo>
                    <a:pt x="0" y="674611"/>
                  </a:lnTo>
                  <a:lnTo>
                    <a:pt x="1139517" y="674611"/>
                  </a:lnTo>
                  <a:lnTo>
                    <a:pt x="1139517" y="0"/>
                  </a:lnTo>
                  <a:close/>
                </a:path>
              </a:pathLst>
            </a:custGeom>
            <a:solidFill>
              <a:srgbClr val="F6C6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629992" y="3356317"/>
              <a:ext cx="1139825" cy="675005"/>
            </a:xfrm>
            <a:custGeom>
              <a:avLst/>
              <a:gdLst/>
              <a:ahLst/>
              <a:cxnLst/>
              <a:rect l="l" t="t" r="r" b="b"/>
              <a:pathLst>
                <a:path w="1139825" h="675004">
                  <a:moveTo>
                    <a:pt x="0" y="0"/>
                  </a:moveTo>
                  <a:lnTo>
                    <a:pt x="1139515" y="0"/>
                  </a:lnTo>
                  <a:lnTo>
                    <a:pt x="1139515" y="674610"/>
                  </a:lnTo>
                  <a:lnTo>
                    <a:pt x="0" y="674610"/>
                  </a:lnTo>
                  <a:lnTo>
                    <a:pt x="0" y="0"/>
                  </a:lnTo>
                  <a:close/>
                </a:path>
              </a:pathLst>
            </a:custGeom>
            <a:ln w="53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48711" y="3506216"/>
              <a:ext cx="1112519" cy="417576"/>
            </a:xfrm>
            <a:prstGeom prst="rect">
              <a:avLst/>
            </a:prstGeom>
          </p:spPr>
        </p:pic>
      </p:grpSp>
      <p:sp>
        <p:nvSpPr>
          <p:cNvPr id="50" name="object 50" descr=""/>
          <p:cNvSpPr txBox="1"/>
          <p:nvPr/>
        </p:nvSpPr>
        <p:spPr>
          <a:xfrm>
            <a:off x="2629992" y="3356318"/>
            <a:ext cx="1139825" cy="67500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endParaRPr sz="1400">
              <a:latin typeface="Times New Roman"/>
              <a:cs typeface="Times New Roman"/>
            </a:endParaRPr>
          </a:p>
          <a:p>
            <a:pPr marL="134620">
              <a:lnSpc>
                <a:spcPct val="100000"/>
              </a:lnSpc>
            </a:pPr>
            <a:r>
              <a:rPr dirty="0" sz="1400" spc="-10">
                <a:solidFill>
                  <a:srgbClr val="002B5D"/>
                </a:solidFill>
                <a:latin typeface="Corbel"/>
                <a:cs typeface="Corbel"/>
              </a:rPr>
              <a:t>Drowsiness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51" name="object 51" descr=""/>
          <p:cNvGrpSpPr/>
          <p:nvPr/>
        </p:nvGrpSpPr>
        <p:grpSpPr>
          <a:xfrm>
            <a:off x="4028744" y="3353460"/>
            <a:ext cx="1387475" cy="680720"/>
            <a:chOff x="4028744" y="3353460"/>
            <a:chExt cx="1387475" cy="680720"/>
          </a:xfrm>
        </p:grpSpPr>
        <p:sp>
          <p:nvSpPr>
            <p:cNvPr id="52" name="object 52" descr=""/>
            <p:cNvSpPr/>
            <p:nvPr/>
          </p:nvSpPr>
          <p:spPr>
            <a:xfrm>
              <a:off x="5170144" y="3668674"/>
              <a:ext cx="245745" cy="50165"/>
            </a:xfrm>
            <a:custGeom>
              <a:avLst/>
              <a:gdLst/>
              <a:ahLst/>
              <a:cxnLst/>
              <a:rect l="l" t="t" r="r" b="b"/>
              <a:pathLst>
                <a:path w="245745" h="50164">
                  <a:moveTo>
                    <a:pt x="42760" y="0"/>
                  </a:moveTo>
                  <a:lnTo>
                    <a:pt x="0" y="24942"/>
                  </a:lnTo>
                  <a:lnTo>
                    <a:pt x="42760" y="49885"/>
                  </a:lnTo>
                  <a:lnTo>
                    <a:pt x="44208" y="49504"/>
                  </a:lnTo>
                  <a:lnTo>
                    <a:pt x="45542" y="47231"/>
                  </a:lnTo>
                  <a:lnTo>
                    <a:pt x="45161" y="45770"/>
                  </a:lnTo>
                  <a:lnTo>
                    <a:pt x="13540" y="27330"/>
                  </a:lnTo>
                  <a:lnTo>
                    <a:pt x="4724" y="27330"/>
                  </a:lnTo>
                  <a:lnTo>
                    <a:pt x="4724" y="22567"/>
                  </a:lnTo>
                  <a:lnTo>
                    <a:pt x="13518" y="22567"/>
                  </a:lnTo>
                  <a:lnTo>
                    <a:pt x="45161" y="4114"/>
                  </a:lnTo>
                  <a:lnTo>
                    <a:pt x="45542" y="2654"/>
                  </a:lnTo>
                  <a:lnTo>
                    <a:pt x="44208" y="380"/>
                  </a:lnTo>
                  <a:lnTo>
                    <a:pt x="42760" y="0"/>
                  </a:lnTo>
                  <a:close/>
                </a:path>
                <a:path w="245745" h="50164">
                  <a:moveTo>
                    <a:pt x="13518" y="22567"/>
                  </a:moveTo>
                  <a:lnTo>
                    <a:pt x="4724" y="22567"/>
                  </a:lnTo>
                  <a:lnTo>
                    <a:pt x="4724" y="27330"/>
                  </a:lnTo>
                  <a:lnTo>
                    <a:pt x="13540" y="27330"/>
                  </a:lnTo>
                  <a:lnTo>
                    <a:pt x="12974" y="27000"/>
                  </a:lnTo>
                  <a:lnTo>
                    <a:pt x="5918" y="27000"/>
                  </a:lnTo>
                  <a:lnTo>
                    <a:pt x="5918" y="22885"/>
                  </a:lnTo>
                  <a:lnTo>
                    <a:pt x="12974" y="22885"/>
                  </a:lnTo>
                  <a:lnTo>
                    <a:pt x="13518" y="22567"/>
                  </a:lnTo>
                  <a:close/>
                </a:path>
                <a:path w="245745" h="50164">
                  <a:moveTo>
                    <a:pt x="245579" y="22567"/>
                  </a:moveTo>
                  <a:lnTo>
                    <a:pt x="13518" y="22567"/>
                  </a:lnTo>
                  <a:lnTo>
                    <a:pt x="9446" y="24942"/>
                  </a:lnTo>
                  <a:lnTo>
                    <a:pt x="13540" y="27330"/>
                  </a:lnTo>
                  <a:lnTo>
                    <a:pt x="245579" y="27330"/>
                  </a:lnTo>
                  <a:lnTo>
                    <a:pt x="245579" y="22567"/>
                  </a:lnTo>
                  <a:close/>
                </a:path>
                <a:path w="245745" h="50164">
                  <a:moveTo>
                    <a:pt x="5918" y="22885"/>
                  </a:moveTo>
                  <a:lnTo>
                    <a:pt x="5918" y="27000"/>
                  </a:lnTo>
                  <a:lnTo>
                    <a:pt x="9446" y="24942"/>
                  </a:lnTo>
                  <a:lnTo>
                    <a:pt x="5918" y="22885"/>
                  </a:lnTo>
                  <a:close/>
                </a:path>
                <a:path w="245745" h="50164">
                  <a:moveTo>
                    <a:pt x="9446" y="24942"/>
                  </a:moveTo>
                  <a:lnTo>
                    <a:pt x="5918" y="27000"/>
                  </a:lnTo>
                  <a:lnTo>
                    <a:pt x="12974" y="27000"/>
                  </a:lnTo>
                  <a:lnTo>
                    <a:pt x="9446" y="24942"/>
                  </a:lnTo>
                  <a:close/>
                </a:path>
                <a:path w="245745" h="50164">
                  <a:moveTo>
                    <a:pt x="12974" y="22885"/>
                  </a:moveTo>
                  <a:lnTo>
                    <a:pt x="5918" y="22885"/>
                  </a:lnTo>
                  <a:lnTo>
                    <a:pt x="9446" y="24942"/>
                  </a:lnTo>
                  <a:lnTo>
                    <a:pt x="12974" y="22885"/>
                  </a:lnTo>
                  <a:close/>
                </a:path>
              </a:pathLst>
            </a:custGeom>
            <a:solidFill>
              <a:srgbClr val="002B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4031602" y="3356317"/>
              <a:ext cx="1139825" cy="675005"/>
            </a:xfrm>
            <a:custGeom>
              <a:avLst/>
              <a:gdLst/>
              <a:ahLst/>
              <a:cxnLst/>
              <a:rect l="l" t="t" r="r" b="b"/>
              <a:pathLst>
                <a:path w="1139825" h="675004">
                  <a:moveTo>
                    <a:pt x="1139517" y="0"/>
                  </a:moveTo>
                  <a:lnTo>
                    <a:pt x="0" y="0"/>
                  </a:lnTo>
                  <a:lnTo>
                    <a:pt x="0" y="674611"/>
                  </a:lnTo>
                  <a:lnTo>
                    <a:pt x="1139517" y="674611"/>
                  </a:lnTo>
                  <a:lnTo>
                    <a:pt x="1139517" y="0"/>
                  </a:lnTo>
                  <a:close/>
                </a:path>
              </a:pathLst>
            </a:custGeom>
            <a:solidFill>
              <a:srgbClr val="99C8E9">
                <a:alpha val="548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4031602" y="3356317"/>
              <a:ext cx="1139825" cy="675005"/>
            </a:xfrm>
            <a:custGeom>
              <a:avLst/>
              <a:gdLst/>
              <a:ahLst/>
              <a:cxnLst/>
              <a:rect l="l" t="t" r="r" b="b"/>
              <a:pathLst>
                <a:path w="1139825" h="675004">
                  <a:moveTo>
                    <a:pt x="0" y="0"/>
                  </a:moveTo>
                  <a:lnTo>
                    <a:pt x="1139515" y="0"/>
                  </a:lnTo>
                  <a:lnTo>
                    <a:pt x="1139515" y="674610"/>
                  </a:lnTo>
                  <a:lnTo>
                    <a:pt x="0" y="674610"/>
                  </a:lnTo>
                  <a:lnTo>
                    <a:pt x="0" y="0"/>
                  </a:lnTo>
                  <a:close/>
                </a:path>
              </a:pathLst>
            </a:custGeom>
            <a:ln w="53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94631" y="3506216"/>
              <a:ext cx="624839" cy="417576"/>
            </a:xfrm>
            <a:prstGeom prst="rect">
              <a:avLst/>
            </a:prstGeom>
          </p:spPr>
        </p:pic>
      </p:grpSp>
      <p:sp>
        <p:nvSpPr>
          <p:cNvPr id="56" name="object 56" descr=""/>
          <p:cNvSpPr txBox="1"/>
          <p:nvPr/>
        </p:nvSpPr>
        <p:spPr>
          <a:xfrm>
            <a:off x="4031602" y="3356318"/>
            <a:ext cx="1139825" cy="67500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endParaRPr sz="1400">
              <a:latin typeface="Times New Roman"/>
              <a:cs typeface="Times New Roman"/>
            </a:endParaRPr>
          </a:p>
          <a:p>
            <a:pPr marL="379095">
              <a:lnSpc>
                <a:spcPct val="100000"/>
              </a:lnSpc>
            </a:pPr>
            <a:r>
              <a:rPr dirty="0" sz="1400" spc="-20">
                <a:solidFill>
                  <a:srgbClr val="002B5D"/>
                </a:solidFill>
                <a:latin typeface="Corbel"/>
                <a:cs typeface="Corbel"/>
              </a:rPr>
              <a:t>PAIN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5433212" y="3356318"/>
            <a:ext cx="1139825" cy="675005"/>
            <a:chOff x="5433212" y="3356318"/>
            <a:chExt cx="1139825" cy="675005"/>
          </a:xfrm>
        </p:grpSpPr>
        <p:sp>
          <p:nvSpPr>
            <p:cNvPr id="58" name="object 58" descr=""/>
            <p:cNvSpPr/>
            <p:nvPr/>
          </p:nvSpPr>
          <p:spPr>
            <a:xfrm>
              <a:off x="5433212" y="3356318"/>
              <a:ext cx="1139825" cy="675005"/>
            </a:xfrm>
            <a:custGeom>
              <a:avLst/>
              <a:gdLst/>
              <a:ahLst/>
              <a:cxnLst/>
              <a:rect l="l" t="t" r="r" b="b"/>
              <a:pathLst>
                <a:path w="1139825" h="675004">
                  <a:moveTo>
                    <a:pt x="1139517" y="0"/>
                  </a:moveTo>
                  <a:lnTo>
                    <a:pt x="0" y="0"/>
                  </a:lnTo>
                  <a:lnTo>
                    <a:pt x="0" y="674611"/>
                  </a:lnTo>
                  <a:lnTo>
                    <a:pt x="1139517" y="674611"/>
                  </a:lnTo>
                  <a:lnTo>
                    <a:pt x="1139517" y="0"/>
                  </a:lnTo>
                  <a:close/>
                </a:path>
              </a:pathLst>
            </a:custGeom>
            <a:solidFill>
              <a:srgbClr val="F6C65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26024" y="3506216"/>
              <a:ext cx="966215" cy="417576"/>
            </a:xfrm>
            <a:prstGeom prst="rect">
              <a:avLst/>
            </a:prstGeom>
          </p:spPr>
        </p:pic>
      </p:grpSp>
      <p:sp>
        <p:nvSpPr>
          <p:cNvPr id="60" name="object 60" descr=""/>
          <p:cNvSpPr txBox="1"/>
          <p:nvPr/>
        </p:nvSpPr>
        <p:spPr>
          <a:xfrm>
            <a:off x="5433212" y="3356318"/>
            <a:ext cx="1139825" cy="67500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endParaRPr sz="1400">
              <a:latin typeface="Times New Roman"/>
              <a:cs typeface="Times New Roman"/>
            </a:endParaRPr>
          </a:p>
          <a:p>
            <a:pPr marL="207645">
              <a:lnSpc>
                <a:spcPct val="100000"/>
              </a:lnSpc>
            </a:pPr>
            <a:r>
              <a:rPr dirty="0" sz="1400" spc="-10">
                <a:solidFill>
                  <a:srgbClr val="002B5D"/>
                </a:solidFill>
                <a:latin typeface="Corbel"/>
                <a:cs typeface="Corbel"/>
              </a:rPr>
              <a:t>Lethargic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61" name="object 61" descr=""/>
          <p:cNvGrpSpPr/>
          <p:nvPr/>
        </p:nvGrpSpPr>
        <p:grpSpPr>
          <a:xfrm>
            <a:off x="838200" y="1168400"/>
            <a:ext cx="6096000" cy="3429000"/>
            <a:chOff x="838200" y="1168400"/>
            <a:chExt cx="6096000" cy="3429000"/>
          </a:xfrm>
        </p:grpSpPr>
        <p:sp>
          <p:nvSpPr>
            <p:cNvPr id="62" name="object 62" descr=""/>
            <p:cNvSpPr/>
            <p:nvPr/>
          </p:nvSpPr>
          <p:spPr>
            <a:xfrm>
              <a:off x="4666665" y="2007768"/>
              <a:ext cx="1357630" cy="1657350"/>
            </a:xfrm>
            <a:custGeom>
              <a:avLst/>
              <a:gdLst/>
              <a:ahLst/>
              <a:cxnLst/>
              <a:rect l="l" t="t" r="r" b="b"/>
              <a:pathLst>
                <a:path w="1357629" h="1657350">
                  <a:moveTo>
                    <a:pt x="1357147" y="326669"/>
                  </a:moveTo>
                  <a:lnTo>
                    <a:pt x="1356080" y="325602"/>
                  </a:lnTo>
                  <a:lnTo>
                    <a:pt x="637908" y="325602"/>
                  </a:lnTo>
                  <a:lnTo>
                    <a:pt x="637908" y="27317"/>
                  </a:lnTo>
                  <a:lnTo>
                    <a:pt x="637908" y="24942"/>
                  </a:lnTo>
                  <a:lnTo>
                    <a:pt x="637908" y="23622"/>
                  </a:lnTo>
                  <a:lnTo>
                    <a:pt x="636841" y="22555"/>
                  </a:lnTo>
                  <a:lnTo>
                    <a:pt x="543864" y="22555"/>
                  </a:lnTo>
                  <a:lnTo>
                    <a:pt x="575487" y="4114"/>
                  </a:lnTo>
                  <a:lnTo>
                    <a:pt x="575881" y="2654"/>
                  </a:lnTo>
                  <a:lnTo>
                    <a:pt x="574548" y="381"/>
                  </a:lnTo>
                  <a:lnTo>
                    <a:pt x="573087" y="0"/>
                  </a:lnTo>
                  <a:lnTo>
                    <a:pt x="530326" y="24942"/>
                  </a:lnTo>
                  <a:lnTo>
                    <a:pt x="573087" y="49885"/>
                  </a:lnTo>
                  <a:lnTo>
                    <a:pt x="574548" y="49504"/>
                  </a:lnTo>
                  <a:lnTo>
                    <a:pt x="575881" y="47231"/>
                  </a:lnTo>
                  <a:lnTo>
                    <a:pt x="575487" y="45770"/>
                  </a:lnTo>
                  <a:lnTo>
                    <a:pt x="543852" y="27317"/>
                  </a:lnTo>
                  <a:lnTo>
                    <a:pt x="633145" y="27317"/>
                  </a:lnTo>
                  <a:lnTo>
                    <a:pt x="633145" y="325602"/>
                  </a:lnTo>
                  <a:lnTo>
                    <a:pt x="27330" y="325602"/>
                  </a:lnTo>
                  <a:lnTo>
                    <a:pt x="27330" y="214782"/>
                  </a:lnTo>
                  <a:lnTo>
                    <a:pt x="45770" y="246392"/>
                  </a:lnTo>
                  <a:lnTo>
                    <a:pt x="47231" y="246786"/>
                  </a:lnTo>
                  <a:lnTo>
                    <a:pt x="49504" y="245452"/>
                  </a:lnTo>
                  <a:lnTo>
                    <a:pt x="49885" y="243992"/>
                  </a:lnTo>
                  <a:lnTo>
                    <a:pt x="27686" y="205955"/>
                  </a:lnTo>
                  <a:lnTo>
                    <a:pt x="24942" y="201231"/>
                  </a:lnTo>
                  <a:lnTo>
                    <a:pt x="0" y="243992"/>
                  </a:lnTo>
                  <a:lnTo>
                    <a:pt x="381" y="245452"/>
                  </a:lnTo>
                  <a:lnTo>
                    <a:pt x="2654" y="246786"/>
                  </a:lnTo>
                  <a:lnTo>
                    <a:pt x="4114" y="246392"/>
                  </a:lnTo>
                  <a:lnTo>
                    <a:pt x="22542" y="214782"/>
                  </a:lnTo>
                  <a:lnTo>
                    <a:pt x="22567" y="205955"/>
                  </a:lnTo>
                  <a:lnTo>
                    <a:pt x="22567" y="214782"/>
                  </a:lnTo>
                  <a:lnTo>
                    <a:pt x="22567" y="329298"/>
                  </a:lnTo>
                  <a:lnTo>
                    <a:pt x="23634" y="330365"/>
                  </a:lnTo>
                  <a:lnTo>
                    <a:pt x="633145" y="330365"/>
                  </a:lnTo>
                  <a:lnTo>
                    <a:pt x="633145" y="1231341"/>
                  </a:lnTo>
                  <a:lnTo>
                    <a:pt x="286791" y="1231341"/>
                  </a:lnTo>
                  <a:lnTo>
                    <a:pt x="286791" y="1124839"/>
                  </a:lnTo>
                  <a:lnTo>
                    <a:pt x="305244" y="1156462"/>
                  </a:lnTo>
                  <a:lnTo>
                    <a:pt x="306692" y="1156843"/>
                  </a:lnTo>
                  <a:lnTo>
                    <a:pt x="308965" y="1155509"/>
                  </a:lnTo>
                  <a:lnTo>
                    <a:pt x="309346" y="1154061"/>
                  </a:lnTo>
                  <a:lnTo>
                    <a:pt x="287159" y="1116025"/>
                  </a:lnTo>
                  <a:lnTo>
                    <a:pt x="284403" y="1111300"/>
                  </a:lnTo>
                  <a:lnTo>
                    <a:pt x="259461" y="1154061"/>
                  </a:lnTo>
                  <a:lnTo>
                    <a:pt x="259842" y="1155509"/>
                  </a:lnTo>
                  <a:lnTo>
                    <a:pt x="262115" y="1156843"/>
                  </a:lnTo>
                  <a:lnTo>
                    <a:pt x="263575" y="1156462"/>
                  </a:lnTo>
                  <a:lnTo>
                    <a:pt x="282016" y="1124839"/>
                  </a:lnTo>
                  <a:lnTo>
                    <a:pt x="282028" y="1116025"/>
                  </a:lnTo>
                  <a:lnTo>
                    <a:pt x="282028" y="1124839"/>
                  </a:lnTo>
                  <a:lnTo>
                    <a:pt x="282028" y="1235036"/>
                  </a:lnTo>
                  <a:lnTo>
                    <a:pt x="283095" y="1236103"/>
                  </a:lnTo>
                  <a:lnTo>
                    <a:pt x="633145" y="1236103"/>
                  </a:lnTo>
                  <a:lnTo>
                    <a:pt x="633145" y="1656219"/>
                  </a:lnTo>
                  <a:lnTo>
                    <a:pt x="634212" y="1657286"/>
                  </a:lnTo>
                  <a:lnTo>
                    <a:pt x="757809" y="1657286"/>
                  </a:lnTo>
                  <a:lnTo>
                    <a:pt x="757809" y="1654898"/>
                  </a:lnTo>
                  <a:lnTo>
                    <a:pt x="757809" y="1652524"/>
                  </a:lnTo>
                  <a:lnTo>
                    <a:pt x="637908" y="1652524"/>
                  </a:lnTo>
                  <a:lnTo>
                    <a:pt x="637908" y="1236103"/>
                  </a:lnTo>
                  <a:lnTo>
                    <a:pt x="1163815" y="1236103"/>
                  </a:lnTo>
                  <a:lnTo>
                    <a:pt x="1163815" y="1376045"/>
                  </a:lnTo>
                  <a:lnTo>
                    <a:pt x="1168577" y="1376045"/>
                  </a:lnTo>
                  <a:lnTo>
                    <a:pt x="1168577" y="1236103"/>
                  </a:lnTo>
                  <a:lnTo>
                    <a:pt x="1168577" y="1232408"/>
                  </a:lnTo>
                  <a:lnTo>
                    <a:pt x="1167511" y="1231341"/>
                  </a:lnTo>
                  <a:lnTo>
                    <a:pt x="637908" y="1231341"/>
                  </a:lnTo>
                  <a:lnTo>
                    <a:pt x="637908" y="330365"/>
                  </a:lnTo>
                  <a:lnTo>
                    <a:pt x="1352384" y="330365"/>
                  </a:lnTo>
                  <a:lnTo>
                    <a:pt x="1352384" y="475322"/>
                  </a:lnTo>
                  <a:lnTo>
                    <a:pt x="1357147" y="475322"/>
                  </a:lnTo>
                  <a:lnTo>
                    <a:pt x="1357147" y="330365"/>
                  </a:lnTo>
                  <a:lnTo>
                    <a:pt x="1357147" y="326669"/>
                  </a:lnTo>
                  <a:close/>
                </a:path>
              </a:pathLst>
            </a:custGeom>
            <a:solidFill>
              <a:srgbClr val="002B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844550" y="1174750"/>
              <a:ext cx="6083300" cy="3416300"/>
            </a:xfrm>
            <a:custGeom>
              <a:avLst/>
              <a:gdLst/>
              <a:ahLst/>
              <a:cxnLst/>
              <a:rect l="l" t="t" r="r" b="b"/>
              <a:pathLst>
                <a:path w="6083300" h="3416300">
                  <a:moveTo>
                    <a:pt x="0" y="0"/>
                  </a:moveTo>
                  <a:lnTo>
                    <a:pt x="6083300" y="0"/>
                  </a:lnTo>
                  <a:lnTo>
                    <a:pt x="6083300" y="3416300"/>
                  </a:lnTo>
                  <a:lnTo>
                    <a:pt x="0" y="34163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 descr=""/>
          <p:cNvSpPr txBox="1"/>
          <p:nvPr/>
        </p:nvSpPr>
        <p:spPr>
          <a:xfrm>
            <a:off x="825500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13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5" name="object 65" descr=""/>
          <p:cNvGrpSpPr/>
          <p:nvPr/>
        </p:nvGrpSpPr>
        <p:grpSpPr>
          <a:xfrm>
            <a:off x="838200" y="5838952"/>
            <a:ext cx="6096000" cy="2921635"/>
            <a:chOff x="838200" y="5838952"/>
            <a:chExt cx="6096000" cy="2921635"/>
          </a:xfrm>
        </p:grpSpPr>
        <p:pic>
          <p:nvPicPr>
            <p:cNvPr id="66" name="object 6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5838952"/>
              <a:ext cx="1722120" cy="2673096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6746125" y="5840476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8358238"/>
              <a:ext cx="1032417" cy="402145"/>
            </a:xfrm>
            <a:prstGeom prst="rect">
              <a:avLst/>
            </a:prstGeom>
          </p:spPr>
        </p:pic>
      </p:grpSp>
      <p:sp>
        <p:nvSpPr>
          <p:cNvPr id="69" name="object 69" descr=""/>
          <p:cNvSpPr txBox="1"/>
          <p:nvPr/>
        </p:nvSpPr>
        <p:spPr>
          <a:xfrm>
            <a:off x="1013346" y="5858764"/>
            <a:ext cx="1385570" cy="8636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R="5080">
              <a:lnSpc>
                <a:spcPct val="87500"/>
              </a:lnSpc>
              <a:spcBef>
                <a:spcPts val="400"/>
              </a:spcBef>
            </a:pPr>
            <a:r>
              <a:rPr dirty="0" sz="2000" spc="-10" b="1">
                <a:solidFill>
                  <a:srgbClr val="0075C9"/>
                </a:solidFill>
                <a:latin typeface="Corbel"/>
                <a:cs typeface="Corbel"/>
              </a:rPr>
              <a:t>Utilizing </a:t>
            </a:r>
            <a:r>
              <a:rPr dirty="0" sz="2000" spc="-60" b="1">
                <a:solidFill>
                  <a:srgbClr val="0075C9"/>
                </a:solidFill>
                <a:latin typeface="Corbel"/>
                <a:cs typeface="Corbel"/>
              </a:rPr>
              <a:t>Physiological </a:t>
            </a:r>
            <a:r>
              <a:rPr dirty="0" sz="2000" spc="-10" b="1">
                <a:solidFill>
                  <a:srgbClr val="0075C9"/>
                </a:solidFill>
                <a:latin typeface="Corbel"/>
                <a:cs typeface="Corbel"/>
              </a:rPr>
              <a:t>Parameters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70" name="object 70" descr=""/>
          <p:cNvSpPr/>
          <p:nvPr/>
        </p:nvSpPr>
        <p:spPr>
          <a:xfrm>
            <a:off x="3984650" y="6680327"/>
            <a:ext cx="998219" cy="998219"/>
          </a:xfrm>
          <a:custGeom>
            <a:avLst/>
            <a:gdLst/>
            <a:ahLst/>
            <a:cxnLst/>
            <a:rect l="l" t="t" r="r" b="b"/>
            <a:pathLst>
              <a:path w="998220" h="998220">
                <a:moveTo>
                  <a:pt x="831430" y="0"/>
                </a:moveTo>
                <a:lnTo>
                  <a:pt x="166281" y="0"/>
                </a:lnTo>
                <a:lnTo>
                  <a:pt x="122077" y="5939"/>
                </a:lnTo>
                <a:lnTo>
                  <a:pt x="82356" y="22702"/>
                </a:lnTo>
                <a:lnTo>
                  <a:pt x="48702" y="48702"/>
                </a:lnTo>
                <a:lnTo>
                  <a:pt x="22702" y="82356"/>
                </a:lnTo>
                <a:lnTo>
                  <a:pt x="5939" y="122077"/>
                </a:lnTo>
                <a:lnTo>
                  <a:pt x="0" y="166281"/>
                </a:lnTo>
                <a:lnTo>
                  <a:pt x="0" y="831430"/>
                </a:lnTo>
                <a:lnTo>
                  <a:pt x="5939" y="875640"/>
                </a:lnTo>
                <a:lnTo>
                  <a:pt x="22702" y="915364"/>
                </a:lnTo>
                <a:lnTo>
                  <a:pt x="48702" y="949020"/>
                </a:lnTo>
                <a:lnTo>
                  <a:pt x="82356" y="975021"/>
                </a:lnTo>
                <a:lnTo>
                  <a:pt x="122077" y="991784"/>
                </a:lnTo>
                <a:lnTo>
                  <a:pt x="166281" y="997724"/>
                </a:lnTo>
                <a:lnTo>
                  <a:pt x="831430" y="997724"/>
                </a:lnTo>
                <a:lnTo>
                  <a:pt x="875635" y="991784"/>
                </a:lnTo>
                <a:lnTo>
                  <a:pt x="915359" y="975021"/>
                </a:lnTo>
                <a:lnTo>
                  <a:pt x="949015" y="949020"/>
                </a:lnTo>
                <a:lnTo>
                  <a:pt x="975018" y="915364"/>
                </a:lnTo>
                <a:lnTo>
                  <a:pt x="991783" y="875640"/>
                </a:lnTo>
                <a:lnTo>
                  <a:pt x="997724" y="831430"/>
                </a:lnTo>
                <a:lnTo>
                  <a:pt x="997724" y="166281"/>
                </a:lnTo>
                <a:lnTo>
                  <a:pt x="991783" y="122077"/>
                </a:lnTo>
                <a:lnTo>
                  <a:pt x="975018" y="82356"/>
                </a:lnTo>
                <a:lnTo>
                  <a:pt x="949015" y="48702"/>
                </a:lnTo>
                <a:lnTo>
                  <a:pt x="915359" y="22702"/>
                </a:lnTo>
                <a:lnTo>
                  <a:pt x="875635" y="5939"/>
                </a:lnTo>
                <a:lnTo>
                  <a:pt x="831430" y="0"/>
                </a:lnTo>
                <a:close/>
              </a:path>
            </a:pathLst>
          </a:custGeom>
          <a:solidFill>
            <a:srgbClr val="1A30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 txBox="1"/>
          <p:nvPr/>
        </p:nvSpPr>
        <p:spPr>
          <a:xfrm>
            <a:off x="4075277" y="6868159"/>
            <a:ext cx="829310" cy="58039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algn="ctr" marR="5080">
              <a:lnSpc>
                <a:spcPct val="90000"/>
              </a:lnSpc>
              <a:spcBef>
                <a:spcPts val="254"/>
              </a:spcBef>
            </a:pPr>
            <a:r>
              <a:rPr dirty="0" sz="1300" spc="-10" b="1">
                <a:solidFill>
                  <a:srgbClr val="FFFFFF"/>
                </a:solidFill>
                <a:latin typeface="Corbel"/>
                <a:cs typeface="Corbel"/>
              </a:rPr>
              <a:t>Physiologic Parameter Factors</a:t>
            </a:r>
            <a:endParaRPr sz="1300">
              <a:latin typeface="Corbel"/>
              <a:cs typeface="Corbel"/>
            </a:endParaRPr>
          </a:p>
        </p:txBody>
      </p:sp>
      <p:grpSp>
        <p:nvGrpSpPr>
          <p:cNvPr id="72" name="object 72" descr=""/>
          <p:cNvGrpSpPr/>
          <p:nvPr/>
        </p:nvGrpSpPr>
        <p:grpSpPr>
          <a:xfrm>
            <a:off x="4112983" y="5601068"/>
            <a:ext cx="741045" cy="1082675"/>
            <a:chOff x="4112983" y="5601068"/>
            <a:chExt cx="741045" cy="1082675"/>
          </a:xfrm>
        </p:grpSpPr>
        <p:sp>
          <p:nvSpPr>
            <p:cNvPr id="73" name="object 73" descr=""/>
            <p:cNvSpPr/>
            <p:nvPr/>
          </p:nvSpPr>
          <p:spPr>
            <a:xfrm>
              <a:off x="4483506" y="6339257"/>
              <a:ext cx="0" cy="341630"/>
            </a:xfrm>
            <a:custGeom>
              <a:avLst/>
              <a:gdLst/>
              <a:ahLst/>
              <a:cxnLst/>
              <a:rect l="l" t="t" r="r" b="b"/>
              <a:pathLst>
                <a:path w="0" h="341629">
                  <a:moveTo>
                    <a:pt x="0" y="341069"/>
                  </a:moveTo>
                  <a:lnTo>
                    <a:pt x="0" y="0"/>
                  </a:lnTo>
                </a:path>
              </a:pathLst>
            </a:custGeom>
            <a:ln w="5397">
              <a:solidFill>
                <a:srgbClr val="005C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4115841" y="5603925"/>
              <a:ext cx="735330" cy="735330"/>
            </a:xfrm>
            <a:custGeom>
              <a:avLst/>
              <a:gdLst/>
              <a:ahLst/>
              <a:cxnLst/>
              <a:rect l="l" t="t" r="r" b="b"/>
              <a:pathLst>
                <a:path w="735329" h="735329">
                  <a:moveTo>
                    <a:pt x="612775" y="0"/>
                  </a:moveTo>
                  <a:lnTo>
                    <a:pt x="122555" y="0"/>
                  </a:lnTo>
                  <a:lnTo>
                    <a:pt x="74853" y="9631"/>
                  </a:lnTo>
                  <a:lnTo>
                    <a:pt x="35898" y="35898"/>
                  </a:lnTo>
                  <a:lnTo>
                    <a:pt x="9631" y="74853"/>
                  </a:lnTo>
                  <a:lnTo>
                    <a:pt x="0" y="122554"/>
                  </a:lnTo>
                  <a:lnTo>
                    <a:pt x="0" y="612775"/>
                  </a:lnTo>
                  <a:lnTo>
                    <a:pt x="9631" y="660476"/>
                  </a:lnTo>
                  <a:lnTo>
                    <a:pt x="35898" y="699431"/>
                  </a:lnTo>
                  <a:lnTo>
                    <a:pt x="74853" y="725698"/>
                  </a:lnTo>
                  <a:lnTo>
                    <a:pt x="122555" y="735329"/>
                  </a:lnTo>
                  <a:lnTo>
                    <a:pt x="612775" y="735329"/>
                  </a:lnTo>
                  <a:lnTo>
                    <a:pt x="660476" y="725698"/>
                  </a:lnTo>
                  <a:lnTo>
                    <a:pt x="699431" y="699431"/>
                  </a:lnTo>
                  <a:lnTo>
                    <a:pt x="725698" y="660476"/>
                  </a:lnTo>
                  <a:lnTo>
                    <a:pt x="735330" y="612775"/>
                  </a:lnTo>
                  <a:lnTo>
                    <a:pt x="735330" y="122554"/>
                  </a:lnTo>
                  <a:lnTo>
                    <a:pt x="725698" y="74853"/>
                  </a:lnTo>
                  <a:lnTo>
                    <a:pt x="699431" y="35898"/>
                  </a:lnTo>
                  <a:lnTo>
                    <a:pt x="660476" y="9631"/>
                  </a:lnTo>
                  <a:lnTo>
                    <a:pt x="612775" y="0"/>
                  </a:lnTo>
                  <a:close/>
                </a:path>
              </a:pathLst>
            </a:custGeom>
            <a:solidFill>
              <a:srgbClr val="0075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4115841" y="5603925"/>
              <a:ext cx="735330" cy="735330"/>
            </a:xfrm>
            <a:custGeom>
              <a:avLst/>
              <a:gdLst/>
              <a:ahLst/>
              <a:cxnLst/>
              <a:rect l="l" t="t" r="r" b="b"/>
              <a:pathLst>
                <a:path w="735329" h="735329">
                  <a:moveTo>
                    <a:pt x="0" y="122556"/>
                  </a:moveTo>
                  <a:lnTo>
                    <a:pt x="9631" y="74852"/>
                  </a:lnTo>
                  <a:lnTo>
                    <a:pt x="35896" y="35896"/>
                  </a:lnTo>
                  <a:lnTo>
                    <a:pt x="74852" y="9631"/>
                  </a:lnTo>
                  <a:lnTo>
                    <a:pt x="122556" y="0"/>
                  </a:lnTo>
                  <a:lnTo>
                    <a:pt x="612770" y="0"/>
                  </a:lnTo>
                  <a:lnTo>
                    <a:pt x="660474" y="9631"/>
                  </a:lnTo>
                  <a:lnTo>
                    <a:pt x="699429" y="35896"/>
                  </a:lnTo>
                  <a:lnTo>
                    <a:pt x="725694" y="74852"/>
                  </a:lnTo>
                  <a:lnTo>
                    <a:pt x="735325" y="122556"/>
                  </a:lnTo>
                  <a:lnTo>
                    <a:pt x="735325" y="612770"/>
                  </a:lnTo>
                  <a:lnTo>
                    <a:pt x="725694" y="660474"/>
                  </a:lnTo>
                  <a:lnTo>
                    <a:pt x="699429" y="699429"/>
                  </a:lnTo>
                  <a:lnTo>
                    <a:pt x="660474" y="725694"/>
                  </a:lnTo>
                  <a:lnTo>
                    <a:pt x="612770" y="735325"/>
                  </a:lnTo>
                  <a:lnTo>
                    <a:pt x="122556" y="735325"/>
                  </a:lnTo>
                  <a:lnTo>
                    <a:pt x="74852" y="725694"/>
                  </a:lnTo>
                  <a:lnTo>
                    <a:pt x="35896" y="699429"/>
                  </a:lnTo>
                  <a:lnTo>
                    <a:pt x="9631" y="660474"/>
                  </a:lnTo>
                  <a:lnTo>
                    <a:pt x="0" y="612770"/>
                  </a:lnTo>
                  <a:lnTo>
                    <a:pt x="0" y="122556"/>
                  </a:lnTo>
                  <a:close/>
                </a:path>
              </a:pathLst>
            </a:custGeom>
            <a:ln w="53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6" name="object 76" descr=""/>
          <p:cNvSpPr txBox="1"/>
          <p:nvPr/>
        </p:nvSpPr>
        <p:spPr>
          <a:xfrm>
            <a:off x="4196029" y="5834888"/>
            <a:ext cx="58737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300" spc="-25">
                <a:solidFill>
                  <a:srgbClr val="FFFFFF"/>
                </a:solidFill>
                <a:latin typeface="Corbel"/>
                <a:cs typeface="Corbel"/>
              </a:rPr>
              <a:t>Location</a:t>
            </a:r>
            <a:endParaRPr sz="1300">
              <a:latin typeface="Corbel"/>
              <a:cs typeface="Corbel"/>
            </a:endParaRPr>
          </a:p>
        </p:txBody>
      </p:sp>
      <p:grpSp>
        <p:nvGrpSpPr>
          <p:cNvPr id="77" name="object 77" descr=""/>
          <p:cNvGrpSpPr/>
          <p:nvPr/>
        </p:nvGrpSpPr>
        <p:grpSpPr>
          <a:xfrm>
            <a:off x="4979517" y="6204864"/>
            <a:ext cx="920750" cy="741045"/>
            <a:chOff x="4979517" y="6204864"/>
            <a:chExt cx="920750" cy="741045"/>
          </a:xfrm>
        </p:grpSpPr>
        <p:sp>
          <p:nvSpPr>
            <p:cNvPr id="78" name="object 78" descr=""/>
            <p:cNvSpPr/>
            <p:nvPr/>
          </p:nvSpPr>
          <p:spPr>
            <a:xfrm>
              <a:off x="4982375" y="6787664"/>
              <a:ext cx="179705" cy="103505"/>
            </a:xfrm>
            <a:custGeom>
              <a:avLst/>
              <a:gdLst/>
              <a:ahLst/>
              <a:cxnLst/>
              <a:rect l="l" t="t" r="r" b="b"/>
              <a:pathLst>
                <a:path w="179704" h="103504">
                  <a:moveTo>
                    <a:pt x="0" y="103508"/>
                  </a:moveTo>
                  <a:lnTo>
                    <a:pt x="179281" y="0"/>
                  </a:lnTo>
                </a:path>
              </a:pathLst>
            </a:custGeom>
            <a:ln w="5397">
              <a:solidFill>
                <a:srgbClr val="005C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5161648" y="6207721"/>
              <a:ext cx="735330" cy="735330"/>
            </a:xfrm>
            <a:custGeom>
              <a:avLst/>
              <a:gdLst/>
              <a:ahLst/>
              <a:cxnLst/>
              <a:rect l="l" t="t" r="r" b="b"/>
              <a:pathLst>
                <a:path w="735329" h="735329">
                  <a:moveTo>
                    <a:pt x="612775" y="0"/>
                  </a:moveTo>
                  <a:lnTo>
                    <a:pt x="122567" y="0"/>
                  </a:lnTo>
                  <a:lnTo>
                    <a:pt x="74859" y="9631"/>
                  </a:lnTo>
                  <a:lnTo>
                    <a:pt x="35899" y="35898"/>
                  </a:lnTo>
                  <a:lnTo>
                    <a:pt x="9632" y="74853"/>
                  </a:lnTo>
                  <a:lnTo>
                    <a:pt x="0" y="122554"/>
                  </a:lnTo>
                  <a:lnTo>
                    <a:pt x="0" y="612774"/>
                  </a:lnTo>
                  <a:lnTo>
                    <a:pt x="9632" y="660476"/>
                  </a:lnTo>
                  <a:lnTo>
                    <a:pt x="35899" y="699431"/>
                  </a:lnTo>
                  <a:lnTo>
                    <a:pt x="74859" y="725698"/>
                  </a:lnTo>
                  <a:lnTo>
                    <a:pt x="122567" y="735329"/>
                  </a:lnTo>
                  <a:lnTo>
                    <a:pt x="612775" y="735329"/>
                  </a:lnTo>
                  <a:lnTo>
                    <a:pt x="660481" y="725698"/>
                  </a:lnTo>
                  <a:lnTo>
                    <a:pt x="699436" y="699431"/>
                  </a:lnTo>
                  <a:lnTo>
                    <a:pt x="725699" y="660476"/>
                  </a:lnTo>
                  <a:lnTo>
                    <a:pt x="735330" y="612774"/>
                  </a:lnTo>
                  <a:lnTo>
                    <a:pt x="735330" y="122554"/>
                  </a:lnTo>
                  <a:lnTo>
                    <a:pt x="725699" y="74853"/>
                  </a:lnTo>
                  <a:lnTo>
                    <a:pt x="699436" y="35898"/>
                  </a:lnTo>
                  <a:lnTo>
                    <a:pt x="660481" y="9631"/>
                  </a:lnTo>
                  <a:lnTo>
                    <a:pt x="612775" y="0"/>
                  </a:lnTo>
                  <a:close/>
                </a:path>
              </a:pathLst>
            </a:custGeom>
            <a:solidFill>
              <a:srgbClr val="0075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5161648" y="6207721"/>
              <a:ext cx="735330" cy="735330"/>
            </a:xfrm>
            <a:custGeom>
              <a:avLst/>
              <a:gdLst/>
              <a:ahLst/>
              <a:cxnLst/>
              <a:rect l="l" t="t" r="r" b="b"/>
              <a:pathLst>
                <a:path w="735329" h="735329">
                  <a:moveTo>
                    <a:pt x="0" y="122556"/>
                  </a:moveTo>
                  <a:lnTo>
                    <a:pt x="9631" y="74852"/>
                  </a:lnTo>
                  <a:lnTo>
                    <a:pt x="35896" y="35896"/>
                  </a:lnTo>
                  <a:lnTo>
                    <a:pt x="74852" y="9631"/>
                  </a:lnTo>
                  <a:lnTo>
                    <a:pt x="122556" y="0"/>
                  </a:lnTo>
                  <a:lnTo>
                    <a:pt x="612770" y="0"/>
                  </a:lnTo>
                  <a:lnTo>
                    <a:pt x="660474" y="9631"/>
                  </a:lnTo>
                  <a:lnTo>
                    <a:pt x="699429" y="35896"/>
                  </a:lnTo>
                  <a:lnTo>
                    <a:pt x="725694" y="74852"/>
                  </a:lnTo>
                  <a:lnTo>
                    <a:pt x="735325" y="122556"/>
                  </a:lnTo>
                  <a:lnTo>
                    <a:pt x="735325" y="612770"/>
                  </a:lnTo>
                  <a:lnTo>
                    <a:pt x="725694" y="660474"/>
                  </a:lnTo>
                  <a:lnTo>
                    <a:pt x="699429" y="699429"/>
                  </a:lnTo>
                  <a:lnTo>
                    <a:pt x="660474" y="725694"/>
                  </a:lnTo>
                  <a:lnTo>
                    <a:pt x="612770" y="735325"/>
                  </a:lnTo>
                  <a:lnTo>
                    <a:pt x="122556" y="735325"/>
                  </a:lnTo>
                  <a:lnTo>
                    <a:pt x="74852" y="725694"/>
                  </a:lnTo>
                  <a:lnTo>
                    <a:pt x="35896" y="699429"/>
                  </a:lnTo>
                  <a:lnTo>
                    <a:pt x="9631" y="660474"/>
                  </a:lnTo>
                  <a:lnTo>
                    <a:pt x="0" y="612770"/>
                  </a:lnTo>
                  <a:lnTo>
                    <a:pt x="0" y="122556"/>
                  </a:lnTo>
                  <a:close/>
                </a:path>
              </a:pathLst>
            </a:custGeom>
            <a:ln w="53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" name="object 81" descr=""/>
          <p:cNvSpPr txBox="1"/>
          <p:nvPr/>
        </p:nvSpPr>
        <p:spPr>
          <a:xfrm>
            <a:off x="5240286" y="6368796"/>
            <a:ext cx="591820" cy="3759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34620" marR="5080" indent="-135255">
              <a:lnSpc>
                <a:spcPts val="1320"/>
              </a:lnSpc>
              <a:spcBef>
                <a:spcPts val="240"/>
              </a:spcBef>
            </a:pPr>
            <a:r>
              <a:rPr dirty="0" sz="1200" spc="-10">
                <a:solidFill>
                  <a:srgbClr val="FFFFFF"/>
                </a:solidFill>
                <a:latin typeface="Corbel"/>
                <a:cs typeface="Corbel"/>
              </a:rPr>
              <a:t>Qualified Staff</a:t>
            </a:r>
            <a:endParaRPr sz="1200">
              <a:latin typeface="Corbel"/>
              <a:cs typeface="Corbel"/>
            </a:endParaRPr>
          </a:p>
        </p:txBody>
      </p:sp>
      <p:grpSp>
        <p:nvGrpSpPr>
          <p:cNvPr id="82" name="object 82" descr=""/>
          <p:cNvGrpSpPr/>
          <p:nvPr/>
        </p:nvGrpSpPr>
        <p:grpSpPr>
          <a:xfrm>
            <a:off x="4979517" y="7412469"/>
            <a:ext cx="920750" cy="741045"/>
            <a:chOff x="4979517" y="7412469"/>
            <a:chExt cx="920750" cy="741045"/>
          </a:xfrm>
        </p:grpSpPr>
        <p:sp>
          <p:nvSpPr>
            <p:cNvPr id="83" name="object 83" descr=""/>
            <p:cNvSpPr/>
            <p:nvPr/>
          </p:nvSpPr>
          <p:spPr>
            <a:xfrm>
              <a:off x="4982375" y="7467206"/>
              <a:ext cx="179705" cy="103505"/>
            </a:xfrm>
            <a:custGeom>
              <a:avLst/>
              <a:gdLst/>
              <a:ahLst/>
              <a:cxnLst/>
              <a:rect l="l" t="t" r="r" b="b"/>
              <a:pathLst>
                <a:path w="179704" h="103504">
                  <a:moveTo>
                    <a:pt x="0" y="0"/>
                  </a:moveTo>
                  <a:lnTo>
                    <a:pt x="179281" y="103508"/>
                  </a:lnTo>
                </a:path>
              </a:pathLst>
            </a:custGeom>
            <a:ln w="5397">
              <a:solidFill>
                <a:srgbClr val="005C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5161648" y="7415326"/>
              <a:ext cx="735330" cy="735330"/>
            </a:xfrm>
            <a:custGeom>
              <a:avLst/>
              <a:gdLst/>
              <a:ahLst/>
              <a:cxnLst/>
              <a:rect l="l" t="t" r="r" b="b"/>
              <a:pathLst>
                <a:path w="735329" h="735329">
                  <a:moveTo>
                    <a:pt x="612775" y="0"/>
                  </a:moveTo>
                  <a:lnTo>
                    <a:pt x="122567" y="0"/>
                  </a:lnTo>
                  <a:lnTo>
                    <a:pt x="74859" y="9630"/>
                  </a:lnTo>
                  <a:lnTo>
                    <a:pt x="35899" y="35893"/>
                  </a:lnTo>
                  <a:lnTo>
                    <a:pt x="9632" y="74848"/>
                  </a:lnTo>
                  <a:lnTo>
                    <a:pt x="0" y="122554"/>
                  </a:lnTo>
                  <a:lnTo>
                    <a:pt x="0" y="612762"/>
                  </a:lnTo>
                  <a:lnTo>
                    <a:pt x="9632" y="660468"/>
                  </a:lnTo>
                  <a:lnTo>
                    <a:pt x="35899" y="699423"/>
                  </a:lnTo>
                  <a:lnTo>
                    <a:pt x="74859" y="725687"/>
                  </a:lnTo>
                  <a:lnTo>
                    <a:pt x="122567" y="735317"/>
                  </a:lnTo>
                  <a:lnTo>
                    <a:pt x="612775" y="735317"/>
                  </a:lnTo>
                  <a:lnTo>
                    <a:pt x="660481" y="725687"/>
                  </a:lnTo>
                  <a:lnTo>
                    <a:pt x="699436" y="699423"/>
                  </a:lnTo>
                  <a:lnTo>
                    <a:pt x="725699" y="660468"/>
                  </a:lnTo>
                  <a:lnTo>
                    <a:pt x="735330" y="612762"/>
                  </a:lnTo>
                  <a:lnTo>
                    <a:pt x="735330" y="122554"/>
                  </a:lnTo>
                  <a:lnTo>
                    <a:pt x="725699" y="74848"/>
                  </a:lnTo>
                  <a:lnTo>
                    <a:pt x="699436" y="35893"/>
                  </a:lnTo>
                  <a:lnTo>
                    <a:pt x="660481" y="9630"/>
                  </a:lnTo>
                  <a:lnTo>
                    <a:pt x="612775" y="0"/>
                  </a:lnTo>
                  <a:close/>
                </a:path>
              </a:pathLst>
            </a:custGeom>
            <a:solidFill>
              <a:srgbClr val="0075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5161648" y="7415326"/>
              <a:ext cx="735330" cy="735330"/>
            </a:xfrm>
            <a:custGeom>
              <a:avLst/>
              <a:gdLst/>
              <a:ahLst/>
              <a:cxnLst/>
              <a:rect l="l" t="t" r="r" b="b"/>
              <a:pathLst>
                <a:path w="735329" h="735329">
                  <a:moveTo>
                    <a:pt x="0" y="122556"/>
                  </a:moveTo>
                  <a:lnTo>
                    <a:pt x="9631" y="74852"/>
                  </a:lnTo>
                  <a:lnTo>
                    <a:pt x="35896" y="35896"/>
                  </a:lnTo>
                  <a:lnTo>
                    <a:pt x="74852" y="9631"/>
                  </a:lnTo>
                  <a:lnTo>
                    <a:pt x="122556" y="0"/>
                  </a:lnTo>
                  <a:lnTo>
                    <a:pt x="612770" y="0"/>
                  </a:lnTo>
                  <a:lnTo>
                    <a:pt x="660474" y="9631"/>
                  </a:lnTo>
                  <a:lnTo>
                    <a:pt x="699429" y="35896"/>
                  </a:lnTo>
                  <a:lnTo>
                    <a:pt x="725694" y="74852"/>
                  </a:lnTo>
                  <a:lnTo>
                    <a:pt x="735325" y="122556"/>
                  </a:lnTo>
                  <a:lnTo>
                    <a:pt x="735325" y="612770"/>
                  </a:lnTo>
                  <a:lnTo>
                    <a:pt x="725694" y="660474"/>
                  </a:lnTo>
                  <a:lnTo>
                    <a:pt x="699429" y="699429"/>
                  </a:lnTo>
                  <a:lnTo>
                    <a:pt x="660474" y="725694"/>
                  </a:lnTo>
                  <a:lnTo>
                    <a:pt x="612770" y="735325"/>
                  </a:lnTo>
                  <a:lnTo>
                    <a:pt x="122556" y="735325"/>
                  </a:lnTo>
                  <a:lnTo>
                    <a:pt x="74852" y="725694"/>
                  </a:lnTo>
                  <a:lnTo>
                    <a:pt x="35896" y="699429"/>
                  </a:lnTo>
                  <a:lnTo>
                    <a:pt x="9631" y="660474"/>
                  </a:lnTo>
                  <a:lnTo>
                    <a:pt x="0" y="612770"/>
                  </a:lnTo>
                  <a:lnTo>
                    <a:pt x="0" y="122556"/>
                  </a:lnTo>
                  <a:close/>
                </a:path>
              </a:pathLst>
            </a:custGeom>
            <a:ln w="53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6" name="object 86" descr=""/>
          <p:cNvSpPr txBox="1"/>
          <p:nvPr/>
        </p:nvSpPr>
        <p:spPr>
          <a:xfrm>
            <a:off x="5234660" y="7550404"/>
            <a:ext cx="601980" cy="42799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99060" marR="5080" indent="-99695">
              <a:lnSpc>
                <a:spcPts val="1490"/>
              </a:lnSpc>
              <a:spcBef>
                <a:spcPts val="305"/>
              </a:spcBef>
            </a:pPr>
            <a:r>
              <a:rPr dirty="0" sz="1400" spc="-10">
                <a:solidFill>
                  <a:srgbClr val="FFFFFF"/>
                </a:solidFill>
                <a:latin typeface="Corbel"/>
                <a:cs typeface="Corbel"/>
              </a:rPr>
              <a:t>Staffing Ratio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87" name="object 87" descr=""/>
          <p:cNvGrpSpPr/>
          <p:nvPr/>
        </p:nvGrpSpPr>
        <p:grpSpPr>
          <a:xfrm>
            <a:off x="4112983" y="7675194"/>
            <a:ext cx="741045" cy="1082675"/>
            <a:chOff x="4112983" y="7675194"/>
            <a:chExt cx="741045" cy="1082675"/>
          </a:xfrm>
        </p:grpSpPr>
        <p:sp>
          <p:nvSpPr>
            <p:cNvPr id="88" name="object 88" descr=""/>
            <p:cNvSpPr/>
            <p:nvPr/>
          </p:nvSpPr>
          <p:spPr>
            <a:xfrm>
              <a:off x="4483506" y="7678051"/>
              <a:ext cx="0" cy="341630"/>
            </a:xfrm>
            <a:custGeom>
              <a:avLst/>
              <a:gdLst/>
              <a:ahLst/>
              <a:cxnLst/>
              <a:rect l="l" t="t" r="r" b="b"/>
              <a:pathLst>
                <a:path w="0" h="341629">
                  <a:moveTo>
                    <a:pt x="0" y="0"/>
                  </a:moveTo>
                  <a:lnTo>
                    <a:pt x="0" y="341069"/>
                  </a:lnTo>
                </a:path>
              </a:pathLst>
            </a:custGeom>
            <a:ln w="5397">
              <a:solidFill>
                <a:srgbClr val="005C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4115841" y="8019122"/>
              <a:ext cx="735330" cy="735330"/>
            </a:xfrm>
            <a:custGeom>
              <a:avLst/>
              <a:gdLst/>
              <a:ahLst/>
              <a:cxnLst/>
              <a:rect l="l" t="t" r="r" b="b"/>
              <a:pathLst>
                <a:path w="735329" h="735329">
                  <a:moveTo>
                    <a:pt x="612775" y="0"/>
                  </a:moveTo>
                  <a:lnTo>
                    <a:pt x="122555" y="0"/>
                  </a:lnTo>
                  <a:lnTo>
                    <a:pt x="74853" y="9630"/>
                  </a:lnTo>
                  <a:lnTo>
                    <a:pt x="35898" y="35893"/>
                  </a:lnTo>
                  <a:lnTo>
                    <a:pt x="9631" y="74848"/>
                  </a:lnTo>
                  <a:lnTo>
                    <a:pt x="0" y="122554"/>
                  </a:lnTo>
                  <a:lnTo>
                    <a:pt x="0" y="612762"/>
                  </a:lnTo>
                  <a:lnTo>
                    <a:pt x="9631" y="660468"/>
                  </a:lnTo>
                  <a:lnTo>
                    <a:pt x="35898" y="699423"/>
                  </a:lnTo>
                  <a:lnTo>
                    <a:pt x="74853" y="725687"/>
                  </a:lnTo>
                  <a:lnTo>
                    <a:pt x="122555" y="735317"/>
                  </a:lnTo>
                  <a:lnTo>
                    <a:pt x="612775" y="735317"/>
                  </a:lnTo>
                  <a:lnTo>
                    <a:pt x="660476" y="725687"/>
                  </a:lnTo>
                  <a:lnTo>
                    <a:pt x="699431" y="699423"/>
                  </a:lnTo>
                  <a:lnTo>
                    <a:pt x="725698" y="660468"/>
                  </a:lnTo>
                  <a:lnTo>
                    <a:pt x="735330" y="612762"/>
                  </a:lnTo>
                  <a:lnTo>
                    <a:pt x="735330" y="122554"/>
                  </a:lnTo>
                  <a:lnTo>
                    <a:pt x="725698" y="74848"/>
                  </a:lnTo>
                  <a:lnTo>
                    <a:pt x="699431" y="35893"/>
                  </a:lnTo>
                  <a:lnTo>
                    <a:pt x="660476" y="9630"/>
                  </a:lnTo>
                  <a:lnTo>
                    <a:pt x="612775" y="0"/>
                  </a:lnTo>
                  <a:close/>
                </a:path>
              </a:pathLst>
            </a:custGeom>
            <a:solidFill>
              <a:srgbClr val="0075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4115841" y="8019122"/>
              <a:ext cx="735330" cy="735330"/>
            </a:xfrm>
            <a:custGeom>
              <a:avLst/>
              <a:gdLst/>
              <a:ahLst/>
              <a:cxnLst/>
              <a:rect l="l" t="t" r="r" b="b"/>
              <a:pathLst>
                <a:path w="735329" h="735329">
                  <a:moveTo>
                    <a:pt x="0" y="122556"/>
                  </a:moveTo>
                  <a:lnTo>
                    <a:pt x="9631" y="74852"/>
                  </a:lnTo>
                  <a:lnTo>
                    <a:pt x="35896" y="35896"/>
                  </a:lnTo>
                  <a:lnTo>
                    <a:pt x="74852" y="9631"/>
                  </a:lnTo>
                  <a:lnTo>
                    <a:pt x="122556" y="0"/>
                  </a:lnTo>
                  <a:lnTo>
                    <a:pt x="612770" y="0"/>
                  </a:lnTo>
                  <a:lnTo>
                    <a:pt x="660474" y="9631"/>
                  </a:lnTo>
                  <a:lnTo>
                    <a:pt x="699429" y="35896"/>
                  </a:lnTo>
                  <a:lnTo>
                    <a:pt x="725694" y="74852"/>
                  </a:lnTo>
                  <a:lnTo>
                    <a:pt x="735325" y="122556"/>
                  </a:lnTo>
                  <a:lnTo>
                    <a:pt x="735325" y="612770"/>
                  </a:lnTo>
                  <a:lnTo>
                    <a:pt x="725694" y="660474"/>
                  </a:lnTo>
                  <a:lnTo>
                    <a:pt x="699429" y="699429"/>
                  </a:lnTo>
                  <a:lnTo>
                    <a:pt x="660474" y="725694"/>
                  </a:lnTo>
                  <a:lnTo>
                    <a:pt x="612770" y="735325"/>
                  </a:lnTo>
                  <a:lnTo>
                    <a:pt x="122556" y="735325"/>
                  </a:lnTo>
                  <a:lnTo>
                    <a:pt x="74852" y="725694"/>
                  </a:lnTo>
                  <a:lnTo>
                    <a:pt x="35896" y="699429"/>
                  </a:lnTo>
                  <a:lnTo>
                    <a:pt x="9631" y="660474"/>
                  </a:lnTo>
                  <a:lnTo>
                    <a:pt x="0" y="612770"/>
                  </a:lnTo>
                  <a:lnTo>
                    <a:pt x="0" y="122556"/>
                  </a:lnTo>
                  <a:close/>
                </a:path>
              </a:pathLst>
            </a:custGeom>
            <a:ln w="53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1" name="object 91" descr=""/>
          <p:cNvSpPr txBox="1"/>
          <p:nvPr/>
        </p:nvSpPr>
        <p:spPr>
          <a:xfrm>
            <a:off x="4190771" y="8195056"/>
            <a:ext cx="598805" cy="34544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1920" marR="5080" indent="-122555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Corbel"/>
                <a:cs typeface="Corbel"/>
              </a:rPr>
              <a:t>Corporate Policy</a:t>
            </a:r>
            <a:endParaRPr sz="1100">
              <a:latin typeface="Corbel"/>
              <a:cs typeface="Corbel"/>
            </a:endParaRPr>
          </a:p>
        </p:txBody>
      </p:sp>
      <p:grpSp>
        <p:nvGrpSpPr>
          <p:cNvPr id="92" name="object 92" descr=""/>
          <p:cNvGrpSpPr/>
          <p:nvPr/>
        </p:nvGrpSpPr>
        <p:grpSpPr>
          <a:xfrm>
            <a:off x="3067176" y="7412469"/>
            <a:ext cx="920750" cy="741045"/>
            <a:chOff x="3067176" y="7412469"/>
            <a:chExt cx="920750" cy="741045"/>
          </a:xfrm>
        </p:grpSpPr>
        <p:sp>
          <p:nvSpPr>
            <p:cNvPr id="93" name="object 93" descr=""/>
            <p:cNvSpPr/>
            <p:nvPr/>
          </p:nvSpPr>
          <p:spPr>
            <a:xfrm>
              <a:off x="3805356" y="7467206"/>
              <a:ext cx="179705" cy="103505"/>
            </a:xfrm>
            <a:custGeom>
              <a:avLst/>
              <a:gdLst/>
              <a:ahLst/>
              <a:cxnLst/>
              <a:rect l="l" t="t" r="r" b="b"/>
              <a:pathLst>
                <a:path w="179704" h="103504">
                  <a:moveTo>
                    <a:pt x="179281" y="0"/>
                  </a:moveTo>
                  <a:lnTo>
                    <a:pt x="0" y="103508"/>
                  </a:lnTo>
                </a:path>
              </a:pathLst>
            </a:custGeom>
            <a:ln w="5397">
              <a:solidFill>
                <a:srgbClr val="005C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3070034" y="7415326"/>
              <a:ext cx="735330" cy="735330"/>
            </a:xfrm>
            <a:custGeom>
              <a:avLst/>
              <a:gdLst/>
              <a:ahLst/>
              <a:cxnLst/>
              <a:rect l="l" t="t" r="r" b="b"/>
              <a:pathLst>
                <a:path w="735329" h="735329">
                  <a:moveTo>
                    <a:pt x="612775" y="0"/>
                  </a:moveTo>
                  <a:lnTo>
                    <a:pt x="122554" y="0"/>
                  </a:lnTo>
                  <a:lnTo>
                    <a:pt x="74853" y="9630"/>
                  </a:lnTo>
                  <a:lnTo>
                    <a:pt x="35898" y="35893"/>
                  </a:lnTo>
                  <a:lnTo>
                    <a:pt x="9631" y="74848"/>
                  </a:lnTo>
                  <a:lnTo>
                    <a:pt x="0" y="122554"/>
                  </a:lnTo>
                  <a:lnTo>
                    <a:pt x="0" y="612762"/>
                  </a:lnTo>
                  <a:lnTo>
                    <a:pt x="9631" y="660468"/>
                  </a:lnTo>
                  <a:lnTo>
                    <a:pt x="35898" y="699423"/>
                  </a:lnTo>
                  <a:lnTo>
                    <a:pt x="74853" y="725687"/>
                  </a:lnTo>
                  <a:lnTo>
                    <a:pt x="122554" y="735317"/>
                  </a:lnTo>
                  <a:lnTo>
                    <a:pt x="612775" y="735317"/>
                  </a:lnTo>
                  <a:lnTo>
                    <a:pt x="660476" y="725687"/>
                  </a:lnTo>
                  <a:lnTo>
                    <a:pt x="699431" y="699423"/>
                  </a:lnTo>
                  <a:lnTo>
                    <a:pt x="725698" y="660468"/>
                  </a:lnTo>
                  <a:lnTo>
                    <a:pt x="735329" y="612762"/>
                  </a:lnTo>
                  <a:lnTo>
                    <a:pt x="735329" y="122554"/>
                  </a:lnTo>
                  <a:lnTo>
                    <a:pt x="725698" y="74848"/>
                  </a:lnTo>
                  <a:lnTo>
                    <a:pt x="699431" y="35893"/>
                  </a:lnTo>
                  <a:lnTo>
                    <a:pt x="660476" y="9630"/>
                  </a:lnTo>
                  <a:lnTo>
                    <a:pt x="612775" y="0"/>
                  </a:lnTo>
                  <a:close/>
                </a:path>
              </a:pathLst>
            </a:custGeom>
            <a:solidFill>
              <a:srgbClr val="0075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3070034" y="7415326"/>
              <a:ext cx="735330" cy="735330"/>
            </a:xfrm>
            <a:custGeom>
              <a:avLst/>
              <a:gdLst/>
              <a:ahLst/>
              <a:cxnLst/>
              <a:rect l="l" t="t" r="r" b="b"/>
              <a:pathLst>
                <a:path w="735329" h="735329">
                  <a:moveTo>
                    <a:pt x="0" y="122556"/>
                  </a:moveTo>
                  <a:lnTo>
                    <a:pt x="9631" y="74852"/>
                  </a:lnTo>
                  <a:lnTo>
                    <a:pt x="35896" y="35896"/>
                  </a:lnTo>
                  <a:lnTo>
                    <a:pt x="74852" y="9631"/>
                  </a:lnTo>
                  <a:lnTo>
                    <a:pt x="122556" y="0"/>
                  </a:lnTo>
                  <a:lnTo>
                    <a:pt x="612770" y="0"/>
                  </a:lnTo>
                  <a:lnTo>
                    <a:pt x="660474" y="9631"/>
                  </a:lnTo>
                  <a:lnTo>
                    <a:pt x="699429" y="35896"/>
                  </a:lnTo>
                  <a:lnTo>
                    <a:pt x="725694" y="74852"/>
                  </a:lnTo>
                  <a:lnTo>
                    <a:pt x="735325" y="122556"/>
                  </a:lnTo>
                  <a:lnTo>
                    <a:pt x="735325" y="612770"/>
                  </a:lnTo>
                  <a:lnTo>
                    <a:pt x="725694" y="660474"/>
                  </a:lnTo>
                  <a:lnTo>
                    <a:pt x="699429" y="699429"/>
                  </a:lnTo>
                  <a:lnTo>
                    <a:pt x="660474" y="725694"/>
                  </a:lnTo>
                  <a:lnTo>
                    <a:pt x="612770" y="735325"/>
                  </a:lnTo>
                  <a:lnTo>
                    <a:pt x="122556" y="735325"/>
                  </a:lnTo>
                  <a:lnTo>
                    <a:pt x="74852" y="725694"/>
                  </a:lnTo>
                  <a:lnTo>
                    <a:pt x="35896" y="699429"/>
                  </a:lnTo>
                  <a:lnTo>
                    <a:pt x="9631" y="660474"/>
                  </a:lnTo>
                  <a:lnTo>
                    <a:pt x="0" y="612770"/>
                  </a:lnTo>
                  <a:lnTo>
                    <a:pt x="0" y="122556"/>
                  </a:lnTo>
                  <a:close/>
                </a:path>
              </a:pathLst>
            </a:custGeom>
            <a:ln w="53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6" name="object 96" descr=""/>
          <p:cNvSpPr txBox="1"/>
          <p:nvPr/>
        </p:nvSpPr>
        <p:spPr>
          <a:xfrm>
            <a:off x="3147250" y="7591552"/>
            <a:ext cx="593725" cy="34544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R="5080" indent="37465">
              <a:lnSpc>
                <a:spcPts val="1200"/>
              </a:lnSpc>
              <a:spcBef>
                <a:spcPts val="240"/>
              </a:spcBef>
            </a:pPr>
            <a:r>
              <a:rPr dirty="0" sz="1100" spc="-10">
                <a:solidFill>
                  <a:srgbClr val="FFFFFF"/>
                </a:solidFill>
                <a:latin typeface="Corbel"/>
                <a:cs typeface="Corbel"/>
              </a:rPr>
              <a:t>Resident Capability</a:t>
            </a:r>
            <a:endParaRPr sz="1100">
              <a:latin typeface="Corbel"/>
              <a:cs typeface="Corbel"/>
            </a:endParaRPr>
          </a:p>
        </p:txBody>
      </p:sp>
      <p:grpSp>
        <p:nvGrpSpPr>
          <p:cNvPr id="97" name="object 97" descr=""/>
          <p:cNvGrpSpPr/>
          <p:nvPr/>
        </p:nvGrpSpPr>
        <p:grpSpPr>
          <a:xfrm>
            <a:off x="3067176" y="6204864"/>
            <a:ext cx="920750" cy="741045"/>
            <a:chOff x="3067176" y="6204864"/>
            <a:chExt cx="920750" cy="741045"/>
          </a:xfrm>
        </p:grpSpPr>
        <p:sp>
          <p:nvSpPr>
            <p:cNvPr id="98" name="object 98" descr=""/>
            <p:cNvSpPr/>
            <p:nvPr/>
          </p:nvSpPr>
          <p:spPr>
            <a:xfrm>
              <a:off x="3805356" y="6787664"/>
              <a:ext cx="179705" cy="103505"/>
            </a:xfrm>
            <a:custGeom>
              <a:avLst/>
              <a:gdLst/>
              <a:ahLst/>
              <a:cxnLst/>
              <a:rect l="l" t="t" r="r" b="b"/>
              <a:pathLst>
                <a:path w="179704" h="103504">
                  <a:moveTo>
                    <a:pt x="179281" y="103508"/>
                  </a:moveTo>
                  <a:lnTo>
                    <a:pt x="0" y="0"/>
                  </a:lnTo>
                </a:path>
              </a:pathLst>
            </a:custGeom>
            <a:ln w="5397">
              <a:solidFill>
                <a:srgbClr val="005CA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3070034" y="6207721"/>
              <a:ext cx="735330" cy="735330"/>
            </a:xfrm>
            <a:custGeom>
              <a:avLst/>
              <a:gdLst/>
              <a:ahLst/>
              <a:cxnLst/>
              <a:rect l="l" t="t" r="r" b="b"/>
              <a:pathLst>
                <a:path w="735329" h="735329">
                  <a:moveTo>
                    <a:pt x="612775" y="0"/>
                  </a:moveTo>
                  <a:lnTo>
                    <a:pt x="122554" y="0"/>
                  </a:lnTo>
                  <a:lnTo>
                    <a:pt x="74853" y="9631"/>
                  </a:lnTo>
                  <a:lnTo>
                    <a:pt x="35898" y="35898"/>
                  </a:lnTo>
                  <a:lnTo>
                    <a:pt x="9631" y="74853"/>
                  </a:lnTo>
                  <a:lnTo>
                    <a:pt x="0" y="122554"/>
                  </a:lnTo>
                  <a:lnTo>
                    <a:pt x="0" y="612774"/>
                  </a:lnTo>
                  <a:lnTo>
                    <a:pt x="9631" y="660476"/>
                  </a:lnTo>
                  <a:lnTo>
                    <a:pt x="35898" y="699431"/>
                  </a:lnTo>
                  <a:lnTo>
                    <a:pt x="74853" y="725698"/>
                  </a:lnTo>
                  <a:lnTo>
                    <a:pt x="122554" y="735329"/>
                  </a:lnTo>
                  <a:lnTo>
                    <a:pt x="612775" y="735329"/>
                  </a:lnTo>
                  <a:lnTo>
                    <a:pt x="660476" y="725698"/>
                  </a:lnTo>
                  <a:lnTo>
                    <a:pt x="699431" y="699431"/>
                  </a:lnTo>
                  <a:lnTo>
                    <a:pt x="725698" y="660476"/>
                  </a:lnTo>
                  <a:lnTo>
                    <a:pt x="735329" y="612774"/>
                  </a:lnTo>
                  <a:lnTo>
                    <a:pt x="735329" y="122554"/>
                  </a:lnTo>
                  <a:lnTo>
                    <a:pt x="725698" y="74853"/>
                  </a:lnTo>
                  <a:lnTo>
                    <a:pt x="699431" y="35898"/>
                  </a:lnTo>
                  <a:lnTo>
                    <a:pt x="660476" y="9631"/>
                  </a:lnTo>
                  <a:lnTo>
                    <a:pt x="612775" y="0"/>
                  </a:lnTo>
                  <a:close/>
                </a:path>
              </a:pathLst>
            </a:custGeom>
            <a:solidFill>
              <a:srgbClr val="0075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3070034" y="6207721"/>
              <a:ext cx="735330" cy="735330"/>
            </a:xfrm>
            <a:custGeom>
              <a:avLst/>
              <a:gdLst/>
              <a:ahLst/>
              <a:cxnLst/>
              <a:rect l="l" t="t" r="r" b="b"/>
              <a:pathLst>
                <a:path w="735329" h="735329">
                  <a:moveTo>
                    <a:pt x="0" y="122556"/>
                  </a:moveTo>
                  <a:lnTo>
                    <a:pt x="9631" y="74852"/>
                  </a:lnTo>
                  <a:lnTo>
                    <a:pt x="35896" y="35896"/>
                  </a:lnTo>
                  <a:lnTo>
                    <a:pt x="74852" y="9631"/>
                  </a:lnTo>
                  <a:lnTo>
                    <a:pt x="122556" y="0"/>
                  </a:lnTo>
                  <a:lnTo>
                    <a:pt x="612770" y="0"/>
                  </a:lnTo>
                  <a:lnTo>
                    <a:pt x="660474" y="9631"/>
                  </a:lnTo>
                  <a:lnTo>
                    <a:pt x="699429" y="35896"/>
                  </a:lnTo>
                  <a:lnTo>
                    <a:pt x="725694" y="74852"/>
                  </a:lnTo>
                  <a:lnTo>
                    <a:pt x="735325" y="122556"/>
                  </a:lnTo>
                  <a:lnTo>
                    <a:pt x="735325" y="612770"/>
                  </a:lnTo>
                  <a:lnTo>
                    <a:pt x="725694" y="660474"/>
                  </a:lnTo>
                  <a:lnTo>
                    <a:pt x="699429" y="699429"/>
                  </a:lnTo>
                  <a:lnTo>
                    <a:pt x="660474" y="725694"/>
                  </a:lnTo>
                  <a:lnTo>
                    <a:pt x="612770" y="735325"/>
                  </a:lnTo>
                  <a:lnTo>
                    <a:pt x="122556" y="735325"/>
                  </a:lnTo>
                  <a:lnTo>
                    <a:pt x="74852" y="725694"/>
                  </a:lnTo>
                  <a:lnTo>
                    <a:pt x="35896" y="699429"/>
                  </a:lnTo>
                  <a:lnTo>
                    <a:pt x="9631" y="660474"/>
                  </a:lnTo>
                  <a:lnTo>
                    <a:pt x="0" y="612770"/>
                  </a:lnTo>
                  <a:lnTo>
                    <a:pt x="0" y="122556"/>
                  </a:lnTo>
                  <a:close/>
                </a:path>
              </a:pathLst>
            </a:custGeom>
            <a:ln w="53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1" name="object 101" descr=""/>
          <p:cNvSpPr txBox="1"/>
          <p:nvPr/>
        </p:nvSpPr>
        <p:spPr>
          <a:xfrm>
            <a:off x="3143084" y="6403340"/>
            <a:ext cx="604520" cy="30607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R="5080" indent="157480">
              <a:lnSpc>
                <a:spcPts val="1010"/>
              </a:lnSpc>
              <a:spcBef>
                <a:spcPts val="290"/>
              </a:spcBef>
            </a:pPr>
            <a:r>
              <a:rPr dirty="0" sz="1000" spc="-10">
                <a:solidFill>
                  <a:srgbClr val="FFFFFF"/>
                </a:solidFill>
                <a:latin typeface="Corbel"/>
                <a:cs typeface="Corbel"/>
              </a:rPr>
              <a:t>Legal</a:t>
            </a:r>
            <a:r>
              <a:rPr dirty="0" sz="1000" spc="50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1000" spc="-35">
                <a:solidFill>
                  <a:srgbClr val="FFFFFF"/>
                </a:solidFill>
                <a:latin typeface="Corbel"/>
                <a:cs typeface="Corbel"/>
              </a:rPr>
              <a:t>Regulations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825500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3" name="object 103" descr=""/>
          <p:cNvSpPr/>
          <p:nvPr/>
        </p:nvSpPr>
        <p:spPr>
          <a:xfrm>
            <a:off x="844550" y="54673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546352"/>
            <a:ext cx="4572000" cy="2673096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5473331" y="1549400"/>
            <a:ext cx="1463040" cy="2667000"/>
            <a:chOff x="5473331" y="1549400"/>
            <a:chExt cx="1463040" cy="2667000"/>
          </a:xfrm>
        </p:grpSpPr>
        <p:sp>
          <p:nvSpPr>
            <p:cNvPr id="5" name="object 5" descr=""/>
            <p:cNvSpPr/>
            <p:nvPr/>
          </p:nvSpPr>
          <p:spPr>
            <a:xfrm>
              <a:off x="5473331" y="1549400"/>
              <a:ext cx="1463040" cy="2667000"/>
            </a:xfrm>
            <a:custGeom>
              <a:avLst/>
              <a:gdLst/>
              <a:ahLst/>
              <a:cxnLst/>
              <a:rect l="l" t="t" r="r" b="b"/>
              <a:pathLst>
                <a:path w="1463040" h="2667000">
                  <a:moveTo>
                    <a:pt x="1462658" y="0"/>
                  </a:moveTo>
                  <a:lnTo>
                    <a:pt x="0" y="0"/>
                  </a:lnTo>
                  <a:lnTo>
                    <a:pt x="0" y="2667000"/>
                  </a:lnTo>
                  <a:lnTo>
                    <a:pt x="1462658" y="2667000"/>
                  </a:lnTo>
                  <a:lnTo>
                    <a:pt x="1462658" y="0"/>
                  </a:lnTo>
                  <a:close/>
                </a:path>
              </a:pathLst>
            </a:custGeom>
            <a:solidFill>
              <a:srgbClr val="C8C8C8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7469" y="3626269"/>
              <a:ext cx="1194371" cy="46522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44550" y="1174750"/>
            <a:ext cx="6083300" cy="3416300"/>
          </a:xfrm>
          <a:prstGeom prst="rect"/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30"/>
              </a:spcBef>
            </a:pPr>
            <a:endParaRPr sz="3000">
              <a:latin typeface="Times New Roman"/>
              <a:cs typeface="Times New Roman"/>
            </a:endParaRPr>
          </a:p>
          <a:p>
            <a:pPr marL="574040" marR="2138680">
              <a:lnSpc>
                <a:spcPct val="89000"/>
              </a:lnSpc>
            </a:pPr>
            <a:r>
              <a:rPr dirty="0" sz="3000" spc="-10"/>
              <a:t>Documenting </a:t>
            </a:r>
            <a:r>
              <a:rPr dirty="0" sz="3000" spc="-85"/>
              <a:t>Parameter</a:t>
            </a:r>
            <a:r>
              <a:rPr dirty="0" sz="3000" spc="-150"/>
              <a:t> </a:t>
            </a:r>
            <a:r>
              <a:rPr dirty="0" sz="3000" spc="-70"/>
              <a:t>Utilization </a:t>
            </a:r>
            <a:r>
              <a:rPr dirty="0" sz="3000" spc="-75"/>
              <a:t>and</a:t>
            </a:r>
            <a:r>
              <a:rPr dirty="0" sz="3000" spc="-245"/>
              <a:t> </a:t>
            </a:r>
            <a:r>
              <a:rPr dirty="0" sz="3000" spc="-10"/>
              <a:t>Outcomes</a:t>
            </a:r>
            <a:endParaRPr sz="3000"/>
          </a:p>
        </p:txBody>
      </p:sp>
      <p:sp>
        <p:nvSpPr>
          <p:cNvPr id="8" name="object 8" descr=""/>
          <p:cNvSpPr txBox="1"/>
          <p:nvPr/>
        </p:nvSpPr>
        <p:spPr>
          <a:xfrm>
            <a:off x="825500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15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838200" y="5461000"/>
            <a:ext cx="6096000" cy="3299460"/>
            <a:chOff x="838200" y="5461000"/>
            <a:chExt cx="6096000" cy="3299460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5461000"/>
              <a:ext cx="6096000" cy="92049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746125" y="5840475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8358238"/>
              <a:ext cx="1032417" cy="402145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1092297" y="5742940"/>
            <a:ext cx="535686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40" b="1">
                <a:solidFill>
                  <a:srgbClr val="0075C9"/>
                </a:solidFill>
                <a:latin typeface="Corbel"/>
                <a:cs typeface="Corbel"/>
              </a:rPr>
              <a:t>Documentation!</a:t>
            </a:r>
            <a:r>
              <a:rPr dirty="0" sz="2000" spc="-2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000" spc="-40" b="1">
                <a:solidFill>
                  <a:srgbClr val="0075C9"/>
                </a:solidFill>
                <a:latin typeface="Corbel"/>
                <a:cs typeface="Corbel"/>
              </a:rPr>
              <a:t>Documentation!</a:t>
            </a:r>
            <a:r>
              <a:rPr dirty="0" sz="2000" spc="-2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000" spc="-10" b="1">
                <a:solidFill>
                  <a:srgbClr val="0075C9"/>
                </a:solidFill>
                <a:latin typeface="Corbel"/>
                <a:cs typeface="Corbel"/>
              </a:rPr>
              <a:t>Documentation!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92297" y="6362090"/>
            <a:ext cx="1711325" cy="1822450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1200" spc="-10" b="1">
                <a:solidFill>
                  <a:srgbClr val="002D5D"/>
                </a:solidFill>
                <a:latin typeface="Corbel"/>
                <a:cs typeface="Corbel"/>
              </a:rPr>
              <a:t>Implementation</a:t>
            </a:r>
            <a:endParaRPr sz="1200">
              <a:latin typeface="Corbel"/>
              <a:cs typeface="Corbel"/>
            </a:endParaRPr>
          </a:p>
          <a:p>
            <a:pPr marL="104139" marR="159385" indent="-91440">
              <a:lnSpc>
                <a:spcPts val="1080"/>
              </a:lnSpc>
              <a:spcBef>
                <a:spcPts val="600"/>
              </a:spcBef>
              <a:buClr>
                <a:srgbClr val="0075C9"/>
              </a:buClr>
              <a:buFont typeface="Wingdings 2"/>
              <a:buChar char=""/>
              <a:tabLst>
                <a:tab pos="104139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Who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identified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need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parameter?</a:t>
            </a:r>
            <a:endParaRPr sz="1000">
              <a:latin typeface="Corbel"/>
              <a:cs typeface="Corbel"/>
            </a:endParaRPr>
          </a:p>
          <a:p>
            <a:pPr marL="104139" marR="109855" indent="-91440">
              <a:lnSpc>
                <a:spcPts val="1100"/>
              </a:lnSpc>
              <a:spcBef>
                <a:spcPts val="610"/>
              </a:spcBef>
              <a:buClr>
                <a:srgbClr val="0075C9"/>
              </a:buClr>
              <a:buFont typeface="Wingdings 2"/>
              <a:buChar char=""/>
              <a:tabLst>
                <a:tab pos="104139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Who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initiated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parameter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protocol?</a:t>
            </a:r>
            <a:endParaRPr sz="1000">
              <a:latin typeface="Corbel"/>
              <a:cs typeface="Corbel"/>
            </a:endParaRPr>
          </a:p>
          <a:p>
            <a:pPr marL="104139" marR="5080" indent="-91440">
              <a:lnSpc>
                <a:spcPct val="91000"/>
              </a:lnSpc>
              <a:spcBef>
                <a:spcPts val="500"/>
              </a:spcBef>
              <a:buClr>
                <a:srgbClr val="0075C9"/>
              </a:buClr>
              <a:buFont typeface="Wingdings 2"/>
              <a:buChar char=""/>
              <a:tabLst>
                <a:tab pos="104139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Has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need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parameter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been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discussed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approved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by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resident?</a:t>
            </a:r>
            <a:endParaRPr sz="1000">
              <a:latin typeface="Corbel"/>
              <a:cs typeface="Corbel"/>
            </a:endParaRPr>
          </a:p>
          <a:p>
            <a:pPr marL="104139" marR="106680" indent="-91440">
              <a:lnSpc>
                <a:spcPts val="1100"/>
              </a:lnSpc>
              <a:spcBef>
                <a:spcPts val="620"/>
              </a:spcBef>
              <a:buClr>
                <a:srgbClr val="0075C9"/>
              </a:buClr>
              <a:buFont typeface="Wingdings 2"/>
              <a:buChar char=""/>
              <a:tabLst>
                <a:tab pos="104139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Who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qualified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to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complete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parameter?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010204" y="6362090"/>
            <a:ext cx="1722755" cy="1529715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1200" spc="-10" b="1">
                <a:solidFill>
                  <a:srgbClr val="002D5D"/>
                </a:solidFill>
                <a:latin typeface="Corbel"/>
                <a:cs typeface="Corbel"/>
              </a:rPr>
              <a:t>Parameter</a:t>
            </a:r>
            <a:r>
              <a:rPr dirty="0" sz="1200" spc="-5" b="1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 spc="-10" b="1">
                <a:solidFill>
                  <a:srgbClr val="002D5D"/>
                </a:solidFill>
                <a:latin typeface="Corbel"/>
                <a:cs typeface="Corbel"/>
              </a:rPr>
              <a:t>Outcome(s)</a:t>
            </a:r>
            <a:endParaRPr sz="1200">
              <a:latin typeface="Corbel"/>
              <a:cs typeface="Corbel"/>
            </a:endParaRPr>
          </a:p>
          <a:p>
            <a:pPr marL="103505" marR="271780" indent="-91440">
              <a:lnSpc>
                <a:spcPct val="91300"/>
              </a:lnSpc>
              <a:spcBef>
                <a:spcPts val="570"/>
              </a:spcBef>
              <a:buClr>
                <a:srgbClr val="0075C9"/>
              </a:buClr>
              <a:buFont typeface="Wingdings 2"/>
              <a:buChar char=""/>
              <a:tabLst>
                <a:tab pos="1035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Who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documents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parameter</a:t>
            </a:r>
            <a:r>
              <a:rPr dirty="0" sz="1000" spc="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outcome?</a:t>
            </a:r>
            <a:r>
              <a:rPr dirty="0" sz="1000" spc="-4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And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where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outcome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documented?</a:t>
            </a:r>
            <a:endParaRPr sz="1000">
              <a:latin typeface="Corbel"/>
              <a:cs typeface="Corbel"/>
            </a:endParaRPr>
          </a:p>
          <a:p>
            <a:pPr marL="103505" marR="5080" indent="-91440">
              <a:lnSpc>
                <a:spcPct val="91300"/>
              </a:lnSpc>
              <a:spcBef>
                <a:spcPts val="509"/>
              </a:spcBef>
              <a:buClr>
                <a:srgbClr val="0075C9"/>
              </a:buClr>
              <a:buFont typeface="Wingdings 2"/>
              <a:buChar char=""/>
              <a:tabLst>
                <a:tab pos="1035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Who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is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notified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parameter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outcomes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when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protocol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requires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a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clinical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evaluation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or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decision?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928108" y="6362090"/>
            <a:ext cx="1739264" cy="2014855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dirty="0" sz="1200" b="1">
                <a:solidFill>
                  <a:srgbClr val="002D5D"/>
                </a:solidFill>
                <a:latin typeface="Corbel"/>
                <a:cs typeface="Corbel"/>
              </a:rPr>
              <a:t>Next</a:t>
            </a:r>
            <a:r>
              <a:rPr dirty="0" sz="1200" spc="-60" b="1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 b="1">
                <a:solidFill>
                  <a:srgbClr val="002D5D"/>
                </a:solidFill>
                <a:latin typeface="Corbel"/>
                <a:cs typeface="Corbel"/>
              </a:rPr>
              <a:t>Steps/Follow</a:t>
            </a:r>
            <a:r>
              <a:rPr dirty="0" sz="1200" spc="-30" b="1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200" spc="-25" b="1">
                <a:solidFill>
                  <a:srgbClr val="002D5D"/>
                </a:solidFill>
                <a:latin typeface="Corbel"/>
                <a:cs typeface="Corbel"/>
              </a:rPr>
              <a:t>up</a:t>
            </a:r>
            <a:endParaRPr sz="1200">
              <a:latin typeface="Corbel"/>
              <a:cs typeface="Corbel"/>
            </a:endParaRPr>
          </a:p>
          <a:p>
            <a:pPr marL="103505" marR="50800" indent="-91440">
              <a:lnSpc>
                <a:spcPct val="91000"/>
              </a:lnSpc>
              <a:spcBef>
                <a:spcPts val="570"/>
              </a:spcBef>
              <a:buClr>
                <a:srgbClr val="0075C9"/>
              </a:buClr>
              <a:buFont typeface="Wingdings 2"/>
              <a:buChar char=""/>
              <a:tabLst>
                <a:tab pos="1035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What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interventions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took 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place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because</a:t>
            </a:r>
            <a:r>
              <a:rPr dirty="0" sz="1000" spc="-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of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1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parameter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outcome?</a:t>
            </a:r>
            <a:endParaRPr sz="1000">
              <a:latin typeface="Corbel"/>
              <a:cs typeface="Corbel"/>
            </a:endParaRPr>
          </a:p>
          <a:p>
            <a:pPr marL="103505" marR="55880" indent="-91440">
              <a:lnSpc>
                <a:spcPct val="89500"/>
              </a:lnSpc>
              <a:spcBef>
                <a:spcPts val="630"/>
              </a:spcBef>
              <a:buClr>
                <a:srgbClr val="0075C9"/>
              </a:buClr>
              <a:buFont typeface="Wingdings 2"/>
              <a:buChar char=""/>
              <a:tabLst>
                <a:tab pos="1035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If</a:t>
            </a:r>
            <a:r>
              <a:rPr dirty="0" sz="1000" spc="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intervention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required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clinical</a:t>
            </a:r>
            <a:r>
              <a:rPr dirty="0" sz="1000" spc="2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evaluation,</a:t>
            </a:r>
            <a:r>
              <a:rPr dirty="0" sz="1000" spc="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who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evaluated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outcome?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Did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they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document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their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decision-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making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rationale?</a:t>
            </a:r>
            <a:endParaRPr sz="1000">
              <a:latin typeface="Corbel"/>
              <a:cs typeface="Corbel"/>
            </a:endParaRPr>
          </a:p>
          <a:p>
            <a:pPr marL="103505" marR="5080" indent="-91440">
              <a:lnSpc>
                <a:spcPct val="88000"/>
              </a:lnSpc>
              <a:spcBef>
                <a:spcPts val="650"/>
              </a:spcBef>
              <a:buClr>
                <a:srgbClr val="0075C9"/>
              </a:buClr>
              <a:buFont typeface="Wingdings 2"/>
              <a:buChar char=""/>
              <a:tabLst>
                <a:tab pos="103505" algn="l"/>
              </a:tabLst>
            </a:pP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When</a:t>
            </a:r>
            <a:r>
              <a:rPr dirty="0" sz="1000" spc="-3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should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the</a:t>
            </a:r>
            <a:r>
              <a:rPr dirty="0" sz="1000" spc="-3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>
                <a:solidFill>
                  <a:srgbClr val="002D5D"/>
                </a:solidFill>
                <a:latin typeface="Corbel"/>
                <a:cs typeface="Corbel"/>
              </a:rPr>
              <a:t>parameter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 be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re-evaluated</a:t>
            </a:r>
            <a:r>
              <a:rPr dirty="0" sz="1000" spc="45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25">
                <a:solidFill>
                  <a:srgbClr val="002D5D"/>
                </a:solidFill>
                <a:latin typeface="Corbel"/>
                <a:cs typeface="Corbel"/>
              </a:rPr>
              <a:t>for</a:t>
            </a:r>
            <a:r>
              <a:rPr dirty="0" sz="1000" spc="500">
                <a:solidFill>
                  <a:srgbClr val="002D5D"/>
                </a:solidFill>
                <a:latin typeface="Corbel"/>
                <a:cs typeface="Corbel"/>
              </a:rPr>
              <a:t> </a:t>
            </a:r>
            <a:r>
              <a:rPr dirty="0" sz="1000" spc="-10">
                <a:solidFill>
                  <a:srgbClr val="002D5D"/>
                </a:solidFill>
                <a:latin typeface="Corbel"/>
                <a:cs typeface="Corbel"/>
              </a:rPr>
              <a:t>appropriateness?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25500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844550" y="5467350"/>
            <a:ext cx="6083300" cy="3416300"/>
          </a:xfrm>
          <a:custGeom>
            <a:avLst/>
            <a:gdLst/>
            <a:ahLst/>
            <a:cxnLst/>
            <a:rect l="l" t="t" r="r" b="b"/>
            <a:pathLst>
              <a:path w="6083300" h="3416300">
                <a:moveTo>
                  <a:pt x="0" y="0"/>
                </a:moveTo>
                <a:lnTo>
                  <a:pt x="6083300" y="0"/>
                </a:lnTo>
                <a:lnTo>
                  <a:pt x="6083300" y="3416300"/>
                </a:lnTo>
                <a:lnTo>
                  <a:pt x="0" y="3416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005599" y="124967"/>
            <a:ext cx="4876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5/8/26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546352"/>
            <a:ext cx="4572000" cy="2673096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5473331" y="1549400"/>
            <a:ext cx="1463040" cy="2667000"/>
            <a:chOff x="5473331" y="1549400"/>
            <a:chExt cx="1463040" cy="2667000"/>
          </a:xfrm>
        </p:grpSpPr>
        <p:sp>
          <p:nvSpPr>
            <p:cNvPr id="5" name="object 5" descr=""/>
            <p:cNvSpPr/>
            <p:nvPr/>
          </p:nvSpPr>
          <p:spPr>
            <a:xfrm>
              <a:off x="5473331" y="1549400"/>
              <a:ext cx="1463040" cy="2667000"/>
            </a:xfrm>
            <a:custGeom>
              <a:avLst/>
              <a:gdLst/>
              <a:ahLst/>
              <a:cxnLst/>
              <a:rect l="l" t="t" r="r" b="b"/>
              <a:pathLst>
                <a:path w="1463040" h="2667000">
                  <a:moveTo>
                    <a:pt x="1462658" y="0"/>
                  </a:moveTo>
                  <a:lnTo>
                    <a:pt x="0" y="0"/>
                  </a:lnTo>
                  <a:lnTo>
                    <a:pt x="0" y="2667000"/>
                  </a:lnTo>
                  <a:lnTo>
                    <a:pt x="1462658" y="2667000"/>
                  </a:lnTo>
                  <a:lnTo>
                    <a:pt x="1462658" y="0"/>
                  </a:lnTo>
                  <a:close/>
                </a:path>
              </a:pathLst>
            </a:custGeom>
            <a:solidFill>
              <a:srgbClr val="C8C8C8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7469" y="3626269"/>
              <a:ext cx="1194371" cy="46522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44550" y="1174750"/>
            <a:ext cx="6083300" cy="3416300"/>
          </a:xfrm>
          <a:prstGeom prst="rect"/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30"/>
              </a:spcBef>
            </a:pPr>
            <a:endParaRPr sz="3000">
              <a:latin typeface="Times New Roman"/>
              <a:cs typeface="Times New Roman"/>
            </a:endParaRPr>
          </a:p>
          <a:p>
            <a:pPr marL="574040" marR="2997200">
              <a:lnSpc>
                <a:spcPct val="89000"/>
              </a:lnSpc>
            </a:pPr>
            <a:r>
              <a:rPr dirty="0" sz="3000" spc="-80"/>
              <a:t>Communication </a:t>
            </a:r>
            <a:r>
              <a:rPr dirty="0" sz="3000" spc="-10"/>
              <a:t>Beyond </a:t>
            </a:r>
            <a:r>
              <a:rPr dirty="0" sz="3000" spc="-60"/>
              <a:t>Documentation</a:t>
            </a:r>
            <a:endParaRPr sz="3000"/>
          </a:p>
        </p:txBody>
      </p:sp>
      <p:sp>
        <p:nvSpPr>
          <p:cNvPr id="8" name="object 8" descr=""/>
          <p:cNvSpPr txBox="1"/>
          <p:nvPr/>
        </p:nvSpPr>
        <p:spPr>
          <a:xfrm>
            <a:off x="825500" y="4621784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17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838200" y="5838952"/>
            <a:ext cx="6096000" cy="2921635"/>
            <a:chOff x="838200" y="5838952"/>
            <a:chExt cx="6096000" cy="2921635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5838952"/>
              <a:ext cx="1722120" cy="267309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746125" y="5840476"/>
              <a:ext cx="188595" cy="2665730"/>
            </a:xfrm>
            <a:custGeom>
              <a:avLst/>
              <a:gdLst/>
              <a:ahLst/>
              <a:cxnLst/>
              <a:rect l="l" t="t" r="r" b="b"/>
              <a:pathLst>
                <a:path w="188595" h="2665729">
                  <a:moveTo>
                    <a:pt x="188074" y="0"/>
                  </a:moveTo>
                  <a:lnTo>
                    <a:pt x="0" y="0"/>
                  </a:lnTo>
                  <a:lnTo>
                    <a:pt x="0" y="2665476"/>
                  </a:lnTo>
                  <a:lnTo>
                    <a:pt x="188074" y="2665476"/>
                  </a:lnTo>
                  <a:lnTo>
                    <a:pt x="188074" y="0"/>
                  </a:lnTo>
                  <a:close/>
                </a:path>
              </a:pathLst>
            </a:custGeom>
            <a:solidFill>
              <a:srgbClr val="C8C8C8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4301" y="8358238"/>
              <a:ext cx="1032417" cy="402145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860973" y="6843268"/>
            <a:ext cx="1677035" cy="59880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528320" marR="5080" indent="-528955">
              <a:lnSpc>
                <a:spcPts val="2110"/>
              </a:lnSpc>
              <a:spcBef>
                <a:spcPts val="409"/>
              </a:spcBef>
            </a:pPr>
            <a:r>
              <a:rPr dirty="0" sz="2000" spc="-65" b="1">
                <a:solidFill>
                  <a:srgbClr val="0075C9"/>
                </a:solidFill>
                <a:latin typeface="Corbel"/>
                <a:cs typeface="Corbel"/>
              </a:rPr>
              <a:t>Communication </a:t>
            </a:r>
            <a:r>
              <a:rPr dirty="0" sz="2000" spc="-35" b="1">
                <a:solidFill>
                  <a:srgbClr val="0075C9"/>
                </a:solidFill>
                <a:latin typeface="Corbel"/>
                <a:cs typeface="Corbel"/>
              </a:rPr>
              <a:t>is</a:t>
            </a:r>
            <a:r>
              <a:rPr dirty="0" sz="2000" spc="-85" b="1">
                <a:solidFill>
                  <a:srgbClr val="0075C9"/>
                </a:solidFill>
                <a:latin typeface="Corbel"/>
                <a:cs typeface="Corbel"/>
              </a:rPr>
              <a:t> </a:t>
            </a:r>
            <a:r>
              <a:rPr dirty="0" sz="2000" spc="-25" b="1">
                <a:solidFill>
                  <a:srgbClr val="0075C9"/>
                </a:solidFill>
                <a:latin typeface="Corbel"/>
                <a:cs typeface="Corbel"/>
              </a:rPr>
              <a:t>Key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3983520" y="5548464"/>
            <a:ext cx="933450" cy="933450"/>
          </a:xfrm>
          <a:custGeom>
            <a:avLst/>
            <a:gdLst/>
            <a:ahLst/>
            <a:cxnLst/>
            <a:rect l="l" t="t" r="r" b="b"/>
            <a:pathLst>
              <a:path w="933450" h="933450">
                <a:moveTo>
                  <a:pt x="466483" y="0"/>
                </a:moveTo>
                <a:lnTo>
                  <a:pt x="418788" y="2408"/>
                </a:lnTo>
                <a:lnTo>
                  <a:pt x="372470" y="9477"/>
                </a:lnTo>
                <a:lnTo>
                  <a:pt x="327765" y="20972"/>
                </a:lnTo>
                <a:lnTo>
                  <a:pt x="284907" y="36658"/>
                </a:lnTo>
                <a:lnTo>
                  <a:pt x="244129" y="56302"/>
                </a:lnTo>
                <a:lnTo>
                  <a:pt x="205668" y="79668"/>
                </a:lnTo>
                <a:lnTo>
                  <a:pt x="169756" y="106523"/>
                </a:lnTo>
                <a:lnTo>
                  <a:pt x="136629" y="136631"/>
                </a:lnTo>
                <a:lnTo>
                  <a:pt x="106522" y="169758"/>
                </a:lnTo>
                <a:lnTo>
                  <a:pt x="79667" y="205671"/>
                </a:lnTo>
                <a:lnTo>
                  <a:pt x="56301" y="244133"/>
                </a:lnTo>
                <a:lnTo>
                  <a:pt x="36658" y="284912"/>
                </a:lnTo>
                <a:lnTo>
                  <a:pt x="20972" y="327772"/>
                </a:lnTo>
                <a:lnTo>
                  <a:pt x="9477" y="372479"/>
                </a:lnTo>
                <a:lnTo>
                  <a:pt x="2408" y="418798"/>
                </a:lnTo>
                <a:lnTo>
                  <a:pt x="0" y="466496"/>
                </a:lnTo>
                <a:lnTo>
                  <a:pt x="2408" y="514191"/>
                </a:lnTo>
                <a:lnTo>
                  <a:pt x="9477" y="560509"/>
                </a:lnTo>
                <a:lnTo>
                  <a:pt x="20972" y="605214"/>
                </a:lnTo>
                <a:lnTo>
                  <a:pt x="36658" y="648073"/>
                </a:lnTo>
                <a:lnTo>
                  <a:pt x="56301" y="688850"/>
                </a:lnTo>
                <a:lnTo>
                  <a:pt x="79667" y="727312"/>
                </a:lnTo>
                <a:lnTo>
                  <a:pt x="106522" y="763223"/>
                </a:lnTo>
                <a:lnTo>
                  <a:pt x="136629" y="796350"/>
                </a:lnTo>
                <a:lnTo>
                  <a:pt x="169756" y="826458"/>
                </a:lnTo>
                <a:lnTo>
                  <a:pt x="205668" y="853312"/>
                </a:lnTo>
                <a:lnTo>
                  <a:pt x="244129" y="876678"/>
                </a:lnTo>
                <a:lnTo>
                  <a:pt x="284907" y="896321"/>
                </a:lnTo>
                <a:lnTo>
                  <a:pt x="327765" y="912007"/>
                </a:lnTo>
                <a:lnTo>
                  <a:pt x="372470" y="923502"/>
                </a:lnTo>
                <a:lnTo>
                  <a:pt x="418788" y="930571"/>
                </a:lnTo>
                <a:lnTo>
                  <a:pt x="466483" y="932980"/>
                </a:lnTo>
                <a:lnTo>
                  <a:pt x="514179" y="930571"/>
                </a:lnTo>
                <a:lnTo>
                  <a:pt x="560497" y="923502"/>
                </a:lnTo>
                <a:lnTo>
                  <a:pt x="605202" y="912007"/>
                </a:lnTo>
                <a:lnTo>
                  <a:pt x="648062" y="896321"/>
                </a:lnTo>
                <a:lnTo>
                  <a:pt x="688840" y="876678"/>
                </a:lnTo>
                <a:lnTo>
                  <a:pt x="727303" y="853312"/>
                </a:lnTo>
                <a:lnTo>
                  <a:pt x="763215" y="826458"/>
                </a:lnTo>
                <a:lnTo>
                  <a:pt x="796343" y="796350"/>
                </a:lnTo>
                <a:lnTo>
                  <a:pt x="826452" y="763223"/>
                </a:lnTo>
                <a:lnTo>
                  <a:pt x="853308" y="727312"/>
                </a:lnTo>
                <a:lnTo>
                  <a:pt x="876675" y="688850"/>
                </a:lnTo>
                <a:lnTo>
                  <a:pt x="896319" y="648073"/>
                </a:lnTo>
                <a:lnTo>
                  <a:pt x="912006" y="605214"/>
                </a:lnTo>
                <a:lnTo>
                  <a:pt x="923502" y="560509"/>
                </a:lnTo>
                <a:lnTo>
                  <a:pt x="930571" y="514191"/>
                </a:lnTo>
                <a:lnTo>
                  <a:pt x="932980" y="466496"/>
                </a:lnTo>
                <a:lnTo>
                  <a:pt x="930571" y="418798"/>
                </a:lnTo>
                <a:lnTo>
                  <a:pt x="923502" y="372479"/>
                </a:lnTo>
                <a:lnTo>
                  <a:pt x="912006" y="327772"/>
                </a:lnTo>
                <a:lnTo>
                  <a:pt x="896319" y="284912"/>
                </a:lnTo>
                <a:lnTo>
                  <a:pt x="876675" y="244133"/>
                </a:lnTo>
                <a:lnTo>
                  <a:pt x="853308" y="205671"/>
                </a:lnTo>
                <a:lnTo>
                  <a:pt x="826452" y="169758"/>
                </a:lnTo>
                <a:lnTo>
                  <a:pt x="796343" y="136631"/>
                </a:lnTo>
                <a:lnTo>
                  <a:pt x="763215" y="106523"/>
                </a:lnTo>
                <a:lnTo>
                  <a:pt x="727303" y="79668"/>
                </a:lnTo>
                <a:lnTo>
                  <a:pt x="688840" y="56302"/>
                </a:lnTo>
                <a:lnTo>
                  <a:pt x="648062" y="36658"/>
                </a:lnTo>
                <a:lnTo>
                  <a:pt x="605202" y="20972"/>
                </a:lnTo>
                <a:lnTo>
                  <a:pt x="560497" y="9477"/>
                </a:lnTo>
                <a:lnTo>
                  <a:pt x="514179" y="2408"/>
                </a:lnTo>
                <a:lnTo>
                  <a:pt x="466483" y="0"/>
                </a:lnTo>
                <a:close/>
              </a:path>
            </a:pathLst>
          </a:custGeom>
          <a:solidFill>
            <a:srgbClr val="0075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4241698" y="5893308"/>
            <a:ext cx="42925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Corbel"/>
                <a:cs typeface="Corbel"/>
              </a:rPr>
              <a:t>Intake</a:t>
            </a:r>
            <a:endParaRPr sz="1200">
              <a:latin typeface="Corbel"/>
              <a:cs typeface="Corbe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4855133" y="6273215"/>
            <a:ext cx="1195070" cy="1031875"/>
            <a:chOff x="4855133" y="6273215"/>
            <a:chExt cx="1195070" cy="1031875"/>
          </a:xfrm>
        </p:grpSpPr>
        <p:sp>
          <p:nvSpPr>
            <p:cNvPr id="17" name="object 17" descr=""/>
            <p:cNvSpPr/>
            <p:nvPr/>
          </p:nvSpPr>
          <p:spPr>
            <a:xfrm>
              <a:off x="4855133" y="6273215"/>
              <a:ext cx="256540" cy="276860"/>
            </a:xfrm>
            <a:custGeom>
              <a:avLst/>
              <a:gdLst/>
              <a:ahLst/>
              <a:cxnLst/>
              <a:rect l="l" t="t" r="r" b="b"/>
              <a:pathLst>
                <a:path w="256539" h="276859">
                  <a:moveTo>
                    <a:pt x="111048" y="0"/>
                  </a:moveTo>
                  <a:lnTo>
                    <a:pt x="0" y="152844"/>
                  </a:lnTo>
                  <a:lnTo>
                    <a:pt x="100291" y="225717"/>
                  </a:lnTo>
                  <a:lnTo>
                    <a:pt x="63271" y="276656"/>
                  </a:lnTo>
                  <a:lnTo>
                    <a:pt x="256108" y="222148"/>
                  </a:lnTo>
                  <a:lnTo>
                    <a:pt x="248361" y="21920"/>
                  </a:lnTo>
                  <a:lnTo>
                    <a:pt x="211340" y="72872"/>
                  </a:lnTo>
                  <a:lnTo>
                    <a:pt x="111048" y="0"/>
                  </a:lnTo>
                  <a:close/>
                </a:path>
              </a:pathLst>
            </a:custGeom>
            <a:solidFill>
              <a:srgbClr val="AABD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116766" y="6371818"/>
              <a:ext cx="933450" cy="933450"/>
            </a:xfrm>
            <a:custGeom>
              <a:avLst/>
              <a:gdLst/>
              <a:ahLst/>
              <a:cxnLst/>
              <a:rect l="l" t="t" r="r" b="b"/>
              <a:pathLst>
                <a:path w="933450" h="933450">
                  <a:moveTo>
                    <a:pt x="466483" y="0"/>
                  </a:moveTo>
                  <a:lnTo>
                    <a:pt x="418788" y="2408"/>
                  </a:lnTo>
                  <a:lnTo>
                    <a:pt x="372470" y="9477"/>
                  </a:lnTo>
                  <a:lnTo>
                    <a:pt x="327765" y="20972"/>
                  </a:lnTo>
                  <a:lnTo>
                    <a:pt x="284907" y="36658"/>
                  </a:lnTo>
                  <a:lnTo>
                    <a:pt x="244129" y="56301"/>
                  </a:lnTo>
                  <a:lnTo>
                    <a:pt x="205668" y="79667"/>
                  </a:lnTo>
                  <a:lnTo>
                    <a:pt x="169756" y="106522"/>
                  </a:lnTo>
                  <a:lnTo>
                    <a:pt x="136629" y="136629"/>
                  </a:lnTo>
                  <a:lnTo>
                    <a:pt x="106522" y="169756"/>
                  </a:lnTo>
                  <a:lnTo>
                    <a:pt x="79667" y="205668"/>
                  </a:lnTo>
                  <a:lnTo>
                    <a:pt x="56301" y="244129"/>
                  </a:lnTo>
                  <a:lnTo>
                    <a:pt x="36658" y="284907"/>
                  </a:lnTo>
                  <a:lnTo>
                    <a:pt x="20972" y="327765"/>
                  </a:lnTo>
                  <a:lnTo>
                    <a:pt x="9477" y="372470"/>
                  </a:lnTo>
                  <a:lnTo>
                    <a:pt x="2408" y="418788"/>
                  </a:lnTo>
                  <a:lnTo>
                    <a:pt x="0" y="466483"/>
                  </a:lnTo>
                  <a:lnTo>
                    <a:pt x="2408" y="514179"/>
                  </a:lnTo>
                  <a:lnTo>
                    <a:pt x="9477" y="560496"/>
                  </a:lnTo>
                  <a:lnTo>
                    <a:pt x="20972" y="605201"/>
                  </a:lnTo>
                  <a:lnTo>
                    <a:pt x="36658" y="648060"/>
                  </a:lnTo>
                  <a:lnTo>
                    <a:pt x="56301" y="688837"/>
                  </a:lnTo>
                  <a:lnTo>
                    <a:pt x="79667" y="727299"/>
                  </a:lnTo>
                  <a:lnTo>
                    <a:pt x="106522" y="763210"/>
                  </a:lnTo>
                  <a:lnTo>
                    <a:pt x="136629" y="796337"/>
                  </a:lnTo>
                  <a:lnTo>
                    <a:pt x="169756" y="826445"/>
                  </a:lnTo>
                  <a:lnTo>
                    <a:pt x="205668" y="853299"/>
                  </a:lnTo>
                  <a:lnTo>
                    <a:pt x="244129" y="876665"/>
                  </a:lnTo>
                  <a:lnTo>
                    <a:pt x="284907" y="896308"/>
                  </a:lnTo>
                  <a:lnTo>
                    <a:pt x="327765" y="911995"/>
                  </a:lnTo>
                  <a:lnTo>
                    <a:pt x="372470" y="923490"/>
                  </a:lnTo>
                  <a:lnTo>
                    <a:pt x="418788" y="930559"/>
                  </a:lnTo>
                  <a:lnTo>
                    <a:pt x="466483" y="932967"/>
                  </a:lnTo>
                  <a:lnTo>
                    <a:pt x="514179" y="930559"/>
                  </a:lnTo>
                  <a:lnTo>
                    <a:pt x="560496" y="923490"/>
                  </a:lnTo>
                  <a:lnTo>
                    <a:pt x="605201" y="911995"/>
                  </a:lnTo>
                  <a:lnTo>
                    <a:pt x="648060" y="896308"/>
                  </a:lnTo>
                  <a:lnTo>
                    <a:pt x="688837" y="876665"/>
                  </a:lnTo>
                  <a:lnTo>
                    <a:pt x="727299" y="853299"/>
                  </a:lnTo>
                  <a:lnTo>
                    <a:pt x="763210" y="826445"/>
                  </a:lnTo>
                  <a:lnTo>
                    <a:pt x="796337" y="796337"/>
                  </a:lnTo>
                  <a:lnTo>
                    <a:pt x="826445" y="763210"/>
                  </a:lnTo>
                  <a:lnTo>
                    <a:pt x="853299" y="727299"/>
                  </a:lnTo>
                  <a:lnTo>
                    <a:pt x="876665" y="688837"/>
                  </a:lnTo>
                  <a:lnTo>
                    <a:pt x="896308" y="648060"/>
                  </a:lnTo>
                  <a:lnTo>
                    <a:pt x="911995" y="605201"/>
                  </a:lnTo>
                  <a:lnTo>
                    <a:pt x="923490" y="560496"/>
                  </a:lnTo>
                  <a:lnTo>
                    <a:pt x="930559" y="514179"/>
                  </a:lnTo>
                  <a:lnTo>
                    <a:pt x="932967" y="466483"/>
                  </a:lnTo>
                  <a:lnTo>
                    <a:pt x="930559" y="418788"/>
                  </a:lnTo>
                  <a:lnTo>
                    <a:pt x="923490" y="372470"/>
                  </a:lnTo>
                  <a:lnTo>
                    <a:pt x="911995" y="327765"/>
                  </a:lnTo>
                  <a:lnTo>
                    <a:pt x="896308" y="284907"/>
                  </a:lnTo>
                  <a:lnTo>
                    <a:pt x="876665" y="244129"/>
                  </a:lnTo>
                  <a:lnTo>
                    <a:pt x="853299" y="205668"/>
                  </a:lnTo>
                  <a:lnTo>
                    <a:pt x="826445" y="169756"/>
                  </a:lnTo>
                  <a:lnTo>
                    <a:pt x="796337" y="136629"/>
                  </a:lnTo>
                  <a:lnTo>
                    <a:pt x="763210" y="106522"/>
                  </a:lnTo>
                  <a:lnTo>
                    <a:pt x="727299" y="79667"/>
                  </a:lnTo>
                  <a:lnTo>
                    <a:pt x="688837" y="56301"/>
                  </a:lnTo>
                  <a:lnTo>
                    <a:pt x="648060" y="36658"/>
                  </a:lnTo>
                  <a:lnTo>
                    <a:pt x="605201" y="20972"/>
                  </a:lnTo>
                  <a:lnTo>
                    <a:pt x="560496" y="9477"/>
                  </a:lnTo>
                  <a:lnTo>
                    <a:pt x="514179" y="2408"/>
                  </a:lnTo>
                  <a:lnTo>
                    <a:pt x="466483" y="0"/>
                  </a:lnTo>
                  <a:close/>
                </a:path>
              </a:pathLst>
            </a:custGeom>
            <a:solidFill>
              <a:srgbClr val="0075C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5281638" y="6716267"/>
            <a:ext cx="615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Corbel"/>
                <a:cs typeface="Corbel"/>
              </a:rPr>
              <a:t>Initiation</a:t>
            </a:r>
            <a:endParaRPr sz="1200">
              <a:latin typeface="Corbel"/>
              <a:cs typeface="Corbe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4681042" y="7350645"/>
            <a:ext cx="939165" cy="1289685"/>
            <a:chOff x="4681042" y="7350645"/>
            <a:chExt cx="939165" cy="1289685"/>
          </a:xfrm>
        </p:grpSpPr>
        <p:sp>
          <p:nvSpPr>
            <p:cNvPr id="21" name="object 21" descr=""/>
            <p:cNvSpPr/>
            <p:nvPr/>
          </p:nvSpPr>
          <p:spPr>
            <a:xfrm>
              <a:off x="5219255" y="7350645"/>
              <a:ext cx="299720" cy="265430"/>
            </a:xfrm>
            <a:custGeom>
              <a:avLst/>
              <a:gdLst/>
              <a:ahLst/>
              <a:cxnLst/>
              <a:rect l="l" t="t" r="r" b="b"/>
              <a:pathLst>
                <a:path w="299720" h="265429">
                  <a:moveTo>
                    <a:pt x="98196" y="0"/>
                  </a:moveTo>
                  <a:lnTo>
                    <a:pt x="59893" y="117894"/>
                  </a:lnTo>
                  <a:lnTo>
                    <a:pt x="0" y="98437"/>
                  </a:lnTo>
                  <a:lnTo>
                    <a:pt x="111429" y="264985"/>
                  </a:lnTo>
                  <a:lnTo>
                    <a:pt x="299466" y="195732"/>
                  </a:lnTo>
                  <a:lnTo>
                    <a:pt x="239572" y="176276"/>
                  </a:lnTo>
                  <a:lnTo>
                    <a:pt x="277876" y="58381"/>
                  </a:lnTo>
                  <a:lnTo>
                    <a:pt x="98196" y="0"/>
                  </a:lnTo>
                  <a:close/>
                </a:path>
              </a:pathLst>
            </a:custGeom>
            <a:solidFill>
              <a:srgbClr val="AABD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683899" y="7704023"/>
              <a:ext cx="933450" cy="933450"/>
            </a:xfrm>
            <a:custGeom>
              <a:avLst/>
              <a:gdLst/>
              <a:ahLst/>
              <a:cxnLst/>
              <a:rect l="l" t="t" r="r" b="b"/>
              <a:pathLst>
                <a:path w="933450" h="933450">
                  <a:moveTo>
                    <a:pt x="466483" y="0"/>
                  </a:moveTo>
                  <a:lnTo>
                    <a:pt x="418788" y="2408"/>
                  </a:lnTo>
                  <a:lnTo>
                    <a:pt x="372470" y="9477"/>
                  </a:lnTo>
                  <a:lnTo>
                    <a:pt x="327765" y="20972"/>
                  </a:lnTo>
                  <a:lnTo>
                    <a:pt x="284907" y="36658"/>
                  </a:lnTo>
                  <a:lnTo>
                    <a:pt x="244129" y="56301"/>
                  </a:lnTo>
                  <a:lnTo>
                    <a:pt x="205668" y="79667"/>
                  </a:lnTo>
                  <a:lnTo>
                    <a:pt x="169756" y="106522"/>
                  </a:lnTo>
                  <a:lnTo>
                    <a:pt x="136629" y="136629"/>
                  </a:lnTo>
                  <a:lnTo>
                    <a:pt x="106522" y="169756"/>
                  </a:lnTo>
                  <a:lnTo>
                    <a:pt x="79667" y="205668"/>
                  </a:lnTo>
                  <a:lnTo>
                    <a:pt x="56301" y="244129"/>
                  </a:lnTo>
                  <a:lnTo>
                    <a:pt x="36658" y="284907"/>
                  </a:lnTo>
                  <a:lnTo>
                    <a:pt x="20972" y="327765"/>
                  </a:lnTo>
                  <a:lnTo>
                    <a:pt x="9477" y="372470"/>
                  </a:lnTo>
                  <a:lnTo>
                    <a:pt x="2408" y="418788"/>
                  </a:lnTo>
                  <a:lnTo>
                    <a:pt x="0" y="466483"/>
                  </a:lnTo>
                  <a:lnTo>
                    <a:pt x="2408" y="514179"/>
                  </a:lnTo>
                  <a:lnTo>
                    <a:pt x="9477" y="560496"/>
                  </a:lnTo>
                  <a:lnTo>
                    <a:pt x="20972" y="605201"/>
                  </a:lnTo>
                  <a:lnTo>
                    <a:pt x="36658" y="648060"/>
                  </a:lnTo>
                  <a:lnTo>
                    <a:pt x="56301" y="688837"/>
                  </a:lnTo>
                  <a:lnTo>
                    <a:pt x="79667" y="727299"/>
                  </a:lnTo>
                  <a:lnTo>
                    <a:pt x="106522" y="763210"/>
                  </a:lnTo>
                  <a:lnTo>
                    <a:pt x="136629" y="796337"/>
                  </a:lnTo>
                  <a:lnTo>
                    <a:pt x="169756" y="826445"/>
                  </a:lnTo>
                  <a:lnTo>
                    <a:pt x="205668" y="853299"/>
                  </a:lnTo>
                  <a:lnTo>
                    <a:pt x="244129" y="876665"/>
                  </a:lnTo>
                  <a:lnTo>
                    <a:pt x="284907" y="896308"/>
                  </a:lnTo>
                  <a:lnTo>
                    <a:pt x="327765" y="911995"/>
                  </a:lnTo>
                  <a:lnTo>
                    <a:pt x="372470" y="923490"/>
                  </a:lnTo>
                  <a:lnTo>
                    <a:pt x="418788" y="930559"/>
                  </a:lnTo>
                  <a:lnTo>
                    <a:pt x="466483" y="932967"/>
                  </a:lnTo>
                  <a:lnTo>
                    <a:pt x="514179" y="930559"/>
                  </a:lnTo>
                  <a:lnTo>
                    <a:pt x="560497" y="923490"/>
                  </a:lnTo>
                  <a:lnTo>
                    <a:pt x="605202" y="911995"/>
                  </a:lnTo>
                  <a:lnTo>
                    <a:pt x="648062" y="896308"/>
                  </a:lnTo>
                  <a:lnTo>
                    <a:pt x="688840" y="876665"/>
                  </a:lnTo>
                  <a:lnTo>
                    <a:pt x="727303" y="853299"/>
                  </a:lnTo>
                  <a:lnTo>
                    <a:pt x="763215" y="826445"/>
                  </a:lnTo>
                  <a:lnTo>
                    <a:pt x="796343" y="796337"/>
                  </a:lnTo>
                  <a:lnTo>
                    <a:pt x="826452" y="763210"/>
                  </a:lnTo>
                  <a:lnTo>
                    <a:pt x="853308" y="727299"/>
                  </a:lnTo>
                  <a:lnTo>
                    <a:pt x="876675" y="688837"/>
                  </a:lnTo>
                  <a:lnTo>
                    <a:pt x="896319" y="648060"/>
                  </a:lnTo>
                  <a:lnTo>
                    <a:pt x="912006" y="605201"/>
                  </a:lnTo>
                  <a:lnTo>
                    <a:pt x="923502" y="560496"/>
                  </a:lnTo>
                  <a:lnTo>
                    <a:pt x="930571" y="514179"/>
                  </a:lnTo>
                  <a:lnTo>
                    <a:pt x="932980" y="466483"/>
                  </a:lnTo>
                  <a:lnTo>
                    <a:pt x="930571" y="418788"/>
                  </a:lnTo>
                  <a:lnTo>
                    <a:pt x="923502" y="372470"/>
                  </a:lnTo>
                  <a:lnTo>
                    <a:pt x="912006" y="327765"/>
                  </a:lnTo>
                  <a:lnTo>
                    <a:pt x="896319" y="284907"/>
                  </a:lnTo>
                  <a:lnTo>
                    <a:pt x="876675" y="244129"/>
                  </a:lnTo>
                  <a:lnTo>
                    <a:pt x="853308" y="205668"/>
                  </a:lnTo>
                  <a:lnTo>
                    <a:pt x="826452" y="169756"/>
                  </a:lnTo>
                  <a:lnTo>
                    <a:pt x="796343" y="136629"/>
                  </a:lnTo>
                  <a:lnTo>
                    <a:pt x="763215" y="106522"/>
                  </a:lnTo>
                  <a:lnTo>
                    <a:pt x="727303" y="79667"/>
                  </a:lnTo>
                  <a:lnTo>
                    <a:pt x="688840" y="56301"/>
                  </a:lnTo>
                  <a:lnTo>
                    <a:pt x="648062" y="36658"/>
                  </a:lnTo>
                  <a:lnTo>
                    <a:pt x="605202" y="20972"/>
                  </a:lnTo>
                  <a:lnTo>
                    <a:pt x="560497" y="9477"/>
                  </a:lnTo>
                  <a:lnTo>
                    <a:pt x="514179" y="2408"/>
                  </a:lnTo>
                  <a:lnTo>
                    <a:pt x="466483" y="0"/>
                  </a:lnTo>
                  <a:close/>
                </a:path>
              </a:pathLst>
            </a:custGeom>
            <a:solidFill>
              <a:srgbClr val="0075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683899" y="7704023"/>
              <a:ext cx="933450" cy="933450"/>
            </a:xfrm>
            <a:custGeom>
              <a:avLst/>
              <a:gdLst/>
              <a:ahLst/>
              <a:cxnLst/>
              <a:rect l="l" t="t" r="r" b="b"/>
              <a:pathLst>
                <a:path w="933450" h="933450">
                  <a:moveTo>
                    <a:pt x="0" y="466487"/>
                  </a:moveTo>
                  <a:lnTo>
                    <a:pt x="2408" y="418791"/>
                  </a:lnTo>
                  <a:lnTo>
                    <a:pt x="9477" y="372473"/>
                  </a:lnTo>
                  <a:lnTo>
                    <a:pt x="20972" y="327768"/>
                  </a:lnTo>
                  <a:lnTo>
                    <a:pt x="36658" y="284909"/>
                  </a:lnTo>
                  <a:lnTo>
                    <a:pt x="56302" y="244131"/>
                  </a:lnTo>
                  <a:lnTo>
                    <a:pt x="79668" y="205669"/>
                  </a:lnTo>
                  <a:lnTo>
                    <a:pt x="106523" y="169758"/>
                  </a:lnTo>
                  <a:lnTo>
                    <a:pt x="136631" y="136631"/>
                  </a:lnTo>
                  <a:lnTo>
                    <a:pt x="169758" y="106523"/>
                  </a:lnTo>
                  <a:lnTo>
                    <a:pt x="205669" y="79668"/>
                  </a:lnTo>
                  <a:lnTo>
                    <a:pt x="244131" y="56302"/>
                  </a:lnTo>
                  <a:lnTo>
                    <a:pt x="284909" y="36658"/>
                  </a:lnTo>
                  <a:lnTo>
                    <a:pt x="327768" y="20972"/>
                  </a:lnTo>
                  <a:lnTo>
                    <a:pt x="372473" y="9477"/>
                  </a:lnTo>
                  <a:lnTo>
                    <a:pt x="418791" y="2408"/>
                  </a:lnTo>
                  <a:lnTo>
                    <a:pt x="466487" y="0"/>
                  </a:lnTo>
                  <a:lnTo>
                    <a:pt x="514182" y="2408"/>
                  </a:lnTo>
                  <a:lnTo>
                    <a:pt x="560500" y="9477"/>
                  </a:lnTo>
                  <a:lnTo>
                    <a:pt x="605206" y="20972"/>
                  </a:lnTo>
                  <a:lnTo>
                    <a:pt x="648065" y="36658"/>
                  </a:lnTo>
                  <a:lnTo>
                    <a:pt x="688842" y="56302"/>
                  </a:lnTo>
                  <a:lnTo>
                    <a:pt x="727304" y="79668"/>
                  </a:lnTo>
                  <a:lnTo>
                    <a:pt x="763216" y="106523"/>
                  </a:lnTo>
                  <a:lnTo>
                    <a:pt x="796343" y="136631"/>
                  </a:lnTo>
                  <a:lnTo>
                    <a:pt x="826451" y="169758"/>
                  </a:lnTo>
                  <a:lnTo>
                    <a:pt x="853306" y="205669"/>
                  </a:lnTo>
                  <a:lnTo>
                    <a:pt x="876672" y="244131"/>
                  </a:lnTo>
                  <a:lnTo>
                    <a:pt x="896316" y="284909"/>
                  </a:lnTo>
                  <a:lnTo>
                    <a:pt x="912003" y="327768"/>
                  </a:lnTo>
                  <a:lnTo>
                    <a:pt x="923498" y="372473"/>
                  </a:lnTo>
                  <a:lnTo>
                    <a:pt x="930567" y="418791"/>
                  </a:lnTo>
                  <a:lnTo>
                    <a:pt x="932975" y="466487"/>
                  </a:lnTo>
                  <a:lnTo>
                    <a:pt x="930567" y="514182"/>
                  </a:lnTo>
                  <a:lnTo>
                    <a:pt x="923498" y="560500"/>
                  </a:lnTo>
                  <a:lnTo>
                    <a:pt x="912003" y="605206"/>
                  </a:lnTo>
                  <a:lnTo>
                    <a:pt x="896316" y="648065"/>
                  </a:lnTo>
                  <a:lnTo>
                    <a:pt x="876672" y="688842"/>
                  </a:lnTo>
                  <a:lnTo>
                    <a:pt x="853306" y="727304"/>
                  </a:lnTo>
                  <a:lnTo>
                    <a:pt x="826451" y="763216"/>
                  </a:lnTo>
                  <a:lnTo>
                    <a:pt x="796343" y="796343"/>
                  </a:lnTo>
                  <a:lnTo>
                    <a:pt x="763216" y="826451"/>
                  </a:lnTo>
                  <a:lnTo>
                    <a:pt x="727304" y="853306"/>
                  </a:lnTo>
                  <a:lnTo>
                    <a:pt x="688842" y="876672"/>
                  </a:lnTo>
                  <a:lnTo>
                    <a:pt x="648065" y="896316"/>
                  </a:lnTo>
                  <a:lnTo>
                    <a:pt x="605206" y="912003"/>
                  </a:lnTo>
                  <a:lnTo>
                    <a:pt x="560500" y="923498"/>
                  </a:lnTo>
                  <a:lnTo>
                    <a:pt x="514182" y="930567"/>
                  </a:lnTo>
                  <a:lnTo>
                    <a:pt x="466487" y="932975"/>
                  </a:lnTo>
                  <a:lnTo>
                    <a:pt x="418791" y="930567"/>
                  </a:lnTo>
                  <a:lnTo>
                    <a:pt x="372473" y="923498"/>
                  </a:lnTo>
                  <a:lnTo>
                    <a:pt x="327768" y="912003"/>
                  </a:lnTo>
                  <a:lnTo>
                    <a:pt x="284909" y="896316"/>
                  </a:lnTo>
                  <a:lnTo>
                    <a:pt x="244131" y="876672"/>
                  </a:lnTo>
                  <a:lnTo>
                    <a:pt x="205669" y="853306"/>
                  </a:lnTo>
                  <a:lnTo>
                    <a:pt x="169758" y="826451"/>
                  </a:lnTo>
                  <a:lnTo>
                    <a:pt x="136631" y="796343"/>
                  </a:lnTo>
                  <a:lnTo>
                    <a:pt x="106523" y="763216"/>
                  </a:lnTo>
                  <a:lnTo>
                    <a:pt x="79668" y="727304"/>
                  </a:lnTo>
                  <a:lnTo>
                    <a:pt x="56302" y="688842"/>
                  </a:lnTo>
                  <a:lnTo>
                    <a:pt x="36658" y="648065"/>
                  </a:lnTo>
                  <a:lnTo>
                    <a:pt x="20972" y="605206"/>
                  </a:lnTo>
                  <a:lnTo>
                    <a:pt x="9477" y="560500"/>
                  </a:lnTo>
                  <a:lnTo>
                    <a:pt x="2408" y="514182"/>
                  </a:lnTo>
                  <a:lnTo>
                    <a:pt x="0" y="466487"/>
                  </a:lnTo>
                  <a:close/>
                </a:path>
              </a:pathLst>
            </a:custGeom>
            <a:ln w="53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4844211" y="8048243"/>
            <a:ext cx="6254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Corbel"/>
                <a:cs typeface="Corbel"/>
              </a:rPr>
              <a:t>Outcome</a:t>
            </a:r>
            <a:endParaRPr sz="1200">
              <a:latin typeface="Corbel"/>
              <a:cs typeface="Corbel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3283140" y="7704023"/>
            <a:ext cx="1297940" cy="933450"/>
            <a:chOff x="3283140" y="7704023"/>
            <a:chExt cx="1297940" cy="933450"/>
          </a:xfrm>
        </p:grpSpPr>
        <p:sp>
          <p:nvSpPr>
            <p:cNvPr id="26" name="object 26" descr=""/>
            <p:cNvSpPr/>
            <p:nvPr/>
          </p:nvSpPr>
          <p:spPr>
            <a:xfrm>
              <a:off x="4333062" y="8013065"/>
              <a:ext cx="248285" cy="314960"/>
            </a:xfrm>
            <a:custGeom>
              <a:avLst/>
              <a:gdLst/>
              <a:ahLst/>
              <a:cxnLst/>
              <a:rect l="l" t="t" r="r" b="b"/>
              <a:pathLst>
                <a:path w="248285" h="314959">
                  <a:moveTo>
                    <a:pt x="123964" y="0"/>
                  </a:moveTo>
                  <a:lnTo>
                    <a:pt x="0" y="157441"/>
                  </a:lnTo>
                  <a:lnTo>
                    <a:pt x="123964" y="314883"/>
                  </a:lnTo>
                  <a:lnTo>
                    <a:pt x="123964" y="251904"/>
                  </a:lnTo>
                  <a:lnTo>
                    <a:pt x="247929" y="251904"/>
                  </a:lnTo>
                  <a:lnTo>
                    <a:pt x="247929" y="62979"/>
                  </a:lnTo>
                  <a:lnTo>
                    <a:pt x="123964" y="62979"/>
                  </a:lnTo>
                  <a:lnTo>
                    <a:pt x="123964" y="0"/>
                  </a:lnTo>
                  <a:close/>
                </a:path>
              </a:pathLst>
            </a:custGeom>
            <a:solidFill>
              <a:srgbClr val="AABD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283140" y="7704023"/>
              <a:ext cx="933450" cy="933450"/>
            </a:xfrm>
            <a:custGeom>
              <a:avLst/>
              <a:gdLst/>
              <a:ahLst/>
              <a:cxnLst/>
              <a:rect l="l" t="t" r="r" b="b"/>
              <a:pathLst>
                <a:path w="933450" h="933450">
                  <a:moveTo>
                    <a:pt x="466483" y="0"/>
                  </a:moveTo>
                  <a:lnTo>
                    <a:pt x="418788" y="2408"/>
                  </a:lnTo>
                  <a:lnTo>
                    <a:pt x="372470" y="9477"/>
                  </a:lnTo>
                  <a:lnTo>
                    <a:pt x="327765" y="20972"/>
                  </a:lnTo>
                  <a:lnTo>
                    <a:pt x="284907" y="36658"/>
                  </a:lnTo>
                  <a:lnTo>
                    <a:pt x="244129" y="56301"/>
                  </a:lnTo>
                  <a:lnTo>
                    <a:pt x="205668" y="79667"/>
                  </a:lnTo>
                  <a:lnTo>
                    <a:pt x="169756" y="106522"/>
                  </a:lnTo>
                  <a:lnTo>
                    <a:pt x="136629" y="136629"/>
                  </a:lnTo>
                  <a:lnTo>
                    <a:pt x="106522" y="169756"/>
                  </a:lnTo>
                  <a:lnTo>
                    <a:pt x="79667" y="205668"/>
                  </a:lnTo>
                  <a:lnTo>
                    <a:pt x="56301" y="244129"/>
                  </a:lnTo>
                  <a:lnTo>
                    <a:pt x="36658" y="284907"/>
                  </a:lnTo>
                  <a:lnTo>
                    <a:pt x="20972" y="327765"/>
                  </a:lnTo>
                  <a:lnTo>
                    <a:pt x="9477" y="372470"/>
                  </a:lnTo>
                  <a:lnTo>
                    <a:pt x="2408" y="418788"/>
                  </a:lnTo>
                  <a:lnTo>
                    <a:pt x="0" y="466483"/>
                  </a:lnTo>
                  <a:lnTo>
                    <a:pt x="2408" y="514179"/>
                  </a:lnTo>
                  <a:lnTo>
                    <a:pt x="9477" y="560496"/>
                  </a:lnTo>
                  <a:lnTo>
                    <a:pt x="20972" y="605201"/>
                  </a:lnTo>
                  <a:lnTo>
                    <a:pt x="36658" y="648060"/>
                  </a:lnTo>
                  <a:lnTo>
                    <a:pt x="56301" y="688837"/>
                  </a:lnTo>
                  <a:lnTo>
                    <a:pt x="79667" y="727299"/>
                  </a:lnTo>
                  <a:lnTo>
                    <a:pt x="106522" y="763210"/>
                  </a:lnTo>
                  <a:lnTo>
                    <a:pt x="136629" y="796337"/>
                  </a:lnTo>
                  <a:lnTo>
                    <a:pt x="169756" y="826445"/>
                  </a:lnTo>
                  <a:lnTo>
                    <a:pt x="205668" y="853299"/>
                  </a:lnTo>
                  <a:lnTo>
                    <a:pt x="244129" y="876665"/>
                  </a:lnTo>
                  <a:lnTo>
                    <a:pt x="284907" y="896308"/>
                  </a:lnTo>
                  <a:lnTo>
                    <a:pt x="327765" y="911995"/>
                  </a:lnTo>
                  <a:lnTo>
                    <a:pt x="372470" y="923490"/>
                  </a:lnTo>
                  <a:lnTo>
                    <a:pt x="418788" y="930559"/>
                  </a:lnTo>
                  <a:lnTo>
                    <a:pt x="466483" y="932967"/>
                  </a:lnTo>
                  <a:lnTo>
                    <a:pt x="514179" y="930559"/>
                  </a:lnTo>
                  <a:lnTo>
                    <a:pt x="560496" y="923490"/>
                  </a:lnTo>
                  <a:lnTo>
                    <a:pt x="605201" y="911995"/>
                  </a:lnTo>
                  <a:lnTo>
                    <a:pt x="648060" y="896308"/>
                  </a:lnTo>
                  <a:lnTo>
                    <a:pt x="688837" y="876665"/>
                  </a:lnTo>
                  <a:lnTo>
                    <a:pt x="727299" y="853299"/>
                  </a:lnTo>
                  <a:lnTo>
                    <a:pt x="763210" y="826445"/>
                  </a:lnTo>
                  <a:lnTo>
                    <a:pt x="796337" y="796337"/>
                  </a:lnTo>
                  <a:lnTo>
                    <a:pt x="826445" y="763210"/>
                  </a:lnTo>
                  <a:lnTo>
                    <a:pt x="853299" y="727299"/>
                  </a:lnTo>
                  <a:lnTo>
                    <a:pt x="876665" y="688837"/>
                  </a:lnTo>
                  <a:lnTo>
                    <a:pt x="896308" y="648060"/>
                  </a:lnTo>
                  <a:lnTo>
                    <a:pt x="911995" y="605201"/>
                  </a:lnTo>
                  <a:lnTo>
                    <a:pt x="923490" y="560496"/>
                  </a:lnTo>
                  <a:lnTo>
                    <a:pt x="930559" y="514179"/>
                  </a:lnTo>
                  <a:lnTo>
                    <a:pt x="932967" y="466483"/>
                  </a:lnTo>
                  <a:lnTo>
                    <a:pt x="930559" y="418788"/>
                  </a:lnTo>
                  <a:lnTo>
                    <a:pt x="923490" y="372470"/>
                  </a:lnTo>
                  <a:lnTo>
                    <a:pt x="911995" y="327765"/>
                  </a:lnTo>
                  <a:lnTo>
                    <a:pt x="896308" y="284907"/>
                  </a:lnTo>
                  <a:lnTo>
                    <a:pt x="876665" y="244129"/>
                  </a:lnTo>
                  <a:lnTo>
                    <a:pt x="853299" y="205668"/>
                  </a:lnTo>
                  <a:lnTo>
                    <a:pt x="826445" y="169756"/>
                  </a:lnTo>
                  <a:lnTo>
                    <a:pt x="796337" y="136629"/>
                  </a:lnTo>
                  <a:lnTo>
                    <a:pt x="763210" y="106522"/>
                  </a:lnTo>
                  <a:lnTo>
                    <a:pt x="727299" y="79667"/>
                  </a:lnTo>
                  <a:lnTo>
                    <a:pt x="688837" y="56301"/>
                  </a:lnTo>
                  <a:lnTo>
                    <a:pt x="648060" y="36658"/>
                  </a:lnTo>
                  <a:lnTo>
                    <a:pt x="605201" y="20972"/>
                  </a:lnTo>
                  <a:lnTo>
                    <a:pt x="560496" y="9477"/>
                  </a:lnTo>
                  <a:lnTo>
                    <a:pt x="514179" y="2408"/>
                  </a:lnTo>
                  <a:lnTo>
                    <a:pt x="466483" y="0"/>
                  </a:lnTo>
                  <a:close/>
                </a:path>
              </a:pathLst>
            </a:custGeom>
            <a:solidFill>
              <a:srgbClr val="0075C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3529977" y="7965947"/>
            <a:ext cx="452120" cy="37338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3825" marR="5080" indent="-124460">
              <a:lnSpc>
                <a:spcPts val="1300"/>
              </a:lnSpc>
              <a:spcBef>
                <a:spcPts val="259"/>
              </a:spcBef>
            </a:pPr>
            <a:r>
              <a:rPr dirty="0" sz="1200" spc="-10" b="1">
                <a:solidFill>
                  <a:srgbClr val="FFFFFF"/>
                </a:solidFill>
                <a:latin typeface="Corbel"/>
                <a:cs typeface="Corbel"/>
              </a:rPr>
              <a:t>Follow </a:t>
            </a:r>
            <a:r>
              <a:rPr dirty="0" sz="1200" spc="-25" b="1">
                <a:solidFill>
                  <a:srgbClr val="FFFFFF"/>
                </a:solidFill>
                <a:latin typeface="Corbel"/>
                <a:cs typeface="Corbel"/>
              </a:rPr>
              <a:t>Up</a:t>
            </a:r>
            <a:endParaRPr sz="1200">
              <a:latin typeface="Corbel"/>
              <a:cs typeface="Corbel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2850286" y="6371818"/>
            <a:ext cx="933450" cy="1286510"/>
            <a:chOff x="2850286" y="6371818"/>
            <a:chExt cx="933450" cy="1286510"/>
          </a:xfrm>
        </p:grpSpPr>
        <p:sp>
          <p:nvSpPr>
            <p:cNvPr id="30" name="object 30" descr=""/>
            <p:cNvSpPr/>
            <p:nvPr/>
          </p:nvSpPr>
          <p:spPr>
            <a:xfrm>
              <a:off x="3385629" y="7393177"/>
              <a:ext cx="299720" cy="265430"/>
            </a:xfrm>
            <a:custGeom>
              <a:avLst/>
              <a:gdLst/>
              <a:ahLst/>
              <a:cxnLst/>
              <a:rect l="l" t="t" r="r" b="b"/>
              <a:pathLst>
                <a:path w="299720" h="265429">
                  <a:moveTo>
                    <a:pt x="111429" y="0"/>
                  </a:moveTo>
                  <a:lnTo>
                    <a:pt x="0" y="166547"/>
                  </a:lnTo>
                  <a:lnTo>
                    <a:pt x="59893" y="147091"/>
                  </a:lnTo>
                  <a:lnTo>
                    <a:pt x="98209" y="264985"/>
                  </a:lnTo>
                  <a:lnTo>
                    <a:pt x="277888" y="206603"/>
                  </a:lnTo>
                  <a:lnTo>
                    <a:pt x="239572" y="88709"/>
                  </a:lnTo>
                  <a:lnTo>
                    <a:pt x="299466" y="69253"/>
                  </a:lnTo>
                  <a:lnTo>
                    <a:pt x="111429" y="0"/>
                  </a:lnTo>
                  <a:close/>
                </a:path>
              </a:pathLst>
            </a:custGeom>
            <a:solidFill>
              <a:srgbClr val="AABD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850286" y="6371818"/>
              <a:ext cx="933450" cy="933450"/>
            </a:xfrm>
            <a:custGeom>
              <a:avLst/>
              <a:gdLst/>
              <a:ahLst/>
              <a:cxnLst/>
              <a:rect l="l" t="t" r="r" b="b"/>
              <a:pathLst>
                <a:path w="933450" h="933450">
                  <a:moveTo>
                    <a:pt x="466483" y="0"/>
                  </a:moveTo>
                  <a:lnTo>
                    <a:pt x="418788" y="2408"/>
                  </a:lnTo>
                  <a:lnTo>
                    <a:pt x="372470" y="9477"/>
                  </a:lnTo>
                  <a:lnTo>
                    <a:pt x="327765" y="20972"/>
                  </a:lnTo>
                  <a:lnTo>
                    <a:pt x="284907" y="36658"/>
                  </a:lnTo>
                  <a:lnTo>
                    <a:pt x="244129" y="56301"/>
                  </a:lnTo>
                  <a:lnTo>
                    <a:pt x="205668" y="79667"/>
                  </a:lnTo>
                  <a:lnTo>
                    <a:pt x="169756" y="106522"/>
                  </a:lnTo>
                  <a:lnTo>
                    <a:pt x="136629" y="136629"/>
                  </a:lnTo>
                  <a:lnTo>
                    <a:pt x="106522" y="169756"/>
                  </a:lnTo>
                  <a:lnTo>
                    <a:pt x="79667" y="205668"/>
                  </a:lnTo>
                  <a:lnTo>
                    <a:pt x="56301" y="244129"/>
                  </a:lnTo>
                  <a:lnTo>
                    <a:pt x="36658" y="284907"/>
                  </a:lnTo>
                  <a:lnTo>
                    <a:pt x="20972" y="327765"/>
                  </a:lnTo>
                  <a:lnTo>
                    <a:pt x="9477" y="372470"/>
                  </a:lnTo>
                  <a:lnTo>
                    <a:pt x="2408" y="418788"/>
                  </a:lnTo>
                  <a:lnTo>
                    <a:pt x="0" y="466483"/>
                  </a:lnTo>
                  <a:lnTo>
                    <a:pt x="2408" y="514179"/>
                  </a:lnTo>
                  <a:lnTo>
                    <a:pt x="9477" y="560496"/>
                  </a:lnTo>
                  <a:lnTo>
                    <a:pt x="20972" y="605201"/>
                  </a:lnTo>
                  <a:lnTo>
                    <a:pt x="36658" y="648060"/>
                  </a:lnTo>
                  <a:lnTo>
                    <a:pt x="56301" y="688837"/>
                  </a:lnTo>
                  <a:lnTo>
                    <a:pt x="79667" y="727299"/>
                  </a:lnTo>
                  <a:lnTo>
                    <a:pt x="106522" y="763210"/>
                  </a:lnTo>
                  <a:lnTo>
                    <a:pt x="136629" y="796337"/>
                  </a:lnTo>
                  <a:lnTo>
                    <a:pt x="169756" y="826445"/>
                  </a:lnTo>
                  <a:lnTo>
                    <a:pt x="205668" y="853299"/>
                  </a:lnTo>
                  <a:lnTo>
                    <a:pt x="244129" y="876665"/>
                  </a:lnTo>
                  <a:lnTo>
                    <a:pt x="284907" y="896308"/>
                  </a:lnTo>
                  <a:lnTo>
                    <a:pt x="327765" y="911995"/>
                  </a:lnTo>
                  <a:lnTo>
                    <a:pt x="372470" y="923490"/>
                  </a:lnTo>
                  <a:lnTo>
                    <a:pt x="418788" y="930559"/>
                  </a:lnTo>
                  <a:lnTo>
                    <a:pt x="466483" y="932967"/>
                  </a:lnTo>
                  <a:lnTo>
                    <a:pt x="514179" y="930559"/>
                  </a:lnTo>
                  <a:lnTo>
                    <a:pt x="560496" y="923490"/>
                  </a:lnTo>
                  <a:lnTo>
                    <a:pt x="605201" y="911995"/>
                  </a:lnTo>
                  <a:lnTo>
                    <a:pt x="648060" y="896308"/>
                  </a:lnTo>
                  <a:lnTo>
                    <a:pt x="688837" y="876665"/>
                  </a:lnTo>
                  <a:lnTo>
                    <a:pt x="727299" y="853299"/>
                  </a:lnTo>
                  <a:lnTo>
                    <a:pt x="763210" y="826445"/>
                  </a:lnTo>
                  <a:lnTo>
                    <a:pt x="796337" y="796337"/>
                  </a:lnTo>
                  <a:lnTo>
                    <a:pt x="826445" y="763210"/>
                  </a:lnTo>
                  <a:lnTo>
                    <a:pt x="853299" y="727299"/>
                  </a:lnTo>
                  <a:lnTo>
                    <a:pt x="876665" y="688837"/>
                  </a:lnTo>
                  <a:lnTo>
                    <a:pt x="896308" y="648060"/>
                  </a:lnTo>
                  <a:lnTo>
                    <a:pt x="911995" y="605201"/>
                  </a:lnTo>
                  <a:lnTo>
                    <a:pt x="923490" y="560496"/>
                  </a:lnTo>
                  <a:lnTo>
                    <a:pt x="930559" y="514179"/>
                  </a:lnTo>
                  <a:lnTo>
                    <a:pt x="932967" y="466483"/>
                  </a:lnTo>
                  <a:lnTo>
                    <a:pt x="930559" y="418788"/>
                  </a:lnTo>
                  <a:lnTo>
                    <a:pt x="923490" y="372470"/>
                  </a:lnTo>
                  <a:lnTo>
                    <a:pt x="911995" y="327765"/>
                  </a:lnTo>
                  <a:lnTo>
                    <a:pt x="896308" y="284907"/>
                  </a:lnTo>
                  <a:lnTo>
                    <a:pt x="876665" y="244129"/>
                  </a:lnTo>
                  <a:lnTo>
                    <a:pt x="853299" y="205668"/>
                  </a:lnTo>
                  <a:lnTo>
                    <a:pt x="826445" y="169756"/>
                  </a:lnTo>
                  <a:lnTo>
                    <a:pt x="796337" y="136629"/>
                  </a:lnTo>
                  <a:lnTo>
                    <a:pt x="763210" y="106522"/>
                  </a:lnTo>
                  <a:lnTo>
                    <a:pt x="727299" y="79667"/>
                  </a:lnTo>
                  <a:lnTo>
                    <a:pt x="688837" y="56301"/>
                  </a:lnTo>
                  <a:lnTo>
                    <a:pt x="648060" y="36658"/>
                  </a:lnTo>
                  <a:lnTo>
                    <a:pt x="605201" y="20972"/>
                  </a:lnTo>
                  <a:lnTo>
                    <a:pt x="560496" y="9477"/>
                  </a:lnTo>
                  <a:lnTo>
                    <a:pt x="514179" y="2408"/>
                  </a:lnTo>
                  <a:lnTo>
                    <a:pt x="466483" y="0"/>
                  </a:lnTo>
                  <a:close/>
                </a:path>
              </a:pathLst>
            </a:custGeom>
            <a:solidFill>
              <a:srgbClr val="0075C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3011360" y="6633971"/>
            <a:ext cx="623570" cy="373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4445">
              <a:lnSpc>
                <a:spcPts val="137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FFFFFF"/>
                </a:solidFill>
                <a:latin typeface="Corbel"/>
                <a:cs typeface="Corbel"/>
              </a:rPr>
              <a:t>CQI</a:t>
            </a:r>
            <a:endParaRPr sz="1200">
              <a:latin typeface="Corbel"/>
              <a:cs typeface="Corbel"/>
            </a:endParaRPr>
          </a:p>
          <a:p>
            <a:pPr algn="ctr" marR="5080">
              <a:lnSpc>
                <a:spcPts val="1370"/>
              </a:lnSpc>
            </a:pPr>
            <a:r>
              <a:rPr dirty="0" sz="1200" spc="-10" b="1">
                <a:solidFill>
                  <a:srgbClr val="FFFFFF"/>
                </a:solidFill>
                <a:latin typeface="Corbel"/>
                <a:cs typeface="Corbel"/>
              </a:rPr>
              <a:t>Meetings</a:t>
            </a:r>
            <a:endParaRPr sz="1200">
              <a:latin typeface="Corbel"/>
              <a:cs typeface="Corbel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838200" y="5461000"/>
            <a:ext cx="6096000" cy="3429000"/>
            <a:chOff x="838200" y="5461000"/>
            <a:chExt cx="6096000" cy="3429000"/>
          </a:xfrm>
        </p:grpSpPr>
        <p:sp>
          <p:nvSpPr>
            <p:cNvPr id="34" name="object 34" descr=""/>
            <p:cNvSpPr/>
            <p:nvPr/>
          </p:nvSpPr>
          <p:spPr>
            <a:xfrm>
              <a:off x="3721900" y="6303378"/>
              <a:ext cx="256540" cy="276860"/>
            </a:xfrm>
            <a:custGeom>
              <a:avLst/>
              <a:gdLst/>
              <a:ahLst/>
              <a:cxnLst/>
              <a:rect l="l" t="t" r="r" b="b"/>
              <a:pathLst>
                <a:path w="256539" h="276859">
                  <a:moveTo>
                    <a:pt x="63271" y="0"/>
                  </a:moveTo>
                  <a:lnTo>
                    <a:pt x="100291" y="50952"/>
                  </a:lnTo>
                  <a:lnTo>
                    <a:pt x="0" y="123812"/>
                  </a:lnTo>
                  <a:lnTo>
                    <a:pt x="111048" y="276656"/>
                  </a:lnTo>
                  <a:lnTo>
                    <a:pt x="211340" y="203796"/>
                  </a:lnTo>
                  <a:lnTo>
                    <a:pt x="248348" y="254749"/>
                  </a:lnTo>
                  <a:lnTo>
                    <a:pt x="256095" y="54508"/>
                  </a:lnTo>
                  <a:lnTo>
                    <a:pt x="63271" y="0"/>
                  </a:lnTo>
                  <a:close/>
                </a:path>
              </a:pathLst>
            </a:custGeom>
            <a:solidFill>
              <a:srgbClr val="AABD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44550" y="5467350"/>
              <a:ext cx="6083300" cy="3416300"/>
            </a:xfrm>
            <a:custGeom>
              <a:avLst/>
              <a:gdLst/>
              <a:ahLst/>
              <a:cxnLst/>
              <a:rect l="l" t="t" r="r" b="b"/>
              <a:pathLst>
                <a:path w="6083300" h="3416300">
                  <a:moveTo>
                    <a:pt x="0" y="0"/>
                  </a:moveTo>
                  <a:lnTo>
                    <a:pt x="6083300" y="0"/>
                  </a:lnTo>
                  <a:lnTo>
                    <a:pt x="6083300" y="3416300"/>
                  </a:lnTo>
                  <a:lnTo>
                    <a:pt x="0" y="34163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825500" y="8914383"/>
            <a:ext cx="16573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5">
                <a:solidFill>
                  <a:srgbClr val="262626"/>
                </a:solidFill>
                <a:latin typeface="Calibri"/>
                <a:cs typeface="Calibri"/>
              </a:rPr>
              <a:t>18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5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Lisa Starnes</dc:creator>
  <dc:title>Day 2 Session 3 Medication Saftety Roberts-Franken</dc:title>
  <dcterms:created xsi:type="dcterms:W3CDTF">2026-05-11T12:29:52Z</dcterms:created>
  <dcterms:modified xsi:type="dcterms:W3CDTF">2026-05-11T12:29:52Z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2026-05-08T00:00:00Z</vt:filetime>
  </property>
  <property fmtid="{D5CDD505-2E9C-101B-9397-08002B2CF9AE}" pid="3" name="Creator">
    <vt:lpwstr>PowerPoint</vt:lpwstr>
  </property>
  <property fmtid="{D5CDD505-2E9C-101B-9397-08002B2CF9AE}" pid="4" name="LastSaved">
    <vt:filetime>2026-05-11T00:00:00Z</vt:filetime>
  </property>
  <property fmtid="{D5CDD505-2E9C-101B-9397-08002B2CF9AE}" pid="5" name="Producer">
    <vt:lpwstr>3-Heights(TM) PDF Security Shell 4.8.25.2 (http://www.pdf-tools.com)</vt:lpwstr>
  </property>
</Properties>
</file>